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2C699-2144-4561-8249-5FE41370BF43}" type="datetimeFigureOut">
              <a:rPr lang="en-US" smtClean="0"/>
              <a:pPr/>
              <a:t>9/16/2019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3DC45D-A174-47B2-88B8-161F2C47A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4A048-820B-4B26-B98F-74D6C762258F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Structures_Sem4 _ ICT&amp; CS                                                       Lecture 6	    	Ms. Hiba Sayed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B5F6-61A5-44A9-94D6-5948BE50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E395-2CD6-4ABE-9CC7-8DF116C1E9EF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Structures_Sem4 _ ICT&amp; CS                                                       Lecture 6	    	Ms. Hiba Sayed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B5F6-61A5-44A9-94D6-5948BE50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ED78-FE95-4DB0-833E-A940B0F2D628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Structures_Sem4 _ ICT&amp; CS                                                       Lecture 6	    	Ms. Hiba Sayed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B5F6-61A5-44A9-94D6-5948BE50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847D6-93AD-4159-84E9-90E30DE348A2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Structures_Sem4 _ ICT&amp; CS                                                       Lecture 6	    	Ms. Hiba Sayed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B5F6-61A5-44A9-94D6-5948BE50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BAC4D-B09A-4135-A0A0-439890E06DD6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Structures_Sem4 _ ICT&amp; CS                                                       Lecture 6	    	Ms. Hiba Sayed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B5F6-61A5-44A9-94D6-5948BE50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78AEE-E8A4-438F-9321-8810C29F838F}" type="datetime1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Structures_Sem4 _ ICT&amp; CS                                                       Lecture 6	    	Ms. Hiba Sayed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B5F6-61A5-44A9-94D6-5948BE50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4414E-2843-4EA8-AC76-9DAB407DE360}" type="datetime1">
              <a:rPr lang="en-US" smtClean="0"/>
              <a:t>9/16/2019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Structures_Sem4 _ ICT&amp; CS                                                       Lecture 6	    	Ms. Hiba Sayed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B5F6-61A5-44A9-94D6-5948BE50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6DAC9-35CB-4442-B9B8-9D4DCDC872C7}" type="datetime1">
              <a:rPr lang="en-US" smtClean="0"/>
              <a:t>9/16/2019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Structures_Sem4 _ ICT&amp; CS                                                       Lecture 6	    	Ms. Hiba Sayed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B5F6-61A5-44A9-94D6-5948BE50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0AA1-C2AC-4BFE-A487-615746ABCC8A}" type="datetime1">
              <a:rPr lang="en-US" smtClean="0"/>
              <a:t>9/16/2019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Structures_Sem4 _ ICT&amp; CS                                                       Lecture 6	    	Ms. Hiba Sayed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B5F6-61A5-44A9-94D6-5948BE50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EC8D-13A1-4AD3-BBC4-6370EB71346A}" type="datetime1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Structures_Sem4 _ ICT&amp; CS                                                       Lecture 6	    	Ms. Hiba Sayed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B5F6-61A5-44A9-94D6-5948BE50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37AA0-BB04-4E77-9E3A-8D198443C6D5}" type="datetime1">
              <a:rPr lang="en-US" smtClean="0"/>
              <a:t>9/16/2019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Structures_Sem4 _ ICT&amp; CS                                                       Lecture 6	    	Ms. Hiba Sayed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B5F6-61A5-44A9-94D6-5948BE50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E79DA-88B5-4A7A-92C2-379D07CCE85B}" type="datetime1">
              <a:rPr lang="en-US" smtClean="0"/>
              <a:t>9/16/2019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Data Structures_Sem4 _ ICT&amp; CS                                                       Lecture 6	    	Ms. Hiba Sayed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2B5F6-61A5-44A9-94D6-5948BE50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8153400" cy="365125"/>
          </a:xfrm>
        </p:spPr>
        <p:txBody>
          <a:bodyPr/>
          <a:lstStyle/>
          <a:p>
            <a:r>
              <a:rPr lang="en-US" smtClean="0"/>
              <a:t>Data Structures_Sem4 _ ICT&amp; CS                                                       Lecture 6	    	Ms. Hiba Sayed </a:t>
            </a:r>
            <a:endParaRPr lang="en-US" dirty="0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381000" y="2133600"/>
            <a:ext cx="830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Data </a:t>
            </a:r>
            <a:r>
              <a:rPr lang="en-US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Structures and Algorithms</a:t>
            </a:r>
            <a:endParaRPr lang="en-US" sz="3600" b="1" dirty="0">
              <a:solidFill>
                <a:srgbClr val="FF3300"/>
              </a:solidFill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33500" y="3352800"/>
            <a:ext cx="6400800" cy="1752600"/>
          </a:xfrm>
        </p:spPr>
        <p:txBody>
          <a:bodyPr>
            <a:normAutofit/>
          </a:bodyPr>
          <a:lstStyle/>
          <a:p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Lecture 6: Sorting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Algorithms II</a:t>
            </a:r>
          </a:p>
          <a:p>
            <a:r>
              <a:rPr lang="en-US" alt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Insertion Sort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2B5F6-61A5-44A9-94D6-5948BE50AE2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Insertion sort</a:t>
            </a: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4618126-321E-4E13-8E64-85FBB4D02776}" type="slidenum">
              <a:rPr lang="en-US" altLang="en-US" sz="1400">
                <a:solidFill>
                  <a:schemeClr val="tx2"/>
                </a:solidFill>
              </a:rPr>
              <a:pPr eaLnBrk="1" hangingPunct="1"/>
              <a:t>2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US" altLang="en-US" b="1" dirty="0">
                <a:ea typeface="ＭＳ Ｐゴシック" panose="020B0600070205080204" pitchFamily="34" charset="-128"/>
              </a:rPr>
              <a:t>I</a:t>
            </a:r>
            <a:r>
              <a:rPr lang="en-US" altLang="en-US" b="1" dirty="0" smtClean="0">
                <a:ea typeface="ＭＳ Ｐゴシック" panose="020B0600070205080204" pitchFamily="34" charset="-128"/>
              </a:rPr>
              <a:t>nsertion sort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 orders a list of values by repetitively inserting a particular value into a sorted subset of the list.</a:t>
            </a:r>
          </a:p>
          <a:p>
            <a:pPr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more specifically: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consider the first item to be a sorted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sublist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of length 1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insert the second item into the sorted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sublist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, shifting the first item if needed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insert the third item into the sorted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sublist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, shifting the other items as needed</a:t>
            </a:r>
          </a:p>
          <a:p>
            <a:pPr lvl="1"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repeat until all values have been inserted into their proper positions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239000" cy="365125"/>
          </a:xfrm>
        </p:spPr>
        <p:txBody>
          <a:bodyPr/>
          <a:lstStyle/>
          <a:p>
            <a:r>
              <a:rPr lang="en-US" dirty="0" smtClean="0"/>
              <a:t>Data Structures_Sem4 _ ICT&amp; CS                                                       Lecture 6	    	Ms. Hiba Sayed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4475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633"/>
            <a:ext cx="8229600" cy="917576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Insertion sort</a:t>
            </a:r>
          </a:p>
        </p:txBody>
      </p:sp>
      <p:sp>
        <p:nvSpPr>
          <p:cNvPr id="46083" name="Slide Number Placeholder 9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0D1F62DE-C7B4-423D-B549-969A192D5C03}" type="slidenum">
              <a:rPr lang="en-US" altLang="en-US" sz="1400">
                <a:solidFill>
                  <a:schemeClr val="tx2"/>
                </a:solidFill>
              </a:rPr>
              <a:pPr eaLnBrk="1" hangingPunct="1"/>
              <a:t>3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4608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975916"/>
            <a:ext cx="8229600" cy="538043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800" dirty="0" smtClean="0">
                <a:ea typeface="ＭＳ Ｐゴシック" panose="020B0600070205080204" pitchFamily="34" charset="-128"/>
              </a:rPr>
              <a:t>Simple sorting algorithm.</a:t>
            </a:r>
          </a:p>
          <a:p>
            <a:pPr lvl="1" eaLnBrk="1" hangingPunct="1"/>
            <a:r>
              <a:rPr lang="en-US" altLang="en-US" sz="2400" dirty="0" smtClean="0">
                <a:ea typeface="ＭＳ Ｐゴシック" panose="020B0600070205080204" pitchFamily="34" charset="-128"/>
              </a:rPr>
              <a:t>n-1 passes over the array</a:t>
            </a:r>
          </a:p>
          <a:p>
            <a:pPr lvl="1" eaLnBrk="1" hangingPunct="1"/>
            <a:r>
              <a:rPr lang="en-US" altLang="en-US" sz="2400" dirty="0" smtClean="0">
                <a:ea typeface="ＭＳ Ｐゴシック" panose="020B0600070205080204" pitchFamily="34" charset="-128"/>
              </a:rPr>
              <a:t>At the end of pass </a:t>
            </a:r>
            <a:r>
              <a:rPr lang="en-US" altLang="en-US" sz="2400" i="1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, the elements that occupied A[0]…A[</a:t>
            </a:r>
            <a:r>
              <a:rPr lang="en-US" altLang="en-US" sz="2400" i="1" dirty="0" err="1" smtClean="0">
                <a:ea typeface="ＭＳ Ｐゴシック" panose="020B0600070205080204" pitchFamily="34" charset="-128"/>
              </a:rPr>
              <a:t>i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] originally are still in those spots and in sorted order.</a:t>
            </a:r>
          </a:p>
        </p:txBody>
      </p:sp>
      <p:graphicFrame>
        <p:nvGraphicFramePr>
          <p:cNvPr id="1583108" name="Group 4"/>
          <p:cNvGraphicFramePr>
            <a:graphicFrameLocks noGrp="1"/>
          </p:cNvGraphicFramePr>
          <p:nvPr/>
        </p:nvGraphicFramePr>
        <p:xfrm>
          <a:off x="2286000" y="4135438"/>
          <a:ext cx="6096000" cy="103505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83146" name="Group 42"/>
          <p:cNvGraphicFramePr>
            <a:graphicFrameLocks noGrp="1"/>
          </p:cNvGraphicFramePr>
          <p:nvPr/>
        </p:nvGraphicFramePr>
        <p:xfrm>
          <a:off x="2286000" y="5202238"/>
          <a:ext cx="6096000" cy="103505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165" name="Text Box 80"/>
          <p:cNvSpPr txBox="1">
            <a:spLocks noChangeArrowheads="1"/>
          </p:cNvSpPr>
          <p:nvPr/>
        </p:nvSpPr>
        <p:spPr bwMode="auto">
          <a:xfrm>
            <a:off x="660400" y="3948113"/>
            <a:ext cx="9382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after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pass 2</a:t>
            </a:r>
          </a:p>
        </p:txBody>
      </p:sp>
      <p:sp>
        <p:nvSpPr>
          <p:cNvPr id="47166" name="Text Box 81"/>
          <p:cNvSpPr txBox="1">
            <a:spLocks noChangeArrowheads="1"/>
          </p:cNvSpPr>
          <p:nvPr/>
        </p:nvSpPr>
        <p:spPr bwMode="auto">
          <a:xfrm>
            <a:off x="660400" y="5046663"/>
            <a:ext cx="9382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after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pass 3</a:t>
            </a:r>
          </a:p>
        </p:txBody>
      </p:sp>
      <p:graphicFrame>
        <p:nvGraphicFramePr>
          <p:cNvPr id="1583238" name="Group 134"/>
          <p:cNvGraphicFramePr>
            <a:graphicFrameLocks noGrp="1"/>
          </p:cNvGraphicFramePr>
          <p:nvPr/>
        </p:nvGraphicFramePr>
        <p:xfrm>
          <a:off x="2286000" y="3068638"/>
          <a:ext cx="6096000" cy="103505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8</a:t>
                      </a:r>
                    </a:p>
                  </a:txBody>
                  <a:tcPr anchor="ctr" anchorCtr="1" horzOverflow="overflow">
                    <a:lnL w="762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17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10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5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6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charset="0"/>
                          <a:ea typeface="Times New Roman" charset="0"/>
                          <a:cs typeface="Times New Roman" charset="0"/>
                        </a:rPr>
                        <a:t>7</a:t>
                      </a:r>
                    </a:p>
                  </a:txBody>
                  <a:tcPr anchor="ctr" anchorCtr="1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356350"/>
            <a:ext cx="7848600" cy="365125"/>
          </a:xfrm>
        </p:spPr>
        <p:txBody>
          <a:bodyPr/>
          <a:lstStyle/>
          <a:p>
            <a:r>
              <a:rPr lang="en-US" dirty="0" smtClean="0"/>
              <a:t>Data Structures_Sem4 _ ICT&amp; CS                                                       Lecture 6	    	Ms. Hiba Sayed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157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65" grpId="0"/>
      <p:bldP spid="471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Insertion sort example</a:t>
            </a:r>
          </a:p>
        </p:txBody>
      </p:sp>
      <p:sp>
        <p:nvSpPr>
          <p:cNvPr id="4710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65C4F6D-4AFD-4CF3-9B61-9D894B37D428}" type="slidenum">
              <a:rPr lang="en-US" altLang="en-US" sz="1400">
                <a:solidFill>
                  <a:schemeClr val="tx2"/>
                </a:solidFill>
              </a:rPr>
              <a:pPr eaLnBrk="1" hangingPunct="1"/>
              <a:t>4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pic>
        <p:nvPicPr>
          <p:cNvPr id="47108" name="Picture 3" descr="art05_0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45" y="1143000"/>
            <a:ext cx="91440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33400" y="6356350"/>
            <a:ext cx="7848600" cy="365125"/>
          </a:xfrm>
        </p:spPr>
        <p:txBody>
          <a:bodyPr/>
          <a:lstStyle/>
          <a:p>
            <a:r>
              <a:rPr lang="en-US" dirty="0" smtClean="0"/>
              <a:t>Data Structures_Sem4 _ ICT&amp; CS                                                       Lecture 6	    	Ms. Hiba Sayed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39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382000" cy="61788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insertion_sort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],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k)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nextval,nextpos,z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k;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nextval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x[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z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shift(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x,nextval,nextpos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x[z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nextval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     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shift(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x[10],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nextval,int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done = 0;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while(done==0 &amp;&amp;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&gt;=1)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if(x[nextpos-1]&gt;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nextval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{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x[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]=x[nextpos-1];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--;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}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else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   done=1;</a:t>
            </a:r>
          </a:p>
          <a:p>
            <a:pPr marL="0" indent="0"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return(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048000" y="6347114"/>
            <a:ext cx="1981200" cy="365125"/>
          </a:xfrm>
        </p:spPr>
        <p:txBody>
          <a:bodyPr/>
          <a:lstStyle/>
          <a:p>
            <a:fld id="{617DD983-9D02-4862-93CA-6ABBCA9B5220}" type="slidenum">
              <a:rPr lang="en-US" altLang="en-US" sz="1100" smtClean="0"/>
              <a:pPr/>
              <a:t>5</a:t>
            </a:fld>
            <a:endParaRPr lang="en-US" altLang="en-US" sz="1100" dirty="0"/>
          </a:p>
        </p:txBody>
      </p:sp>
      <p:sp>
        <p:nvSpPr>
          <p:cNvPr id="2" name="Rectangle 1"/>
          <p:cNvSpPr/>
          <p:nvPr/>
        </p:nvSpPr>
        <p:spPr>
          <a:xfrm>
            <a:off x="3404853" y="34636"/>
            <a:ext cx="42931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/>
              <a:t>Insertion_ </a:t>
            </a:r>
            <a:r>
              <a:rPr lang="en-US" sz="3200" b="1" dirty="0" smtClean="0"/>
              <a:t>Sort </a:t>
            </a:r>
            <a:r>
              <a:rPr lang="en-US" sz="3200" b="1" dirty="0"/>
              <a:t>Function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90600" y="6356350"/>
            <a:ext cx="7924800" cy="365125"/>
          </a:xfrm>
        </p:spPr>
        <p:txBody>
          <a:bodyPr/>
          <a:lstStyle/>
          <a:p>
            <a:r>
              <a:rPr lang="en-US" dirty="0" smtClean="0"/>
              <a:t>Data Structures_Sem4 _ ICT&amp; CS                                              Lecture 6	    	Ms. Hiba Sayed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7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3269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Shift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31742"/>
            <a:ext cx="8458200" cy="5580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shift(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x[10],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nextval,int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done = 0;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while(done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==0 &amp;&amp;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&gt;=1)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if(x[nextpos-1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]&gt;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nextval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x[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]=x[nextpos-1];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--;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	   done=1;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return(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nextpos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D983-9D02-4862-93CA-6ABBCA9B5220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7772400" cy="365125"/>
          </a:xfrm>
        </p:spPr>
        <p:txBody>
          <a:bodyPr/>
          <a:lstStyle/>
          <a:p>
            <a:r>
              <a:rPr lang="en-US" dirty="0" smtClean="0"/>
              <a:t>Data Structures_Sem4 _ ICT&amp; CS                                                       Lecture 6	    	Ms. Hiba Sayed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2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Insertion sort code</a:t>
            </a: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7AD447A3-2A44-4008-A81D-76E694E2A8B1}" type="slidenum">
              <a:rPr lang="en-US" altLang="en-US" sz="1400">
                <a:solidFill>
                  <a:schemeClr val="tx2"/>
                </a:solidFill>
              </a:rPr>
              <a:pPr eaLnBrk="1" hangingPunct="1"/>
              <a:t>7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4813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public static void </a:t>
            </a:r>
            <a:r>
              <a:rPr lang="en-US" altLang="en-US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insertionSort</a:t>
            </a: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(</a:t>
            </a:r>
            <a:r>
              <a:rPr lang="en-US" altLang="en-US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[] a)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for (</a:t>
            </a:r>
            <a:r>
              <a:rPr lang="en-US" altLang="en-US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= 1; </a:t>
            </a:r>
            <a:r>
              <a:rPr lang="en-US" altLang="en-US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&lt; </a:t>
            </a:r>
            <a:r>
              <a:rPr lang="en-US" altLang="en-US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a.length</a:t>
            </a: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 </a:t>
            </a:r>
            <a:r>
              <a:rPr lang="en-US" altLang="en-US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++)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altLang="en-US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temp = a[</a:t>
            </a:r>
            <a:r>
              <a:rPr lang="en-US" altLang="en-US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];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// slide elements down to make room for a[</a:t>
            </a:r>
            <a:r>
              <a:rPr lang="en-US" altLang="en-US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]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</a:t>
            </a:r>
            <a:r>
              <a:rPr lang="en-US" altLang="en-US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int</a:t>
            </a: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j = </a:t>
            </a:r>
            <a:r>
              <a:rPr lang="en-US" altLang="en-US" sz="2000" dirty="0" err="1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i</a:t>
            </a: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while (j &gt; 0 &amp;&amp; a[j - 1] &gt; temp) {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a[j] = a[j - 1];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    j--;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 smtClean="0">
              <a:latin typeface="Courier New" panose="02070309020205020404" pitchFamily="49" charset="0"/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    a[j] = temp;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    }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 smtClean="0">
                <a:latin typeface="Courier New" panose="02070309020205020404" pitchFamily="49" charset="0"/>
                <a:ea typeface="ＭＳ Ｐゴシック" panose="020B0600070205080204" pitchFamily="34" charset="-128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Structures_Sem4 _ ICT&amp; CS                                                       Lecture 6	    	Ms. Hiba Sayed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212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Sorting practice problem</a:t>
            </a:r>
          </a:p>
        </p:txBody>
      </p:sp>
      <p:sp>
        <p:nvSpPr>
          <p:cNvPr id="5120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525387F-09A3-47D2-B0C2-A90D74F2E29D}" type="slidenum">
              <a:rPr lang="en-US" altLang="en-US" sz="1400">
                <a:solidFill>
                  <a:schemeClr val="tx2"/>
                </a:solidFill>
              </a:rPr>
              <a:pPr eaLnBrk="1" hangingPunct="1"/>
              <a:t>8</a:t>
            </a:fld>
            <a:endParaRPr lang="en-US" altLang="en-US" sz="1400">
              <a:solidFill>
                <a:schemeClr val="tx2"/>
              </a:solidFill>
            </a:endParaRPr>
          </a:p>
        </p:txBody>
      </p:sp>
      <p:sp>
        <p:nvSpPr>
          <p:cNvPr id="16650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Consider the following array of </a:t>
            </a:r>
            <a:r>
              <a:rPr lang="en-US" altLang="en-US" dirty="0" err="1" smtClean="0">
                <a:ea typeface="ＭＳ Ｐゴシック" panose="020B0600070205080204" pitchFamily="34" charset="-128"/>
              </a:rPr>
              <a:t>int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values.  </a:t>
            </a:r>
          </a:p>
          <a:p>
            <a:pPr marL="457200" lvl="1" indent="0" eaLnBrk="1" hangingPunct="1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	[22, 11, 34, -5,  3, 40,  9, 16,  6]</a:t>
            </a:r>
          </a:p>
          <a:p>
            <a:pPr marL="457200" lvl="1" indent="0" eaLnBrk="1" hangingPunct="1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(a) Write the contents of the array after 3 passes of the outermost loop of bubble sort.</a:t>
            </a:r>
          </a:p>
          <a:p>
            <a:pPr lvl="1"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(b) Write the contents of the array after 5 passes of the outermost loop of insertion sort.</a:t>
            </a:r>
          </a:p>
          <a:p>
            <a:pPr lvl="1" eaLnBrk="1" hangingPunct="1"/>
            <a:endParaRPr lang="en-US" altLang="en-US" dirty="0" smtClean="0">
              <a:ea typeface="ＭＳ Ｐゴシック" panose="020B0600070205080204" pitchFamily="34" charset="-128"/>
            </a:endParaRPr>
          </a:p>
          <a:p>
            <a:pPr marL="457200" lvl="1" indent="0" eaLnBrk="1" hangingPunct="1"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(c) Write the contents of the array after 4 passes of the outermost loop of selection sort.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762000" y="6356350"/>
            <a:ext cx="7315200" cy="365125"/>
          </a:xfrm>
        </p:spPr>
        <p:txBody>
          <a:bodyPr/>
          <a:lstStyle/>
          <a:p>
            <a:r>
              <a:rPr lang="en-US" dirty="0" smtClean="0"/>
              <a:t>Data Structures_Sem4 _ ICT&amp; CS                                                       Lecture 6	    	Ms. Hiba Sayed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88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5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502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1529</TotalTime>
  <Words>431</Words>
  <Application>Microsoft Office PowerPoint</Application>
  <PresentationFormat>On-screen Show (4:3)</PresentationFormat>
  <Paragraphs>141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Courier New</vt:lpstr>
      <vt:lpstr>Times New Roman</vt:lpstr>
      <vt:lpstr>Verdana</vt:lpstr>
      <vt:lpstr>Wingdings</vt:lpstr>
      <vt:lpstr>Office Theme</vt:lpstr>
      <vt:lpstr>Data Structures and Algorithms</vt:lpstr>
      <vt:lpstr>Insertion sort</vt:lpstr>
      <vt:lpstr>Insertion sort</vt:lpstr>
      <vt:lpstr>Insertion sort example</vt:lpstr>
      <vt:lpstr>PowerPoint Presentation</vt:lpstr>
      <vt:lpstr>Shift Function</vt:lpstr>
      <vt:lpstr>Insertion sort code</vt:lpstr>
      <vt:lpstr>Sorting practice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Algorithms</dc:title>
  <dc:creator>Administrator</dc:creator>
  <cp:lastModifiedBy>hiba elsayed</cp:lastModifiedBy>
  <cp:revision>39</cp:revision>
  <dcterms:created xsi:type="dcterms:W3CDTF">2019-07-28T09:35:47Z</dcterms:created>
  <dcterms:modified xsi:type="dcterms:W3CDTF">2019-09-16T10:35:08Z</dcterms:modified>
</cp:coreProperties>
</file>