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2"/>
  </p:notesMasterIdLst>
  <p:handoutMasterIdLst>
    <p:handoutMasterId r:id="rId13"/>
  </p:handoutMasterIdLst>
  <p:sldIdLst>
    <p:sldId id="275" r:id="rId2"/>
    <p:sldId id="256" r:id="rId3"/>
    <p:sldId id="257" r:id="rId4"/>
    <p:sldId id="326" r:id="rId5"/>
    <p:sldId id="327" r:id="rId6"/>
    <p:sldId id="331" r:id="rId7"/>
    <p:sldId id="332" r:id="rId8"/>
    <p:sldId id="333" r:id="rId9"/>
    <p:sldId id="334" r:id="rId10"/>
    <p:sldId id="32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2" autoAdjust="0"/>
    <p:restoredTop sz="90929"/>
  </p:normalViewPr>
  <p:slideViewPr>
    <p:cSldViewPr>
      <p:cViewPr varScale="1">
        <p:scale>
          <a:sx n="67" d="100"/>
          <a:sy n="67" d="100"/>
        </p:scale>
        <p:origin x="-6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6F2558-AFBE-4BB9-9619-4757A6457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72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8E061D-849E-4BB0-93E5-D437A068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93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ED4245A-E395-4F4D-84CB-E6154AE093BE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AFFE39-B053-4B7C-8895-2993E0A43889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3F48798F-25A5-4B23-B6AF-B5C9D5464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14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73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793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85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CS-Lec-8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33400" y="3429000"/>
            <a:ext cx="8153400" cy="1470025"/>
          </a:xfrm>
        </p:spPr>
        <p:txBody>
          <a:bodyPr anchor="t">
            <a:normAutofit fontScale="90000"/>
          </a:bodyPr>
          <a:lstStyle/>
          <a:p>
            <a:pPr algn="ctr">
              <a:defRPr/>
            </a:pP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File Management &amp; Organization</a:t>
            </a:r>
          </a:p>
        </p:txBody>
      </p:sp>
      <p:sp>
        <p:nvSpPr>
          <p:cNvPr id="3075" name="AutoShape 4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AutoShape 6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AutoShape 8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AutoShape 10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pic>
        <p:nvPicPr>
          <p:cNvPr id="3079" name="Picture 11" descr="C:\Users\sabri\Pictures\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2860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GB" altLang="en-US" sz="1400" dirty="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Exercise 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US" dirty="0" smtClean="0"/>
          </a:p>
          <a:p>
            <a:pPr marL="0" lvl="0" indent="0" algn="ctr">
              <a:buNone/>
            </a:pPr>
            <a:endParaRPr lang="en-US" dirty="0"/>
          </a:p>
          <a:p>
            <a:pPr marL="0" lvl="0" indent="0" algn="ctr">
              <a:buNone/>
            </a:pPr>
            <a:endParaRPr lang="en-US" dirty="0" smtClean="0"/>
          </a:p>
          <a:p>
            <a:pPr marL="0" lvl="0" indent="0" algn="ctr">
              <a:buNone/>
            </a:pPr>
            <a:endParaRPr lang="en-US" dirty="0"/>
          </a:p>
          <a:p>
            <a:pPr marL="0" lvl="0" indent="0" algn="ctr">
              <a:buNone/>
            </a:pPr>
            <a:r>
              <a:rPr lang="en-US" dirty="0" err="1" smtClean="0">
                <a:hlinkClick r:id="rId3" action="ppaction://hlinkfile"/>
              </a:rPr>
              <a:t>Lec</a:t>
            </a:r>
            <a:r>
              <a:rPr lang="en-US" dirty="0" smtClean="0">
                <a:hlinkClick r:id="rId3" action="ppaction://hlinkfile"/>
              </a:rPr>
              <a:t> 8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4787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dirty="0" smtClean="0"/>
              <a:t>Lecture 8</a:t>
            </a:r>
            <a:endParaRPr lang="en-GB" altLang="en-US" sz="44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7391400" cy="2609850"/>
          </a:xfrm>
        </p:spPr>
        <p:txBody>
          <a:bodyPr/>
          <a:lstStyle/>
          <a:p>
            <a:pPr algn="ctr"/>
            <a:endParaRPr lang="en-US" sz="3200" b="1" u="sng" dirty="0" smtClean="0"/>
          </a:p>
          <a:p>
            <a:pPr algn="ctr"/>
            <a:r>
              <a:rPr lang="en-US" sz="3600" b="1" u="sng" dirty="0" smtClean="0"/>
              <a:t>Physical </a:t>
            </a:r>
            <a:r>
              <a:rPr lang="en-US" sz="3600" b="1" u="sng" dirty="0"/>
              <a:t>File Organization</a:t>
            </a:r>
            <a:endParaRPr lang="en-US" sz="3600" dirty="0"/>
          </a:p>
          <a:p>
            <a:pPr algn="ctr"/>
            <a:r>
              <a:rPr lang="en-US" sz="3200" b="1" u="sng" dirty="0"/>
              <a:t>(The Organization of Hard Disk</a:t>
            </a:r>
            <a:r>
              <a:rPr lang="en-US" sz="3200" b="1" u="sng" dirty="0" smtClean="0"/>
              <a:t>)</a:t>
            </a:r>
          </a:p>
          <a:p>
            <a:pPr algn="ctr"/>
            <a:r>
              <a:rPr lang="en-US" sz="3200" b="1" u="sng" dirty="0"/>
              <a:t>≡Part 2≡</a:t>
            </a:r>
            <a:endParaRPr lang="en-US" sz="3200" dirty="0"/>
          </a:p>
          <a:p>
            <a:pPr algn="ctr"/>
            <a:endParaRPr lang="en-US" sz="32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096E4FB-572E-4BA1-9DBE-E55DB57B9860}" type="slidenum">
              <a:rPr lang="en-GB" altLang="en-US" sz="1400" smtClean="0">
                <a:solidFill>
                  <a:srgbClr val="5E574E"/>
                </a:solidFill>
                <a:latin typeface="Arial" charset="0"/>
              </a:rPr>
              <a:pPr/>
              <a:t>2</a:t>
            </a:fld>
            <a:endParaRPr lang="en-GB" altLang="en-US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/>
              <a:t>Contents of Lecture: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/>
              <a:t>Estimating Capacities and Space Needs</a:t>
            </a:r>
          </a:p>
          <a:p>
            <a:pPr lvl="0"/>
            <a:r>
              <a:rPr lang="en-US" dirty="0"/>
              <a:t>Problem to solve</a:t>
            </a:r>
          </a:p>
          <a:p>
            <a:pPr lvl="0"/>
            <a:r>
              <a:rPr lang="en-US" b="1" dirty="0"/>
              <a:t>Exercise 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Estimating Capacities and Space </a:t>
            </a:r>
            <a:r>
              <a:rPr lang="en-US" dirty="0" smtClean="0"/>
              <a:t>Needs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800" dirty="0" smtClean="0"/>
          </a:p>
          <a:p>
            <a:pPr lvl="0"/>
            <a:endParaRPr lang="en-US" sz="1800" dirty="0"/>
          </a:p>
          <a:p>
            <a:pPr marL="0" lvl="0" indent="0">
              <a:buNone/>
            </a:pPr>
            <a:r>
              <a:rPr lang="en-US" sz="2000" dirty="0" smtClean="0"/>
              <a:t>Sector </a:t>
            </a:r>
            <a:r>
              <a:rPr lang="en-US" sz="2000" dirty="0"/>
              <a:t>Capacity ≡ bytes per sector  = 512 byte</a:t>
            </a:r>
          </a:p>
          <a:p>
            <a:pPr marL="0" lvl="0" indent="0">
              <a:buNone/>
            </a:pPr>
            <a:r>
              <a:rPr lang="en-US" sz="2000" dirty="0"/>
              <a:t>Cluster Capacity = number of sectors per cluster  *  bytes per sector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pPr marL="0" lvl="0" indent="0">
              <a:buNone/>
            </a:pPr>
            <a:r>
              <a:rPr lang="en-US" sz="2000" dirty="0"/>
              <a:t>Track Capacity  =  number of sectors per track  *  bytes per sector</a:t>
            </a:r>
          </a:p>
          <a:p>
            <a:pPr marL="0" lvl="0" indent="0">
              <a:buNone/>
            </a:pPr>
            <a:r>
              <a:rPr lang="en-US" sz="2000" dirty="0"/>
              <a:t>Cylinder Capacity  =  number of tracks per cylinder  *  track capacity</a:t>
            </a:r>
          </a:p>
          <a:p>
            <a:pPr marL="0" lvl="0" indent="0">
              <a:buNone/>
            </a:pPr>
            <a:r>
              <a:rPr lang="en-US" sz="2000" dirty="0"/>
              <a:t>Drive Capacity  =  number of cylinders  *  cylinder </a:t>
            </a:r>
            <a:r>
              <a:rPr lang="en-US" sz="2000" dirty="0" smtClean="0"/>
              <a:t>capacity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92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Problem to solve: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 the following problem:</a:t>
            </a:r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File information:</a:t>
            </a:r>
            <a:endParaRPr lang="en-US" dirty="0"/>
          </a:p>
          <a:p>
            <a:pPr lvl="1"/>
            <a:r>
              <a:rPr lang="en-US" dirty="0"/>
              <a:t>Fixed length records</a:t>
            </a:r>
          </a:p>
          <a:p>
            <a:pPr lvl="1"/>
            <a:r>
              <a:rPr lang="en-US" dirty="0"/>
              <a:t>Number of records = </a:t>
            </a:r>
            <a:r>
              <a:rPr lang="en-US" dirty="0" smtClean="0"/>
              <a:t>90000 records</a:t>
            </a:r>
            <a:endParaRPr lang="en-US" dirty="0"/>
          </a:p>
          <a:p>
            <a:pPr lvl="1"/>
            <a:r>
              <a:rPr lang="en-US" dirty="0"/>
              <a:t>Record size = 256 byte</a:t>
            </a:r>
          </a:p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v"/>
            </a:pPr>
            <a:r>
              <a:rPr lang="en-US" b="1" dirty="0"/>
              <a:t>Disk drive information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Bytes per sector = 512 byte</a:t>
            </a:r>
          </a:p>
          <a:p>
            <a:pPr lvl="1"/>
            <a:r>
              <a:rPr lang="en-US" dirty="0"/>
              <a:t>Sectors per track = 60 sectors</a:t>
            </a:r>
          </a:p>
          <a:p>
            <a:pPr lvl="1"/>
            <a:r>
              <a:rPr lang="en-US" dirty="0"/>
              <a:t>Cylinder height = 14 tracks</a:t>
            </a:r>
          </a:p>
          <a:p>
            <a:pPr lvl="1"/>
            <a:r>
              <a:rPr lang="en-US" dirty="0"/>
              <a:t>Tracks per surface = 5000 tracks</a:t>
            </a:r>
          </a:p>
          <a:p>
            <a:pPr lvl="1"/>
            <a:r>
              <a:rPr lang="en-US" dirty="0"/>
              <a:t>Number of sectors per cluster = 4 sectors </a:t>
            </a:r>
          </a:p>
        </p:txBody>
      </p:sp>
    </p:spTree>
    <p:extLst>
      <p:ext uri="{BB962C8B-B14F-4D97-AF65-F5344CB8AC3E}">
        <p14:creationId xmlns:p14="http://schemas.microsoft.com/office/powerpoint/2010/main" val="183580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Find the following: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Number of platters per disk 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Number of platters per disk = Cylinder height / 2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= </a:t>
            </a:r>
            <a:r>
              <a:rPr lang="en-US" dirty="0"/>
              <a:t>14 / 2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= </a:t>
            </a:r>
            <a:r>
              <a:rPr lang="en-US" dirty="0"/>
              <a:t>7 </a:t>
            </a:r>
            <a:r>
              <a:rPr lang="en-US" dirty="0" smtClean="0"/>
              <a:t>platters</a:t>
            </a:r>
          </a:p>
          <a:p>
            <a:pPr marL="400050" lvl="1" indent="0">
              <a:buNone/>
            </a:pP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/>
              <a:t>Number of sides per disk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Number of sides per disk = Cylinder height = 14 sides</a:t>
            </a:r>
          </a:p>
          <a:p>
            <a:pPr marL="0" indent="0" algn="ctr">
              <a:buNone/>
            </a:pPr>
            <a:r>
              <a:rPr lang="en-US" b="1" dirty="0"/>
              <a:t>Or</a:t>
            </a:r>
            <a:endParaRPr lang="en-US" dirty="0"/>
          </a:p>
          <a:p>
            <a:pPr marL="400050" lvl="1" indent="0">
              <a:buNone/>
            </a:pPr>
            <a:r>
              <a:rPr lang="en-US" dirty="0"/>
              <a:t>Number of sides per disk = number of platters * 2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= </a:t>
            </a:r>
            <a:r>
              <a:rPr lang="en-US" dirty="0"/>
              <a:t>7 * 2 </a:t>
            </a:r>
            <a:endParaRPr lang="en-US" dirty="0" smtClean="0"/>
          </a:p>
          <a:p>
            <a:pPr marL="40005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= </a:t>
            </a:r>
            <a:r>
              <a:rPr lang="en-US" dirty="0"/>
              <a:t>14 </a:t>
            </a:r>
            <a:r>
              <a:rPr lang="en-US" dirty="0" smtClean="0"/>
              <a:t>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89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Find the following: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3"/>
            </a:pPr>
            <a:r>
              <a:rPr lang="en-US" b="1" dirty="0"/>
              <a:t>Track size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Track size = number of sectors per track * bytes per sector</a:t>
            </a:r>
          </a:p>
          <a:p>
            <a:pPr marL="0" indent="0">
              <a:buNone/>
            </a:pPr>
            <a:r>
              <a:rPr lang="en-US" sz="2000" dirty="0"/>
              <a:t>                </a:t>
            </a:r>
            <a:r>
              <a:rPr lang="en-US" sz="2000" dirty="0" smtClean="0"/>
              <a:t>         </a:t>
            </a:r>
            <a:r>
              <a:rPr lang="en-US" sz="2000" dirty="0"/>
              <a:t>= 60 * 512 = 30720 </a:t>
            </a:r>
            <a:r>
              <a:rPr lang="en-US" sz="2000" dirty="0" smtClean="0"/>
              <a:t>byte</a:t>
            </a:r>
            <a:endParaRPr lang="en-US" sz="2000" dirty="0"/>
          </a:p>
          <a:p>
            <a:pPr marL="514350" lvl="0" indent="-514350">
              <a:buFont typeface="+mj-lt"/>
              <a:buAutoNum type="arabicPeriod" startAt="4"/>
            </a:pPr>
            <a:r>
              <a:rPr lang="en-US" b="1" dirty="0"/>
              <a:t>Number of cylinders 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Number of cylinders = Tracks per surface = 5000 </a:t>
            </a:r>
            <a:r>
              <a:rPr lang="en-US" dirty="0" smtClean="0"/>
              <a:t>cylinders</a:t>
            </a:r>
            <a:endParaRPr lang="en-US" dirty="0"/>
          </a:p>
          <a:p>
            <a:pPr marL="514350" lvl="0" indent="-514350">
              <a:buFont typeface="+mj-lt"/>
              <a:buAutoNum type="arabicPeriod" startAt="5"/>
            </a:pPr>
            <a:r>
              <a:rPr lang="en-US" b="1" dirty="0"/>
              <a:t>Cylinder size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Cylinder size = number of tracks per cylinder * track capacity</a:t>
            </a:r>
          </a:p>
          <a:p>
            <a:pPr marL="800100" lvl="2" indent="0">
              <a:buNone/>
            </a:pPr>
            <a:r>
              <a:rPr lang="en-US" dirty="0"/>
              <a:t>                  </a:t>
            </a:r>
            <a:r>
              <a:rPr lang="en-US" dirty="0" smtClean="0"/>
              <a:t> = </a:t>
            </a:r>
            <a:r>
              <a:rPr lang="en-US" dirty="0"/>
              <a:t>Cylinder height * track capacity 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= </a:t>
            </a:r>
            <a:r>
              <a:rPr lang="en-US" dirty="0"/>
              <a:t>14 *30720 = 430080 byte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b="1" dirty="0"/>
              <a:t>Number of sectors per cylinder</a:t>
            </a:r>
            <a:endParaRPr lang="en-US" dirty="0"/>
          </a:p>
          <a:p>
            <a:pPr marL="1257300" lvl="3" indent="0">
              <a:buNone/>
            </a:pPr>
            <a:r>
              <a:rPr lang="en-US" dirty="0"/>
              <a:t>Number of sectors per cylinder = Cylinder size / sector size</a:t>
            </a:r>
          </a:p>
          <a:p>
            <a:pPr marL="800100" lvl="2" indent="0">
              <a:buNone/>
            </a:pPr>
            <a:r>
              <a:rPr lang="en-US" dirty="0"/>
              <a:t>                                                   = 430080 / 512 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= </a:t>
            </a:r>
            <a:r>
              <a:rPr lang="en-US" dirty="0"/>
              <a:t>840 sectors per </a:t>
            </a:r>
            <a:r>
              <a:rPr lang="en-US" dirty="0" smtClean="0"/>
              <a:t>cylinder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2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Find the following: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7"/>
            </a:pPr>
            <a:r>
              <a:rPr lang="en-US" b="1" dirty="0" smtClean="0"/>
              <a:t>File </a:t>
            </a:r>
            <a:r>
              <a:rPr lang="en-US" b="1" dirty="0"/>
              <a:t>size </a:t>
            </a:r>
            <a:endParaRPr lang="en-US" dirty="0"/>
          </a:p>
          <a:p>
            <a:pPr marL="1257300" lvl="3" indent="0">
              <a:buNone/>
            </a:pPr>
            <a:r>
              <a:rPr lang="en-US" dirty="0"/>
              <a:t>File size = Number of records * Record size</a:t>
            </a:r>
          </a:p>
          <a:p>
            <a:pPr marL="800100" lvl="2" indent="0">
              <a:buNone/>
            </a:pPr>
            <a:r>
              <a:rPr lang="en-US" dirty="0"/>
              <a:t>              </a:t>
            </a:r>
            <a:r>
              <a:rPr lang="en-US" dirty="0" smtClean="0"/>
              <a:t>    </a:t>
            </a:r>
            <a:r>
              <a:rPr lang="en-US" dirty="0"/>
              <a:t>= 90000 * 256 = 23040000 </a:t>
            </a:r>
            <a:r>
              <a:rPr lang="en-US" dirty="0" smtClean="0"/>
              <a:t>byte</a:t>
            </a:r>
            <a:endParaRPr lang="en-US" dirty="0"/>
          </a:p>
          <a:p>
            <a:pPr marL="514350" lvl="0" indent="-514350">
              <a:buFont typeface="+mj-lt"/>
              <a:buAutoNum type="arabicPeriod" startAt="8"/>
            </a:pPr>
            <a:r>
              <a:rPr lang="en-US" b="1" dirty="0"/>
              <a:t>Number of records per </a:t>
            </a:r>
            <a:r>
              <a:rPr lang="en-US" b="1" dirty="0" smtClean="0"/>
              <a:t>sector</a:t>
            </a:r>
            <a:endParaRPr lang="en-US" dirty="0" smtClean="0"/>
          </a:p>
          <a:p>
            <a:pPr marL="800100" lvl="2" indent="0">
              <a:buNone/>
            </a:pPr>
            <a:r>
              <a:rPr lang="en-US" dirty="0" smtClean="0"/>
              <a:t>Number of records per sector = sector size / record size</a:t>
            </a:r>
          </a:p>
          <a:p>
            <a:pPr marL="1257300" lvl="3" indent="0">
              <a:buNone/>
            </a:pPr>
            <a:r>
              <a:rPr lang="en-US" dirty="0" smtClean="0"/>
              <a:t>                                  </a:t>
            </a:r>
            <a:r>
              <a:rPr lang="en-US" dirty="0"/>
              <a:t>= 512 / 256 = 2 records per </a:t>
            </a:r>
            <a:r>
              <a:rPr lang="en-US" dirty="0" smtClean="0"/>
              <a:t>sector</a:t>
            </a:r>
            <a:r>
              <a:rPr lang="en-US" dirty="0"/>
              <a:t> </a:t>
            </a:r>
          </a:p>
          <a:p>
            <a:pPr marL="514350" lvl="0" indent="-514350">
              <a:buFont typeface="+mj-lt"/>
              <a:buAutoNum type="arabicPeriod" startAt="9"/>
            </a:pPr>
            <a:r>
              <a:rPr lang="en-US" b="1" dirty="0"/>
              <a:t>Number of records per track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Number of records per track = track size / record size</a:t>
            </a:r>
          </a:p>
          <a:p>
            <a:pPr marL="1257300" lvl="3" indent="0">
              <a:buNone/>
            </a:pPr>
            <a:r>
              <a:rPr lang="en-US" dirty="0"/>
              <a:t>                           </a:t>
            </a:r>
            <a:r>
              <a:rPr lang="en-US" dirty="0" smtClean="0"/>
              <a:t> </a:t>
            </a:r>
            <a:r>
              <a:rPr lang="en-US" dirty="0"/>
              <a:t>= 30720 / 256 = 120 records per track 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en-US" b="1" dirty="0"/>
              <a:t>Number of records per cylinder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Number of records per cylinder = cylinder size / record size</a:t>
            </a:r>
          </a:p>
          <a:p>
            <a:pPr marL="800100" lvl="2" indent="0">
              <a:buNone/>
            </a:pPr>
            <a:r>
              <a:rPr lang="en-US" dirty="0"/>
              <a:t>                            </a:t>
            </a:r>
            <a:r>
              <a:rPr lang="en-US" dirty="0" smtClean="0"/>
              <a:t>= </a:t>
            </a:r>
            <a:r>
              <a:rPr lang="en-US" dirty="0"/>
              <a:t>430080 / 256 = 1680 records per cylinder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8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Find the following: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 startAt="11"/>
            </a:pPr>
            <a:r>
              <a:rPr lang="en-US" b="1" dirty="0" smtClean="0"/>
              <a:t>Number </a:t>
            </a:r>
            <a:r>
              <a:rPr lang="en-US" b="1" dirty="0"/>
              <a:t>of sectors to save file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Number of sectors per file = file size / sector size</a:t>
            </a:r>
          </a:p>
          <a:p>
            <a:pPr marL="800100" lvl="2" indent="0">
              <a:buNone/>
            </a:pPr>
            <a:r>
              <a:rPr lang="en-US" dirty="0"/>
              <a:t>                 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23040000 / 512 = 45000 sectors </a:t>
            </a:r>
            <a:r>
              <a:rPr lang="en-US" dirty="0"/>
              <a:t>to save file</a:t>
            </a:r>
            <a:endParaRPr lang="en-US" dirty="0"/>
          </a:p>
          <a:p>
            <a:pPr marL="514350" lvl="0" indent="-514350">
              <a:buFont typeface="+mj-lt"/>
              <a:buAutoNum type="arabicPeriod" startAt="12"/>
            </a:pPr>
            <a:r>
              <a:rPr lang="en-US" b="1" dirty="0"/>
              <a:t>Number of tracks to save file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Number of tracks per file = file size / tracks size</a:t>
            </a:r>
          </a:p>
          <a:p>
            <a:pPr marL="800100" lvl="2" indent="0">
              <a:buNone/>
            </a:pPr>
            <a:r>
              <a:rPr lang="en-US" dirty="0"/>
              <a:t>                 </a:t>
            </a:r>
            <a:r>
              <a:rPr lang="en-US" dirty="0" smtClean="0"/>
              <a:t> = </a:t>
            </a:r>
            <a:r>
              <a:rPr lang="en-US" dirty="0"/>
              <a:t>23040000 / 30720 = 750 tracks </a:t>
            </a:r>
            <a:r>
              <a:rPr lang="en-US" dirty="0"/>
              <a:t>to save file</a:t>
            </a:r>
            <a:endParaRPr lang="en-US" dirty="0"/>
          </a:p>
          <a:p>
            <a:pPr marL="514350" lvl="0" indent="-514350">
              <a:buFont typeface="+mj-lt"/>
              <a:buAutoNum type="arabicPeriod" startAt="13"/>
            </a:pPr>
            <a:r>
              <a:rPr lang="en-US" b="1" dirty="0"/>
              <a:t>Number of cylinders to save file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Number of cylinders per file = file size / cylinders size</a:t>
            </a:r>
          </a:p>
          <a:p>
            <a:pPr marL="800100" lvl="2" indent="0">
              <a:buNone/>
            </a:pPr>
            <a:r>
              <a:rPr lang="en-US" dirty="0"/>
              <a:t>                 </a:t>
            </a:r>
            <a:r>
              <a:rPr lang="en-US" dirty="0" smtClean="0"/>
              <a:t>= </a:t>
            </a:r>
            <a:r>
              <a:rPr lang="en-US" dirty="0"/>
              <a:t>23040000 / 430080 = 53.57 cylinders </a:t>
            </a:r>
            <a:r>
              <a:rPr lang="en-US" dirty="0" smtClean="0"/>
              <a:t>to save file</a:t>
            </a:r>
            <a:endParaRPr lang="en-US" dirty="0"/>
          </a:p>
          <a:p>
            <a:pPr marL="514350" lvl="0" indent="-514350">
              <a:buFont typeface="+mj-lt"/>
              <a:buAutoNum type="arabicPeriod" startAt="14"/>
            </a:pPr>
            <a:r>
              <a:rPr lang="en-US" b="1" dirty="0"/>
              <a:t>Total disk size</a:t>
            </a:r>
            <a:endParaRPr lang="en-US" dirty="0"/>
          </a:p>
          <a:p>
            <a:pPr marL="800100" lvl="2" indent="0">
              <a:buNone/>
            </a:pPr>
            <a:r>
              <a:rPr lang="en-US" dirty="0"/>
              <a:t>Drive Capacity = number of cylinders * cylinder capacity</a:t>
            </a:r>
          </a:p>
          <a:p>
            <a:pPr marL="800100" lvl="2" indent="0">
              <a:buNone/>
            </a:pPr>
            <a:r>
              <a:rPr lang="en-US" dirty="0"/>
              <a:t>                 </a:t>
            </a:r>
            <a:r>
              <a:rPr lang="en-US" dirty="0" smtClean="0"/>
              <a:t>= </a:t>
            </a:r>
            <a:r>
              <a:rPr lang="en-US" dirty="0"/>
              <a:t>5000 *430080 = 2150400000 byte</a:t>
            </a:r>
          </a:p>
          <a:p>
            <a:pPr marL="0" lv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7980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jp2">
  <a:themeElements>
    <a:clrScheme name="ajp2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jp2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jp2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Settings\adrian\Application Data\Microsoft\Templates\ajp2.pot</Template>
  <TotalTime>2615</TotalTime>
  <Words>514</Words>
  <Application>Microsoft Office PowerPoint</Application>
  <PresentationFormat>On-screen Show (4:3)</PresentationFormat>
  <Paragraphs>113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ajp2</vt:lpstr>
      <vt:lpstr>File Management &amp; Organization</vt:lpstr>
      <vt:lpstr>Lecture 8</vt:lpstr>
      <vt:lpstr>Contents of Lecture:</vt:lpstr>
      <vt:lpstr>Estimating Capacities and Space Needs</vt:lpstr>
      <vt:lpstr>Problem to solve:</vt:lpstr>
      <vt:lpstr>Find the following:</vt:lpstr>
      <vt:lpstr>Find the following:</vt:lpstr>
      <vt:lpstr>Find the following:</vt:lpstr>
      <vt:lpstr>Find the following:</vt:lpstr>
      <vt:lpstr>Exercise :</vt:lpstr>
    </vt:vector>
  </TitlesOfParts>
  <Company>NEWI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basics</dc:title>
  <dc:creator>Adrian J Pullin</dc:creator>
  <cp:lastModifiedBy>n0ak95</cp:lastModifiedBy>
  <cp:revision>365</cp:revision>
  <dcterms:created xsi:type="dcterms:W3CDTF">1998-09-03T13:41:33Z</dcterms:created>
  <dcterms:modified xsi:type="dcterms:W3CDTF">2018-03-17T07:17:11Z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