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21"/>
  </p:notesMasterIdLst>
  <p:handoutMasterIdLst>
    <p:handoutMasterId r:id="rId22"/>
  </p:handoutMasterIdLst>
  <p:sldIdLst>
    <p:sldId id="275" r:id="rId2"/>
    <p:sldId id="256" r:id="rId3"/>
    <p:sldId id="257" r:id="rId4"/>
    <p:sldId id="325" r:id="rId5"/>
    <p:sldId id="294" r:id="rId6"/>
    <p:sldId id="315" r:id="rId7"/>
    <p:sldId id="306" r:id="rId8"/>
    <p:sldId id="304" r:id="rId9"/>
    <p:sldId id="318" r:id="rId10"/>
    <p:sldId id="317" r:id="rId11"/>
    <p:sldId id="326" r:id="rId12"/>
    <p:sldId id="327" r:id="rId13"/>
    <p:sldId id="328" r:id="rId14"/>
    <p:sldId id="319" r:id="rId15"/>
    <p:sldId id="329" r:id="rId16"/>
    <p:sldId id="330" r:id="rId17"/>
    <p:sldId id="331" r:id="rId18"/>
    <p:sldId id="332" r:id="rId19"/>
    <p:sldId id="333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02" autoAdjust="0"/>
    <p:restoredTop sz="90929"/>
  </p:normalViewPr>
  <p:slideViewPr>
    <p:cSldViewPr>
      <p:cViewPr varScale="1">
        <p:scale>
          <a:sx n="67" d="100"/>
          <a:sy n="67" d="100"/>
        </p:scale>
        <p:origin x="-12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8" Type="http://schemas.openxmlformats.org/officeDocument/2006/relationships/slide" Target="slides/slide1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" Type="http://schemas.openxmlformats.org/officeDocument/2006/relationships/slide" Target="slides/slide3.xml"/><Relationship Id="rId16" Type="http://schemas.openxmlformats.org/officeDocument/2006/relationships/slide" Target="slides/slide17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ar-SA"/>
              <a:t>قسم علوم الحاسوب - الفصل السادس - تنظيم الحاسوب المهيكل </a:t>
            </a: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66F2558-AFBE-4BB9-9619-4757A6457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4725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ar-SA"/>
              <a:t>قسم علوم الحاسوب - الفصل السادس - تنظيم الحاسوب المهيكل </a:t>
            </a: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E8E061D-849E-4BB0-93E5-D437A0688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939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ED4245A-E395-4F4D-84CB-E6154AE093BE}" type="slidenum">
              <a:rPr lang="en-US" altLang="en-US" sz="1200" smtClean="0">
                <a:latin typeface="Arial" charset="0"/>
              </a:rPr>
              <a:pPr/>
              <a:t>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10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12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13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14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15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16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17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18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19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6AFFE39-B053-4B7C-8895-2993E0A43889}" type="slidenum">
              <a:rPr lang="en-US" altLang="en-US" sz="1200" smtClean="0">
                <a:latin typeface="Arial" charset="0"/>
              </a:rPr>
              <a:pPr/>
              <a:t>2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3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4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5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6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7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8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9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49600" y="6229350"/>
            <a:ext cx="28448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604000" y="6229350"/>
            <a:ext cx="18288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fld id="{3F48798F-25A5-4B23-B6AF-B5C9D5464A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21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5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3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8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114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0668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9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6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9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7736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7936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085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1788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457200" y="990600"/>
            <a:ext cx="815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+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Grp="1" noChangeAspect="1" noChangeArrowheads="1"/>
          </p:cNvSpPr>
          <p:nvPr>
            <p:ph type="ctrTitle"/>
          </p:nvPr>
        </p:nvSpPr>
        <p:spPr>
          <a:xfrm>
            <a:off x="533400" y="3429000"/>
            <a:ext cx="8153400" cy="1470025"/>
          </a:xfrm>
        </p:spPr>
        <p:txBody>
          <a:bodyPr anchor="t">
            <a:normAutofit fontScale="90000"/>
          </a:bodyPr>
          <a:lstStyle/>
          <a:p>
            <a:pPr algn="ctr">
              <a:defRPr/>
            </a:pP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File Management &amp; Organization</a:t>
            </a:r>
          </a:p>
        </p:txBody>
      </p:sp>
      <p:sp>
        <p:nvSpPr>
          <p:cNvPr id="3075" name="AutoShape 4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3076" name="AutoShape 6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3077" name="AutoShape 8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3078" name="AutoShape 10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pic>
        <p:nvPicPr>
          <p:cNvPr id="3079" name="Picture 11" descr="C:\Users\sabri\Pictures\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0"/>
            <a:ext cx="2286000" cy="247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GB" altLang="en-US" sz="1400" dirty="0" smtClean="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 Simple Hashing Algorithm: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b="1" i="1" u="sng" dirty="0" smtClean="0"/>
          </a:p>
          <a:p>
            <a:pPr marL="0" lvl="0" indent="0">
              <a:buNone/>
            </a:pPr>
            <a:r>
              <a:rPr lang="en-US" b="1" u="sng" dirty="0" smtClean="0"/>
              <a:t>Step </a:t>
            </a:r>
            <a:r>
              <a:rPr lang="en-US" b="1" u="sng" dirty="0"/>
              <a:t>1:</a:t>
            </a:r>
            <a:r>
              <a:rPr lang="en-US" dirty="0"/>
              <a:t>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Represent </a:t>
            </a:r>
            <a:r>
              <a:rPr lang="en-US" dirty="0"/>
              <a:t>the key in numerical form</a:t>
            </a:r>
          </a:p>
          <a:p>
            <a:pPr lvl="0"/>
            <a:endParaRPr lang="en-US" b="1" i="1" u="sng" dirty="0" smtClean="0"/>
          </a:p>
          <a:p>
            <a:pPr marL="0" lvl="0" indent="0">
              <a:buNone/>
            </a:pPr>
            <a:r>
              <a:rPr lang="en-US" b="1" u="sng" dirty="0" smtClean="0"/>
              <a:t>Step </a:t>
            </a:r>
            <a:r>
              <a:rPr lang="en-US" b="1" u="sng" dirty="0"/>
              <a:t>2:</a:t>
            </a:r>
            <a:r>
              <a:rPr lang="en-US" dirty="0"/>
              <a:t>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Fold </a:t>
            </a:r>
            <a:r>
              <a:rPr lang="en-US" dirty="0"/>
              <a:t>and Add</a:t>
            </a:r>
          </a:p>
          <a:p>
            <a:pPr lvl="0"/>
            <a:endParaRPr lang="en-US" b="1" i="1" u="sng" dirty="0" smtClean="0"/>
          </a:p>
          <a:p>
            <a:pPr marL="0" lvl="0" indent="0">
              <a:buNone/>
            </a:pPr>
            <a:r>
              <a:rPr lang="en-US" b="1" u="sng" dirty="0" smtClean="0"/>
              <a:t>Step </a:t>
            </a:r>
            <a:r>
              <a:rPr lang="en-US" b="1" u="sng" dirty="0"/>
              <a:t>3:</a:t>
            </a:r>
            <a:r>
              <a:rPr lang="en-US" dirty="0"/>
              <a:t>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Divide </a:t>
            </a:r>
            <a:r>
              <a:rPr lang="en-US" dirty="0"/>
              <a:t>by a prime number and use the remainder as the address.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37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 Simple Hashing Algorithm: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Step </a:t>
            </a:r>
            <a:r>
              <a:rPr lang="en-US" b="1" u="sng" dirty="0"/>
              <a:t>1:</a:t>
            </a:r>
            <a:r>
              <a:rPr lang="en-US" dirty="0"/>
              <a:t>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Represent </a:t>
            </a:r>
            <a:r>
              <a:rPr lang="en-US" dirty="0"/>
              <a:t>the key in numerical </a:t>
            </a:r>
            <a:r>
              <a:rPr lang="en-US" dirty="0" smtClean="0"/>
              <a:t>form</a:t>
            </a:r>
          </a:p>
          <a:p>
            <a:endParaRPr lang="en-US" b="1" i="1" u="sng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200400"/>
            <a:ext cx="8763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381000" y="4000500"/>
            <a:ext cx="1828800" cy="4191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09800" y="3429000"/>
            <a:ext cx="3733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133600" y="3886200"/>
            <a:ext cx="3733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096000" y="3429000"/>
            <a:ext cx="2590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867400" y="3962400"/>
            <a:ext cx="2590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286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Note: Number of characters in the key must be </a:t>
            </a:r>
            <a:r>
              <a:rPr lang="en-US" b="1" i="1" u="sng" dirty="0" smtClean="0">
                <a:solidFill>
                  <a:srgbClr val="FF0000"/>
                </a:solidFill>
              </a:rPr>
              <a:t>even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/>
              <a:t>and </a:t>
            </a:r>
            <a:r>
              <a:rPr lang="en-US" b="1" i="1" u="sng" dirty="0" smtClean="0">
                <a:solidFill>
                  <a:srgbClr val="FF0000"/>
                </a:solidFill>
              </a:rPr>
              <a:t>number of characters can be 6, 8, 10, 12 and more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25908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Use </a:t>
            </a:r>
            <a:r>
              <a:rPr lang="en-US" b="1" u="sng" dirty="0" smtClean="0">
                <a:solidFill>
                  <a:srgbClr val="FF0000"/>
                </a:solidFill>
              </a:rPr>
              <a:t>space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complete number of characters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90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12" grpId="0" animBg="1"/>
      <p:bldP spid="7" grpId="0"/>
      <p:bldP spid="7" grpId="1"/>
      <p:bldP spid="8" grpId="0"/>
      <p:bldP spid="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 Simple Hashing Algorithm: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Step </a:t>
            </a:r>
            <a:r>
              <a:rPr lang="en-US" b="1" u="sng" dirty="0"/>
              <a:t>2:</a:t>
            </a:r>
            <a:r>
              <a:rPr lang="en-US" dirty="0"/>
              <a:t> 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0"/>
            <a:endParaRPr lang="en-US" b="1" i="1" u="sng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807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90800"/>
            <a:ext cx="8763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029074"/>
            <a:ext cx="11430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029074"/>
            <a:ext cx="12192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493" y="4029074"/>
            <a:ext cx="111690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029074"/>
            <a:ext cx="9906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038600"/>
            <a:ext cx="9906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038600"/>
            <a:ext cx="9906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686300"/>
            <a:ext cx="6629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654" y="5257800"/>
            <a:ext cx="1879946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867400"/>
            <a:ext cx="4636713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106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 Simple Hashing Algorithm: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Step </a:t>
            </a:r>
            <a:r>
              <a:rPr lang="en-US" b="1" u="sng" dirty="0"/>
              <a:t>3: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7848599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963" y="4567237"/>
            <a:ext cx="4823838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409950"/>
            <a:ext cx="4800601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198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Example:</a:t>
            </a:r>
            <a:endParaRPr lang="en-US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2400" dirty="0"/>
              <a:t>We may decide the file will have </a:t>
            </a:r>
            <a:r>
              <a:rPr lang="en-US" sz="2400" b="1" dirty="0"/>
              <a:t>1000</a:t>
            </a:r>
            <a:r>
              <a:rPr lang="en-US" sz="2400" dirty="0"/>
              <a:t> available addresses. Find the correct addresses for the following keys by </a:t>
            </a:r>
            <a:r>
              <a:rPr lang="en-US" sz="2400" b="1" u="sng" dirty="0"/>
              <a:t>hash function </a:t>
            </a:r>
            <a:r>
              <a:rPr lang="en-US" sz="2400" dirty="0"/>
              <a:t>by:  </a:t>
            </a:r>
            <a:r>
              <a:rPr lang="en-US" sz="2400" dirty="0" smtClean="0"/>
              <a:t>                                                                           </a:t>
            </a:r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> 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/>
              <a:t>Complete the following table: 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ar-SA" sz="2400" dirty="0" smtClean="0"/>
          </a:p>
          <a:p>
            <a:pPr marL="0" lv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 </a:t>
            </a:r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086199"/>
              </p:ext>
            </p:extLst>
          </p:nvPr>
        </p:nvGraphicFramePr>
        <p:xfrm>
          <a:off x="533398" y="3200400"/>
          <a:ext cx="8305804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6451"/>
                <a:gridCol w="2076451"/>
                <a:gridCol w="2076451"/>
                <a:gridCol w="2076451"/>
              </a:tblGrid>
              <a:tr h="13411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key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70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DEAN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70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EVANS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70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COLE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319771"/>
              </p:ext>
            </p:extLst>
          </p:nvPr>
        </p:nvGraphicFramePr>
        <p:xfrm>
          <a:off x="533400" y="3200400"/>
          <a:ext cx="8305804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6451"/>
                <a:gridCol w="2076451"/>
                <a:gridCol w="2076451"/>
                <a:gridCol w="2076451"/>
              </a:tblGrid>
              <a:tr h="13411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key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ASCII code for the first 2 characters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Product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H(key) = Product mod 1000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70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DEAN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68,69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68*69 = 4692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692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70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EVANS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69,86 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69*86 = 5934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934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70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COLE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67,79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67*79 = 5293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293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39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Example:</a:t>
            </a:r>
            <a:endParaRPr lang="en-US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dirty="0" smtClean="0"/>
              <a:t>Draw </a:t>
            </a:r>
            <a:r>
              <a:rPr lang="en-US" sz="2400" dirty="0"/>
              <a:t>the RAM addresses: </a:t>
            </a:r>
          </a:p>
          <a:p>
            <a:pPr marL="0" lvl="0" indent="0">
              <a:buNone/>
            </a:pP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ar-SA" sz="2400" dirty="0" smtClean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351619"/>
              </p:ext>
            </p:extLst>
          </p:nvPr>
        </p:nvGraphicFramePr>
        <p:xfrm>
          <a:off x="3124201" y="1600200"/>
          <a:ext cx="3124200" cy="51053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9555"/>
                <a:gridCol w="1974645"/>
              </a:tblGrid>
              <a:tr h="283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RRN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Key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000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001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002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…..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…..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293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COLE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….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…..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…..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……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692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DEAN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…..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…..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…..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934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EVANS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……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999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09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Example:</a:t>
            </a:r>
            <a:endParaRPr lang="en-US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 startAt="3"/>
            </a:pPr>
            <a:r>
              <a:rPr lang="en-US" sz="2400" dirty="0" smtClean="0"/>
              <a:t>Compute </a:t>
            </a:r>
            <a:r>
              <a:rPr lang="en-US" sz="2400" dirty="0"/>
              <a:t>the Simple Hash Function for the </a:t>
            </a:r>
            <a:r>
              <a:rPr lang="en-US" sz="2400" dirty="0" smtClean="0"/>
              <a:t>following keys:</a:t>
            </a:r>
            <a:endParaRPr lang="en-US" sz="2400" b="1" dirty="0" smtClean="0"/>
          </a:p>
          <a:p>
            <a:pPr lvl="2" indent="-342900">
              <a:buFont typeface="Wingdings" panose="05000000000000000000" pitchFamily="2" charset="2"/>
              <a:buChar char="v"/>
            </a:pPr>
            <a:r>
              <a:rPr lang="en-US" sz="2400" b="1" dirty="0" smtClean="0"/>
              <a:t>H </a:t>
            </a:r>
            <a:r>
              <a:rPr lang="en-US" sz="2400" b="1" dirty="0"/>
              <a:t>(DEAN)</a:t>
            </a:r>
            <a:endParaRPr lang="en-US" sz="2400" dirty="0"/>
          </a:p>
          <a:p>
            <a:pPr lvl="2" indent="-342900">
              <a:buFont typeface="Wingdings" panose="05000000000000000000" pitchFamily="2" charset="2"/>
              <a:buChar char="v"/>
            </a:pPr>
            <a:r>
              <a:rPr lang="en-US" sz="2400" b="1" dirty="0"/>
              <a:t>H (EVANS)</a:t>
            </a:r>
            <a:endParaRPr lang="en-US" sz="2400" dirty="0"/>
          </a:p>
          <a:p>
            <a:pPr lvl="2" indent="-342900">
              <a:buFont typeface="Wingdings" panose="05000000000000000000" pitchFamily="2" charset="2"/>
              <a:buChar char="v"/>
            </a:pPr>
            <a:r>
              <a:rPr lang="en-US" sz="2400" b="1" dirty="0"/>
              <a:t>H (COLE)</a:t>
            </a:r>
            <a:endParaRPr lang="en-US" sz="2400" dirty="0"/>
          </a:p>
          <a:p>
            <a:pPr marL="457200" lvl="0" indent="-457200">
              <a:buFont typeface="+mj-lt"/>
              <a:buAutoNum type="arabicPeriod" startAt="3"/>
            </a:pPr>
            <a:endParaRPr lang="en-US" sz="2400" dirty="0" smtClean="0"/>
          </a:p>
          <a:p>
            <a:pPr marL="0" lv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lvl="0" indent="0">
              <a:buNone/>
            </a:pP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ar-SA" sz="2400" dirty="0" smtClean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18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Example:</a:t>
            </a:r>
            <a:endParaRPr lang="en-US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 startAt="3"/>
            </a:pPr>
            <a:r>
              <a:rPr lang="en-US" sz="2400" dirty="0" smtClean="0"/>
              <a:t>Compute </a:t>
            </a:r>
            <a:r>
              <a:rPr lang="en-US" sz="2400" dirty="0"/>
              <a:t>the Simple Hash Function for the </a:t>
            </a:r>
            <a:r>
              <a:rPr lang="en-US" sz="2400" dirty="0" smtClean="0"/>
              <a:t>following keys:</a:t>
            </a:r>
            <a:endParaRPr lang="en-US" sz="2400" b="1" dirty="0" smtClean="0"/>
          </a:p>
          <a:p>
            <a:pPr lvl="2" indent="-342900">
              <a:buFont typeface="Wingdings" panose="05000000000000000000" pitchFamily="2" charset="2"/>
              <a:buChar char="v"/>
            </a:pPr>
            <a:r>
              <a:rPr lang="en-US" sz="2400" b="1" dirty="0" smtClean="0"/>
              <a:t>H </a:t>
            </a:r>
            <a:r>
              <a:rPr lang="en-US" sz="2400" b="1" dirty="0"/>
              <a:t>(DEAN)</a:t>
            </a:r>
            <a:endParaRPr lang="en-US" sz="2400" dirty="0"/>
          </a:p>
          <a:p>
            <a:pPr marL="0" indent="0">
              <a:buNone/>
            </a:pPr>
            <a:endParaRPr lang="en-US" sz="2000" dirty="0" smtClean="0"/>
          </a:p>
          <a:p>
            <a:pPr marL="800100" lvl="2" indent="0">
              <a:buNone/>
            </a:pPr>
            <a:r>
              <a:rPr lang="en-US" dirty="0" smtClean="0"/>
              <a:t>D   </a:t>
            </a:r>
            <a:r>
              <a:rPr lang="en-US" dirty="0"/>
              <a:t>|  E  |  A  |  N  |  </a:t>
            </a:r>
            <a:r>
              <a:rPr lang="en-US" dirty="0" smtClean="0"/>
              <a:t>   |</a:t>
            </a:r>
            <a:r>
              <a:rPr lang="en-US" dirty="0"/>
              <a:t> </a:t>
            </a:r>
            <a:r>
              <a:rPr lang="en-US" dirty="0" smtClean="0"/>
              <a:t>     |       |       |      |</a:t>
            </a: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|</a:t>
            </a:r>
          </a:p>
          <a:p>
            <a:pPr marL="800100" lvl="2" indent="0">
              <a:buNone/>
            </a:pPr>
            <a:r>
              <a:rPr lang="en-US" dirty="0"/>
              <a:t>68    69    65   78    32   </a:t>
            </a:r>
            <a:r>
              <a:rPr lang="en-US" dirty="0" smtClean="0"/>
              <a:t>32     32    32    32   32</a:t>
            </a:r>
            <a:endParaRPr lang="en-US" dirty="0"/>
          </a:p>
          <a:p>
            <a:pPr marL="800100" lvl="2" indent="0">
              <a:buNone/>
            </a:pPr>
            <a:r>
              <a:rPr lang="en-US" dirty="0"/>
              <a:t> </a:t>
            </a:r>
          </a:p>
          <a:p>
            <a:pPr marL="800100" lvl="2" indent="0">
              <a:buNone/>
            </a:pPr>
            <a:r>
              <a:rPr lang="en-US" dirty="0"/>
              <a:t>6869  |  6578  |  3232    | 3232   | 3232</a:t>
            </a:r>
          </a:p>
          <a:p>
            <a:pPr marL="800100" lvl="2" indent="0">
              <a:buNone/>
            </a:pPr>
            <a:r>
              <a:rPr lang="en-US" dirty="0"/>
              <a:t>6869 + 6578  +  3232  + 3232  + 3232 = 23143</a:t>
            </a:r>
          </a:p>
          <a:p>
            <a:pPr marL="800100" lvl="2" indent="0">
              <a:buNone/>
            </a:pPr>
            <a:r>
              <a:rPr lang="en-US" dirty="0"/>
              <a:t>23143  mod 19937 = 3206</a:t>
            </a:r>
          </a:p>
          <a:p>
            <a:pPr marL="800100" lvl="2" indent="0">
              <a:buNone/>
            </a:pPr>
            <a:r>
              <a:rPr lang="en-US" dirty="0"/>
              <a:t> </a:t>
            </a:r>
          </a:p>
          <a:p>
            <a:pPr marL="800100" lvl="2" indent="0">
              <a:buNone/>
            </a:pPr>
            <a:r>
              <a:rPr lang="en-US" dirty="0"/>
              <a:t> </a:t>
            </a:r>
          </a:p>
          <a:p>
            <a:pPr marL="800100" lvl="2" indent="0">
              <a:buNone/>
            </a:pPr>
            <a:r>
              <a:rPr lang="en-US" dirty="0"/>
              <a:t>3206 mod 101 = 75</a:t>
            </a:r>
          </a:p>
          <a:p>
            <a:pPr marL="0" lvl="0" indent="0">
              <a:buNone/>
            </a:pPr>
            <a:endParaRPr lang="en-US" sz="2400" dirty="0" smtClean="0"/>
          </a:p>
          <a:p>
            <a:pPr marL="0" lv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lvl="0" indent="0">
              <a:buNone/>
            </a:pP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ar-SA" sz="2400" dirty="0" smtClean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12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Example:</a:t>
            </a:r>
            <a:endParaRPr lang="en-US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 startAt="3"/>
            </a:pPr>
            <a:r>
              <a:rPr lang="en-US" sz="2400" dirty="0" smtClean="0"/>
              <a:t>Compute </a:t>
            </a:r>
            <a:r>
              <a:rPr lang="en-US" sz="2400" dirty="0"/>
              <a:t>the Simple Hash Function for the </a:t>
            </a:r>
            <a:r>
              <a:rPr lang="en-US" sz="2400" dirty="0" smtClean="0"/>
              <a:t>following keys:</a:t>
            </a:r>
            <a:endParaRPr lang="en-US" sz="2400" b="1" dirty="0" smtClean="0"/>
          </a:p>
          <a:p>
            <a:pPr lvl="2" indent="-342900">
              <a:buFont typeface="Wingdings" panose="05000000000000000000" pitchFamily="2" charset="2"/>
              <a:buChar char="v"/>
            </a:pPr>
            <a:r>
              <a:rPr lang="en-US" sz="2400" b="1" dirty="0" smtClean="0"/>
              <a:t>H </a:t>
            </a:r>
            <a:r>
              <a:rPr lang="en-US" sz="2400" b="1" dirty="0"/>
              <a:t>(EVANS)</a:t>
            </a:r>
            <a:endParaRPr lang="en-US" sz="2400" dirty="0"/>
          </a:p>
          <a:p>
            <a:pPr marL="0" indent="0">
              <a:buNone/>
            </a:pPr>
            <a:endParaRPr lang="en-US" sz="2000" dirty="0" smtClean="0"/>
          </a:p>
          <a:p>
            <a:pPr marL="800100" lvl="2" indent="0">
              <a:buNone/>
            </a:pPr>
            <a:r>
              <a:rPr lang="en-US" dirty="0" smtClean="0"/>
              <a:t>E   </a:t>
            </a:r>
            <a:r>
              <a:rPr lang="en-US" dirty="0"/>
              <a:t>|  V  |  A  |  N  |   S	 </a:t>
            </a:r>
            <a:r>
              <a:rPr lang="en-US" dirty="0" smtClean="0"/>
              <a:t>|</a:t>
            </a: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|	  </a:t>
            </a:r>
            <a:r>
              <a:rPr lang="en-US" dirty="0" smtClean="0"/>
              <a:t> |      </a:t>
            </a:r>
            <a:r>
              <a:rPr lang="en-US" dirty="0"/>
              <a:t>|	 </a:t>
            </a:r>
            <a:r>
              <a:rPr lang="en-US" dirty="0" smtClean="0"/>
              <a:t>     </a:t>
            </a:r>
            <a:r>
              <a:rPr lang="en-US" dirty="0"/>
              <a:t>|	  |</a:t>
            </a:r>
          </a:p>
          <a:p>
            <a:pPr marL="800100" lvl="2" indent="0">
              <a:buNone/>
            </a:pPr>
            <a:r>
              <a:rPr lang="en-US" dirty="0"/>
              <a:t>69    86    65   78    83     32   </a:t>
            </a:r>
            <a:r>
              <a:rPr lang="en-US" dirty="0" smtClean="0"/>
              <a:t>32    32    32    32</a:t>
            </a:r>
            <a:endParaRPr lang="en-US" dirty="0"/>
          </a:p>
          <a:p>
            <a:pPr marL="800100" lvl="2" indent="0">
              <a:buNone/>
            </a:pPr>
            <a:r>
              <a:rPr lang="en-US" dirty="0"/>
              <a:t> </a:t>
            </a:r>
          </a:p>
          <a:p>
            <a:pPr marL="800100" lvl="2" indent="0">
              <a:buNone/>
            </a:pPr>
            <a:r>
              <a:rPr lang="en-US" dirty="0"/>
              <a:t>6986  |  6578  |  8332    | 3232   | 3232</a:t>
            </a:r>
          </a:p>
          <a:p>
            <a:pPr marL="800100" lvl="2" indent="0">
              <a:buNone/>
            </a:pPr>
            <a:r>
              <a:rPr lang="en-US" dirty="0"/>
              <a:t>6986 + 6578  +  8332  + 3232  + 3232 = 28360</a:t>
            </a:r>
          </a:p>
          <a:p>
            <a:pPr marL="800100" lvl="2" indent="0">
              <a:buNone/>
            </a:pPr>
            <a:r>
              <a:rPr lang="en-US" dirty="0"/>
              <a:t>28360  mod  19937 = 8423</a:t>
            </a:r>
          </a:p>
          <a:p>
            <a:pPr marL="800100" lvl="2" indent="0">
              <a:buNone/>
            </a:pPr>
            <a:r>
              <a:rPr lang="en-US" dirty="0"/>
              <a:t> </a:t>
            </a:r>
          </a:p>
          <a:p>
            <a:pPr marL="800100" lvl="2" indent="0">
              <a:buNone/>
            </a:pPr>
            <a:r>
              <a:rPr lang="en-US" dirty="0"/>
              <a:t> </a:t>
            </a:r>
          </a:p>
          <a:p>
            <a:pPr marL="800100" lvl="2" indent="0">
              <a:buNone/>
            </a:pPr>
            <a:r>
              <a:rPr lang="en-US" dirty="0"/>
              <a:t>8423 mod 101 = 40</a:t>
            </a:r>
          </a:p>
          <a:p>
            <a:pPr marL="0" lvl="0" indent="0">
              <a:buNone/>
            </a:pPr>
            <a:endParaRPr lang="en-US" sz="2400" dirty="0" smtClean="0"/>
          </a:p>
          <a:p>
            <a:pPr marL="0" lv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lvl="0" indent="0">
              <a:buNone/>
            </a:pP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ar-SA" sz="2400" dirty="0" smtClean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5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Example:</a:t>
            </a:r>
            <a:endParaRPr lang="en-US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 startAt="3"/>
            </a:pPr>
            <a:r>
              <a:rPr lang="en-US" sz="2400" dirty="0" smtClean="0"/>
              <a:t>Compute </a:t>
            </a:r>
            <a:r>
              <a:rPr lang="en-US" sz="2400" dirty="0"/>
              <a:t>the Simple Hash Function for the </a:t>
            </a:r>
            <a:r>
              <a:rPr lang="en-US" sz="2400" dirty="0" smtClean="0"/>
              <a:t>following keys:</a:t>
            </a:r>
            <a:endParaRPr lang="en-US" sz="2400" b="1" dirty="0" smtClean="0"/>
          </a:p>
          <a:p>
            <a:pPr lvl="2" indent="-342900">
              <a:buFont typeface="Wingdings" panose="05000000000000000000" pitchFamily="2" charset="2"/>
              <a:buChar char="v"/>
            </a:pPr>
            <a:r>
              <a:rPr lang="en-US" sz="2400" b="1" dirty="0" smtClean="0"/>
              <a:t>H </a:t>
            </a:r>
            <a:r>
              <a:rPr lang="en-US" sz="2400" b="1" dirty="0"/>
              <a:t>(COLE</a:t>
            </a:r>
            <a:r>
              <a:rPr lang="en-US" sz="2400" b="1" dirty="0" smtClean="0"/>
              <a:t>)</a:t>
            </a:r>
          </a:p>
          <a:p>
            <a:pPr marL="800100" lvl="2" indent="0">
              <a:buNone/>
            </a:pPr>
            <a:endParaRPr lang="en-US" dirty="0" smtClean="0"/>
          </a:p>
          <a:p>
            <a:pPr marL="800100" lvl="2" indent="0">
              <a:buNone/>
            </a:pPr>
            <a:r>
              <a:rPr lang="en-US" dirty="0" smtClean="0"/>
              <a:t>C   </a:t>
            </a:r>
            <a:r>
              <a:rPr lang="en-US" dirty="0"/>
              <a:t>|  O  |  L  |  E  |    </a:t>
            </a:r>
            <a:r>
              <a:rPr lang="en-US" dirty="0" smtClean="0"/>
              <a:t>  |</a:t>
            </a:r>
            <a:r>
              <a:rPr lang="en-US" dirty="0"/>
              <a:t> </a:t>
            </a:r>
            <a:r>
              <a:rPr lang="en-US" dirty="0" smtClean="0"/>
              <a:t>      |</a:t>
            </a:r>
            <a:r>
              <a:rPr lang="en-US" dirty="0"/>
              <a:t>	 </a:t>
            </a:r>
            <a:r>
              <a:rPr lang="en-US" dirty="0" smtClean="0"/>
              <a:t>  |</a:t>
            </a:r>
            <a:r>
              <a:rPr lang="en-US" dirty="0"/>
              <a:t> </a:t>
            </a:r>
            <a:r>
              <a:rPr lang="en-US" dirty="0" smtClean="0"/>
              <a:t>      |</a:t>
            </a: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|	 </a:t>
            </a:r>
            <a:r>
              <a:rPr lang="en-US" dirty="0" smtClean="0"/>
              <a:t>  </a:t>
            </a:r>
            <a:r>
              <a:rPr lang="en-US" dirty="0"/>
              <a:t>|</a:t>
            </a:r>
          </a:p>
          <a:p>
            <a:pPr marL="800100" lvl="2" indent="0">
              <a:buNone/>
            </a:pPr>
            <a:r>
              <a:rPr lang="en-US" dirty="0"/>
              <a:t>67    79    76   69    32    </a:t>
            </a:r>
            <a:r>
              <a:rPr lang="en-US" dirty="0" smtClean="0"/>
              <a:t>32    32     32     32     32</a:t>
            </a:r>
            <a:endParaRPr lang="en-US" dirty="0"/>
          </a:p>
          <a:p>
            <a:pPr marL="800100" lvl="2" indent="0">
              <a:buNone/>
            </a:pPr>
            <a:r>
              <a:rPr lang="en-US" dirty="0"/>
              <a:t> </a:t>
            </a:r>
          </a:p>
          <a:p>
            <a:pPr marL="800100" lvl="2" indent="0">
              <a:buNone/>
            </a:pPr>
            <a:r>
              <a:rPr lang="en-US" dirty="0"/>
              <a:t>6779  |  7669  |  3232    | 3232   | 3232</a:t>
            </a:r>
          </a:p>
          <a:p>
            <a:pPr marL="800100" lvl="2" indent="0">
              <a:buNone/>
            </a:pPr>
            <a:r>
              <a:rPr lang="en-US" dirty="0"/>
              <a:t>6779 + 7669  +  3232  + 3232  + 3232 = 24144</a:t>
            </a:r>
          </a:p>
          <a:p>
            <a:pPr marL="800100" lvl="2" indent="0">
              <a:buNone/>
            </a:pPr>
            <a:r>
              <a:rPr lang="en-US" dirty="0"/>
              <a:t>24144mod 19937 = 4207</a:t>
            </a:r>
          </a:p>
          <a:p>
            <a:pPr marL="800100" lvl="2" indent="0">
              <a:buNone/>
            </a:pPr>
            <a:r>
              <a:rPr lang="en-US" dirty="0"/>
              <a:t> </a:t>
            </a:r>
          </a:p>
          <a:p>
            <a:pPr marL="800100" lvl="2" indent="0">
              <a:buNone/>
            </a:pPr>
            <a:r>
              <a:rPr lang="en-US" dirty="0"/>
              <a:t> </a:t>
            </a:r>
          </a:p>
          <a:p>
            <a:pPr marL="800100" lvl="2" indent="0">
              <a:buNone/>
            </a:pPr>
            <a:r>
              <a:rPr lang="en-US" dirty="0"/>
              <a:t>4207 mod 101 = 66</a:t>
            </a:r>
          </a:p>
          <a:p>
            <a:pPr marL="0" indent="0">
              <a:buNone/>
            </a:pPr>
            <a:endParaRPr lang="en-US" sz="3200" dirty="0"/>
          </a:p>
          <a:p>
            <a:pPr marL="457200" lvl="0" indent="-457200">
              <a:buFont typeface="+mj-lt"/>
              <a:buAutoNum type="arabicPeriod" startAt="3"/>
            </a:pPr>
            <a:endParaRPr lang="en-US" sz="2400" dirty="0" smtClean="0"/>
          </a:p>
          <a:p>
            <a:pPr marL="0" lv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lvl="0" indent="0">
              <a:buNone/>
            </a:pP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ar-SA" sz="2400" dirty="0" smtClean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94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400" b="1" smtClean="0"/>
              <a:t>Lecture 6</a:t>
            </a:r>
            <a:endParaRPr lang="en-GB" altLang="en-US" sz="4400" dirty="0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028950"/>
            <a:ext cx="8534400" cy="2609850"/>
          </a:xfrm>
        </p:spPr>
        <p:txBody>
          <a:bodyPr/>
          <a:lstStyle/>
          <a:p>
            <a:pPr algn="ctr"/>
            <a:r>
              <a:rPr lang="en-GB" altLang="en-US" sz="2000" dirty="0" smtClean="0">
                <a:solidFill>
                  <a:schemeClr val="bg1"/>
                </a:solidFill>
              </a:rPr>
              <a:t>Chapter 1</a:t>
            </a:r>
            <a:br>
              <a:rPr lang="en-GB" altLang="en-US" sz="2000" dirty="0" smtClean="0">
                <a:solidFill>
                  <a:schemeClr val="bg1"/>
                </a:solidFill>
              </a:rPr>
            </a:br>
            <a:endParaRPr lang="en-GB" altLang="en-US" sz="2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b="1" u="sng" dirty="0" smtClean="0"/>
              <a:t>Basic </a:t>
            </a:r>
            <a:r>
              <a:rPr lang="en-US" sz="4000" b="1" u="sng" dirty="0"/>
              <a:t>Organization Methods</a:t>
            </a:r>
            <a:endParaRPr lang="en-US" sz="4000" dirty="0"/>
          </a:p>
          <a:p>
            <a:pPr algn="ctr"/>
            <a:r>
              <a:rPr lang="en-US" sz="4400" b="1" u="sng" dirty="0"/>
              <a:t>(Hashing)</a:t>
            </a:r>
            <a:endParaRPr lang="en-US" sz="4400" dirty="0"/>
          </a:p>
          <a:p>
            <a:endParaRPr lang="en-GB" altLang="en-US" sz="32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096E4FB-572E-4BA1-9DBE-E55DB57B9860}" type="slidenum">
              <a:rPr lang="en-GB" altLang="en-US" sz="1400" smtClean="0">
                <a:solidFill>
                  <a:srgbClr val="5E574E"/>
                </a:solidFill>
                <a:latin typeface="Arial" charset="0"/>
              </a:rPr>
              <a:pPr/>
              <a:t>2</a:t>
            </a:fld>
            <a:endParaRPr lang="en-GB" altLang="en-US" sz="1400" smtClean="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 smtClean="0"/>
              <a:t>Contents of Lecture: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sz="3600" dirty="0" smtClean="0"/>
              <a:t>Basic </a:t>
            </a:r>
            <a:r>
              <a:rPr lang="en-US" sz="3600" dirty="0"/>
              <a:t>file </a:t>
            </a:r>
            <a:r>
              <a:rPr lang="en-US" sz="3600" dirty="0" smtClean="0"/>
              <a:t>organizations</a:t>
            </a:r>
            <a:r>
              <a:rPr lang="en-US" sz="3200" dirty="0"/>
              <a:t>	</a:t>
            </a:r>
            <a:endParaRPr lang="en-US" sz="3200" dirty="0" smtClean="0"/>
          </a:p>
          <a:p>
            <a:pPr marL="971550" lvl="1" indent="-514350">
              <a:buFont typeface="+mj-lt"/>
              <a:buAutoNum type="arabicPeriod" startAt="4"/>
            </a:pPr>
            <a:r>
              <a:rPr lang="en-US" sz="3200" dirty="0" smtClean="0"/>
              <a:t>Hashing</a:t>
            </a:r>
            <a:endParaRPr lang="en-US" sz="2400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/>
              <a:t>What is Hashing?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/>
              <a:t>Collisions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/>
              <a:t>A Simple Hashing </a:t>
            </a:r>
            <a:r>
              <a:rPr lang="en-US" sz="2400" dirty="0" smtClean="0"/>
              <a:t>Algorithm</a:t>
            </a:r>
            <a:endParaRPr lang="en-US" sz="2400" dirty="0"/>
          </a:p>
          <a:p>
            <a:pPr lvl="0"/>
            <a:r>
              <a:rPr lang="en-US" sz="3200" dirty="0"/>
              <a:t>Example</a:t>
            </a:r>
          </a:p>
          <a:p>
            <a:pPr marL="0" lvl="0" indent="0">
              <a:buNone/>
            </a:pPr>
            <a:endParaRPr lang="en-US" dirty="0" smtClean="0"/>
          </a:p>
          <a:p>
            <a:pPr lvl="0">
              <a:buFont typeface="Wingdings" panose="05000000000000000000" pitchFamily="2" charset="2"/>
              <a:buChar char="v"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4)	Hashing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u="sng" dirty="0" smtClean="0"/>
              <a:t>What </a:t>
            </a:r>
            <a:r>
              <a:rPr lang="en-US" b="1" u="sng" dirty="0"/>
              <a:t>is Hashing</a:t>
            </a:r>
            <a:r>
              <a:rPr lang="en-US" b="1" u="sng" dirty="0" smtClean="0"/>
              <a:t>?</a:t>
            </a:r>
          </a:p>
          <a:p>
            <a:pPr lvl="0" algn="just"/>
            <a:endParaRPr lang="en-US" sz="1800" dirty="0" smtClean="0"/>
          </a:p>
          <a:p>
            <a:pPr lvl="0" algn="just"/>
            <a:r>
              <a:rPr lang="en-US" dirty="0" smtClean="0"/>
              <a:t>A </a:t>
            </a:r>
            <a:r>
              <a:rPr lang="en-US" b="1" u="sng" dirty="0"/>
              <a:t>Hash function</a:t>
            </a:r>
            <a:r>
              <a:rPr lang="en-US" dirty="0"/>
              <a:t> is a </a:t>
            </a:r>
            <a:r>
              <a:rPr lang="en-US" b="1" dirty="0"/>
              <a:t>function</a:t>
            </a:r>
            <a:r>
              <a:rPr lang="en-US" dirty="0"/>
              <a:t> </a:t>
            </a:r>
            <a:r>
              <a:rPr lang="en-US" b="1" dirty="0"/>
              <a:t>h(K)</a:t>
            </a:r>
            <a:r>
              <a:rPr lang="en-US" dirty="0"/>
              <a:t> which </a:t>
            </a:r>
            <a:r>
              <a:rPr lang="en-US" b="1" dirty="0"/>
              <a:t>transforms</a:t>
            </a:r>
            <a:r>
              <a:rPr lang="en-US" dirty="0"/>
              <a:t> a key </a:t>
            </a:r>
            <a:r>
              <a:rPr lang="en-US" b="1" dirty="0"/>
              <a:t>K</a:t>
            </a:r>
            <a:r>
              <a:rPr lang="en-US" dirty="0"/>
              <a:t> into an </a:t>
            </a:r>
            <a:r>
              <a:rPr lang="en-US" b="1" dirty="0"/>
              <a:t>address</a:t>
            </a:r>
            <a:r>
              <a:rPr lang="en-US" dirty="0"/>
              <a:t>.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Hashing </a:t>
            </a:r>
            <a:r>
              <a:rPr lang="en-US" dirty="0"/>
              <a:t>is like indexing in that it involves </a:t>
            </a:r>
            <a:r>
              <a:rPr lang="en-US" b="1" dirty="0"/>
              <a:t>associating</a:t>
            </a:r>
            <a:r>
              <a:rPr lang="en-US" dirty="0"/>
              <a:t> a </a:t>
            </a:r>
            <a:r>
              <a:rPr lang="en-US" b="1" dirty="0"/>
              <a:t>key</a:t>
            </a:r>
            <a:r>
              <a:rPr lang="en-US" dirty="0"/>
              <a:t> with a </a:t>
            </a:r>
            <a:r>
              <a:rPr lang="en-US" b="1" dirty="0"/>
              <a:t>relative record address.</a:t>
            </a:r>
          </a:p>
          <a:p>
            <a:pPr marL="0" lvl="0" indent="0" algn="just">
              <a:buNone/>
            </a:pPr>
            <a:endParaRPr lang="en-US" dirty="0"/>
          </a:p>
          <a:p>
            <a:pPr lvl="0"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009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4)	Hashing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u="sng" dirty="0"/>
              <a:t>What is Hashing</a:t>
            </a:r>
            <a:r>
              <a:rPr lang="en-US" b="1" u="sng" dirty="0" smtClean="0"/>
              <a:t>?</a:t>
            </a:r>
          </a:p>
          <a:p>
            <a:pPr lvl="0" algn="just"/>
            <a:r>
              <a:rPr lang="en-US" dirty="0"/>
              <a:t>T</a:t>
            </a:r>
            <a:r>
              <a:rPr lang="en-US" dirty="0" smtClean="0"/>
              <a:t>wo </a:t>
            </a:r>
            <a:r>
              <a:rPr lang="en-US" dirty="0"/>
              <a:t>important </a:t>
            </a:r>
            <a:r>
              <a:rPr lang="en-US" dirty="0" smtClean="0"/>
              <a:t>things:</a:t>
            </a:r>
            <a:endParaRPr lang="en-US" dirty="0"/>
          </a:p>
          <a:p>
            <a:pPr lvl="1" algn="just"/>
            <a:r>
              <a:rPr lang="en-US" dirty="0"/>
              <a:t>With hashing, there is </a:t>
            </a:r>
            <a:r>
              <a:rPr lang="en-US" b="1" dirty="0"/>
              <a:t>no </a:t>
            </a:r>
            <a:r>
              <a:rPr lang="en-US" b="1" dirty="0" smtClean="0"/>
              <a:t>connection </a:t>
            </a:r>
            <a:r>
              <a:rPr lang="en-US" dirty="0"/>
              <a:t>between the </a:t>
            </a:r>
            <a:r>
              <a:rPr lang="en-US" b="1" dirty="0"/>
              <a:t>key</a:t>
            </a:r>
            <a:r>
              <a:rPr lang="en-US" dirty="0"/>
              <a:t> and the </a:t>
            </a:r>
            <a:r>
              <a:rPr lang="en-US" b="1" dirty="0"/>
              <a:t>location</a:t>
            </a:r>
            <a:r>
              <a:rPr lang="en-US" dirty="0"/>
              <a:t>.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With hashing, </a:t>
            </a:r>
            <a:r>
              <a:rPr lang="en-US" b="1" dirty="0"/>
              <a:t>two different keys </a:t>
            </a:r>
            <a:r>
              <a:rPr lang="en-US" dirty="0"/>
              <a:t>may be </a:t>
            </a:r>
            <a:r>
              <a:rPr lang="en-US" b="1" dirty="0"/>
              <a:t>transformed</a:t>
            </a:r>
            <a:r>
              <a:rPr lang="en-US" dirty="0"/>
              <a:t> to the </a:t>
            </a:r>
            <a:r>
              <a:rPr lang="en-US" b="1" dirty="0"/>
              <a:t>same </a:t>
            </a:r>
            <a:r>
              <a:rPr lang="en-US" b="1" dirty="0"/>
              <a:t>address (Collisions)</a:t>
            </a:r>
            <a:r>
              <a:rPr lang="en-US" dirty="0" smtClean="0"/>
              <a:t>. </a:t>
            </a:r>
            <a:endParaRPr lang="en-US" dirty="0"/>
          </a:p>
          <a:p>
            <a:pPr lvl="0" algn="just"/>
            <a:endParaRPr lang="en-US" dirty="0" smtClean="0"/>
          </a:p>
          <a:p>
            <a:pPr lvl="0" algn="just"/>
            <a:r>
              <a:rPr lang="en-US" b="1" dirty="0" smtClean="0"/>
              <a:t>Example:</a:t>
            </a:r>
          </a:p>
          <a:p>
            <a:pPr lvl="1" algn="just"/>
            <a:r>
              <a:rPr lang="en-US" dirty="0" smtClean="0"/>
              <a:t>decide </a:t>
            </a:r>
            <a:r>
              <a:rPr lang="en-US" dirty="0"/>
              <a:t>the file will have </a:t>
            </a:r>
            <a:r>
              <a:rPr lang="en-US" u="sng" dirty="0"/>
              <a:t>1000 available addresses</a:t>
            </a:r>
            <a:r>
              <a:rPr lang="en-US" dirty="0"/>
              <a:t>. </a:t>
            </a:r>
            <a:r>
              <a:rPr lang="en-US" b="1" dirty="0"/>
              <a:t>Find</a:t>
            </a:r>
            <a:r>
              <a:rPr lang="en-US" dirty="0"/>
              <a:t> the correct addresses for the following keys by hash </a:t>
            </a:r>
            <a:r>
              <a:rPr lang="en-US" dirty="0" smtClean="0"/>
              <a:t>function. Then draw </a:t>
            </a:r>
            <a:r>
              <a:rPr lang="en-US" dirty="0"/>
              <a:t>the RAM </a:t>
            </a:r>
            <a:r>
              <a:rPr lang="en-US" dirty="0" smtClean="0"/>
              <a:t>addresses.</a:t>
            </a:r>
            <a:endParaRPr lang="en-US" b="1" dirty="0" smtClean="0"/>
          </a:p>
          <a:p>
            <a:pPr marL="0" lvl="0" indent="0" algn="just">
              <a:buNone/>
            </a:pPr>
            <a:endParaRPr lang="en-US" dirty="0"/>
          </a:p>
          <a:p>
            <a:pPr lvl="0"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863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Example: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endParaRPr lang="en-US" dirty="0"/>
          </a:p>
          <a:p>
            <a:pPr lvl="0"/>
            <a:endParaRPr lang="en-US" dirty="0" smtClean="0"/>
          </a:p>
        </p:txBody>
      </p:sp>
      <p:pic>
        <p:nvPicPr>
          <p:cNvPr id="4" name="Picture 3" descr="3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8534400" cy="48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 bwMode="auto">
          <a:xfrm>
            <a:off x="2209800" y="1524000"/>
            <a:ext cx="1219200" cy="2743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114800" y="1600200"/>
            <a:ext cx="1371600" cy="914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248400" y="1524000"/>
            <a:ext cx="2362200" cy="1752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209800" y="4495800"/>
            <a:ext cx="1219200" cy="1524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657600" y="4419600"/>
            <a:ext cx="2438400" cy="1600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248400" y="4495800"/>
            <a:ext cx="1219200" cy="1524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93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Example: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Draw the RAM </a:t>
            </a:r>
            <a:r>
              <a:rPr lang="en-US" dirty="0" smtClean="0"/>
              <a:t>addresses:</a:t>
            </a:r>
          </a:p>
          <a:p>
            <a:pPr lvl="0"/>
            <a:endParaRPr lang="en-US" b="1" u="sng" dirty="0" smtClean="0"/>
          </a:p>
          <a:p>
            <a:pPr lvl="1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 smtClean="0"/>
          </a:p>
        </p:txBody>
      </p:sp>
      <p:pic>
        <p:nvPicPr>
          <p:cNvPr id="4" name="Picture 3" descr="4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8534400" cy="5181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170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Collisions: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/>
            <a:r>
              <a:rPr lang="en-US" dirty="0" smtClean="0"/>
              <a:t>When </a:t>
            </a:r>
            <a:r>
              <a:rPr lang="en-US" b="1" dirty="0"/>
              <a:t>two different keys </a:t>
            </a:r>
            <a:r>
              <a:rPr lang="en-US" dirty="0"/>
              <a:t>produce the </a:t>
            </a:r>
            <a:r>
              <a:rPr lang="en-US" b="1" dirty="0"/>
              <a:t>same address</a:t>
            </a:r>
            <a:r>
              <a:rPr lang="en-US" dirty="0"/>
              <a:t>, there is a </a:t>
            </a:r>
            <a:r>
              <a:rPr lang="en-US" b="1" dirty="0"/>
              <a:t>collision</a:t>
            </a:r>
            <a:r>
              <a:rPr lang="en-US" dirty="0"/>
              <a:t>. </a:t>
            </a:r>
            <a:endParaRPr lang="en-US" dirty="0" smtClean="0"/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The </a:t>
            </a:r>
            <a:r>
              <a:rPr lang="en-US" dirty="0"/>
              <a:t>keys involved are called </a:t>
            </a:r>
            <a:r>
              <a:rPr lang="en-US" b="1" dirty="0"/>
              <a:t>synonyms</a:t>
            </a:r>
            <a:r>
              <a:rPr lang="en-US" dirty="0"/>
              <a:t>.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b="1" u="sng" dirty="0" smtClean="0"/>
              <a:t>Example of collision:</a:t>
            </a:r>
          </a:p>
          <a:p>
            <a:pPr lvl="0" algn="just"/>
            <a:endParaRPr lang="en-US" dirty="0"/>
          </a:p>
          <a:p>
            <a:pPr lvl="0" algn="just"/>
            <a:endParaRPr lang="en-US" dirty="0" smtClean="0"/>
          </a:p>
          <a:p>
            <a:pPr marL="0" lv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 </a:t>
            </a:r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52900"/>
            <a:ext cx="8382000" cy="23241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 bwMode="auto">
          <a:xfrm>
            <a:off x="533400" y="4267200"/>
            <a:ext cx="15240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0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Collisions: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r>
              <a:rPr lang="en-US" b="1" dirty="0" smtClean="0"/>
              <a:t>Possible </a:t>
            </a:r>
            <a:r>
              <a:rPr lang="en-US" b="1" dirty="0"/>
              <a:t>Solutions</a:t>
            </a:r>
            <a:r>
              <a:rPr lang="en-US" b="1" dirty="0" smtClean="0"/>
              <a:t>: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dirty="0"/>
              <a:t>Spread out the records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dirty="0"/>
              <a:t>Use extra memory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dirty="0"/>
              <a:t>Put more than one record at a single address.</a:t>
            </a:r>
          </a:p>
          <a:p>
            <a:pPr algn="just"/>
            <a:endParaRPr lang="en-US" dirty="0"/>
          </a:p>
          <a:p>
            <a:pPr lvl="0" algn="just"/>
            <a:endParaRPr lang="ar-SA" dirty="0" smtClean="0"/>
          </a:p>
          <a:p>
            <a:pPr marL="0" lv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 </a:t>
            </a:r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0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jp2">
  <a:themeElements>
    <a:clrScheme name="ajp2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ajp2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jp2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jp2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jp2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Settings\adrian\Application Data\Microsoft\Templates\ajp2.pot</Template>
  <TotalTime>2296</TotalTime>
  <Words>701</Words>
  <Application>Microsoft Office PowerPoint</Application>
  <PresentationFormat>On-screen Show (4:3)</PresentationFormat>
  <Paragraphs>269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ajp2</vt:lpstr>
      <vt:lpstr>File Management &amp; Organization</vt:lpstr>
      <vt:lpstr>Lecture 6</vt:lpstr>
      <vt:lpstr>Contents of Lecture:</vt:lpstr>
      <vt:lpstr>4) Hashing</vt:lpstr>
      <vt:lpstr>4) Hashing</vt:lpstr>
      <vt:lpstr>Example:</vt:lpstr>
      <vt:lpstr>Example:</vt:lpstr>
      <vt:lpstr>Collisions:</vt:lpstr>
      <vt:lpstr>Collisions:</vt:lpstr>
      <vt:lpstr>A Simple Hashing Algorithm:</vt:lpstr>
      <vt:lpstr>A Simple Hashing Algorithm:</vt:lpstr>
      <vt:lpstr>A Simple Hashing Algorithm:</vt:lpstr>
      <vt:lpstr>A Simple Hashing Algorithm:</vt:lpstr>
      <vt:lpstr>Example:</vt:lpstr>
      <vt:lpstr>Example:</vt:lpstr>
      <vt:lpstr>Example:</vt:lpstr>
      <vt:lpstr>Example:</vt:lpstr>
      <vt:lpstr>Example:</vt:lpstr>
      <vt:lpstr>Example:</vt:lpstr>
    </vt:vector>
  </TitlesOfParts>
  <Company>NEWI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basics</dc:title>
  <dc:creator>Adrian J Pullin</dc:creator>
  <cp:lastModifiedBy>DR.Ahmed Saker 2o1O</cp:lastModifiedBy>
  <cp:revision>330</cp:revision>
  <dcterms:created xsi:type="dcterms:W3CDTF">1998-09-03T13:41:33Z</dcterms:created>
  <dcterms:modified xsi:type="dcterms:W3CDTF">2019-09-16T05:32:45Z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a.j.pullin@newi.ac.uk</vt:lpwstr>
  </property>
  <property fmtid="{D5CDD505-2E9C-101B-9397-08002B2CF9AE}" pid="8" name="HomePage">
    <vt:lpwstr>http://www.newi.ac.uk/pullina/default.htm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H:\Data\Networks\Notes\HTML</vt:lpwstr>
  </property>
</Properties>
</file>