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2"/>
  </p:notesMasterIdLst>
  <p:handoutMasterIdLst>
    <p:handoutMasterId r:id="rId13"/>
  </p:handoutMasterIdLst>
  <p:sldIdLst>
    <p:sldId id="275" r:id="rId2"/>
    <p:sldId id="256" r:id="rId3"/>
    <p:sldId id="257" r:id="rId4"/>
    <p:sldId id="327" r:id="rId5"/>
    <p:sldId id="328" r:id="rId6"/>
    <p:sldId id="329" r:id="rId7"/>
    <p:sldId id="330" r:id="rId8"/>
    <p:sldId id="332" r:id="rId9"/>
    <p:sldId id="331" r:id="rId10"/>
    <p:sldId id="33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02" autoAdjust="0"/>
    <p:restoredTop sz="90929"/>
  </p:normalViewPr>
  <p:slideViewPr>
    <p:cSldViewPr>
      <p:cViewPr varScale="1">
        <p:scale>
          <a:sx n="67" d="100"/>
          <a:sy n="67" d="100"/>
        </p:scale>
        <p:origin x="-6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ar-SA"/>
              <a:t>قسم علوم الحاسوب - الفصل السادس - تنظيم الحاسوب المهيكل </a:t>
            </a: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66F2558-AFBE-4BB9-9619-4757A6457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4725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ar-SA"/>
              <a:t>قسم علوم الحاسوب - الفصل السادس - تنظيم الحاسوب المهيكل </a:t>
            </a: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E8E061D-849E-4BB0-93E5-D437A0688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939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ED4245A-E395-4F4D-84CB-E6154AE093BE}" type="slidenum">
              <a:rPr lang="en-US" altLang="en-US" sz="1200" smtClean="0">
                <a:latin typeface="Arial" charset="0"/>
              </a:rPr>
              <a:pPr/>
              <a:t>1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10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6AFFE39-B053-4B7C-8895-2993E0A43889}" type="slidenum">
              <a:rPr lang="en-US" altLang="en-US" sz="1200" smtClean="0">
                <a:latin typeface="Arial" charset="0"/>
              </a:rPr>
              <a:pPr/>
              <a:t>2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3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4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5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6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7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8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9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49600" y="6229350"/>
            <a:ext cx="28448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604000" y="6229350"/>
            <a:ext cx="18288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fld id="{3F48798F-25A5-4B23-B6AF-B5C9D5464A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21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5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3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8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114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0668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9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6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9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7736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7936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0855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1788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457200" y="990600"/>
            <a:ext cx="8153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+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Grp="1" noChangeAspect="1" noChangeArrowheads="1"/>
          </p:cNvSpPr>
          <p:nvPr>
            <p:ph type="ctrTitle"/>
          </p:nvPr>
        </p:nvSpPr>
        <p:spPr>
          <a:xfrm>
            <a:off x="533400" y="3429000"/>
            <a:ext cx="8153400" cy="1470025"/>
          </a:xfrm>
        </p:spPr>
        <p:txBody>
          <a:bodyPr anchor="t">
            <a:normAutofit fontScale="90000"/>
          </a:bodyPr>
          <a:lstStyle/>
          <a:p>
            <a:pPr algn="ctr">
              <a:defRPr/>
            </a:pP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File Management &amp; Organization</a:t>
            </a:r>
          </a:p>
        </p:txBody>
      </p:sp>
      <p:sp>
        <p:nvSpPr>
          <p:cNvPr id="3075" name="AutoShape 4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3076" name="AutoShape 6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3077" name="AutoShape 8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3078" name="AutoShape 10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pic>
        <p:nvPicPr>
          <p:cNvPr id="3079" name="Picture 11" descr="C:\Users\sabri\Pictures\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0"/>
            <a:ext cx="2286000" cy="247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GB" altLang="en-US" sz="1400" dirty="0" smtClean="0">
              <a:solidFill>
                <a:srgbClr val="5E574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DBMS: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Operating systems give special programs the ability to use a disk partition as a large sequential array of logical blocks, without any file-system data structures.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This </a:t>
            </a:r>
            <a:r>
              <a:rPr lang="en-US" dirty="0"/>
              <a:t>array is sometimes called the </a:t>
            </a:r>
            <a:r>
              <a:rPr lang="en-US" b="1"/>
              <a:t>raw </a:t>
            </a:r>
            <a:r>
              <a:rPr lang="en-US" b="1" smtClean="0"/>
              <a:t>disk</a:t>
            </a:r>
            <a:r>
              <a:rPr lang="en-US" dirty="0"/>
              <a:t>.</a:t>
            </a:r>
            <a:r>
              <a:rPr lang="en-US" smtClean="0"/>
              <a:t> 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Some </a:t>
            </a:r>
            <a:r>
              <a:rPr lang="en-US" dirty="0"/>
              <a:t>database systems prefer raw I/O because it enables them to control the exact disk location where each database record is stored. </a:t>
            </a:r>
          </a:p>
        </p:txBody>
      </p:sp>
    </p:spTree>
    <p:extLst>
      <p:ext uri="{BB962C8B-B14F-4D97-AF65-F5344CB8AC3E}">
        <p14:creationId xmlns:p14="http://schemas.microsoft.com/office/powerpoint/2010/main" val="1297488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400" b="1" dirty="0" smtClean="0"/>
              <a:t>Lecture 10</a:t>
            </a:r>
            <a:endParaRPr lang="en-GB" altLang="en-US" sz="4400" dirty="0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7391400" cy="2609850"/>
          </a:xfrm>
        </p:spPr>
        <p:txBody>
          <a:bodyPr/>
          <a:lstStyle/>
          <a:p>
            <a:pPr algn="ctr"/>
            <a:endParaRPr lang="en-US" sz="3200" b="1" u="sng" dirty="0" smtClean="0"/>
          </a:p>
          <a:p>
            <a:pPr algn="ctr"/>
            <a:r>
              <a:rPr lang="en-US" sz="4800" b="1" u="sng" dirty="0"/>
              <a:t>Disk </a:t>
            </a:r>
            <a:r>
              <a:rPr lang="en-US" sz="4800" b="1" u="sng" dirty="0" smtClean="0"/>
              <a:t>Management</a:t>
            </a:r>
            <a:endParaRPr lang="en-US" sz="4400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096E4FB-572E-4BA1-9DBE-E55DB57B9860}" type="slidenum">
              <a:rPr lang="en-GB" altLang="en-US" sz="1400" smtClean="0">
                <a:solidFill>
                  <a:srgbClr val="5E574E"/>
                </a:solidFill>
                <a:latin typeface="Arial" charset="0"/>
              </a:rPr>
              <a:pPr/>
              <a:t>2</a:t>
            </a:fld>
            <a:endParaRPr lang="en-GB" altLang="en-US" sz="1400" smtClean="0">
              <a:solidFill>
                <a:srgbClr val="5E574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 smtClean="0"/>
              <a:t>Contents of Lecture: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/>
              <a:t>Introduction</a:t>
            </a:r>
          </a:p>
          <a:p>
            <a:pPr lvl="0"/>
            <a:r>
              <a:rPr lang="en-US" dirty="0"/>
              <a:t>Disk formatting</a:t>
            </a:r>
          </a:p>
          <a:p>
            <a:pPr lvl="0"/>
            <a:r>
              <a:rPr lang="en-US" dirty="0"/>
              <a:t>File system</a:t>
            </a:r>
          </a:p>
          <a:p>
            <a:pPr lvl="0"/>
            <a:r>
              <a:rPr lang="en-US" dirty="0"/>
              <a:t>DOS FAT allocation table</a:t>
            </a:r>
          </a:p>
          <a:p>
            <a:pPr lvl="0"/>
            <a:r>
              <a:rPr lang="en-US" dirty="0"/>
              <a:t>Directory</a:t>
            </a:r>
          </a:p>
          <a:p>
            <a:pPr lvl="0"/>
            <a:endParaRPr lang="en-US" dirty="0"/>
          </a:p>
          <a:p>
            <a:pPr marL="0" lvl="0" indent="0"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Introduction: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/>
            <a:r>
              <a:rPr lang="en-US" dirty="0" smtClean="0"/>
              <a:t>Disk Management involves </a:t>
            </a:r>
            <a:endParaRPr lang="en-US" dirty="0"/>
          </a:p>
          <a:p>
            <a:pPr lvl="1" algn="just"/>
            <a:r>
              <a:rPr lang="en-US" dirty="0"/>
              <a:t>Preparing disk for data storage (disk formatting).</a:t>
            </a:r>
          </a:p>
          <a:p>
            <a:pPr lvl="1" algn="just"/>
            <a:r>
              <a:rPr lang="en-US" dirty="0"/>
              <a:t>Managing allocated and free disk space.</a:t>
            </a:r>
          </a:p>
          <a:p>
            <a:pPr lvl="1" algn="just"/>
            <a:r>
              <a:rPr lang="en-US" dirty="0"/>
              <a:t>Managing disk I/O Buffer (part of main memory). </a:t>
            </a:r>
          </a:p>
          <a:p>
            <a:pPr lvl="1" algn="just"/>
            <a:r>
              <a:rPr lang="en-US" dirty="0"/>
              <a:t> ……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/>
              <a:t>Disk Management </a:t>
            </a:r>
            <a:r>
              <a:rPr lang="en-US" dirty="0" smtClean="0"/>
              <a:t>done </a:t>
            </a:r>
            <a:r>
              <a:rPr lang="en-US" dirty="0"/>
              <a:t>by System </a:t>
            </a:r>
            <a:r>
              <a:rPr lang="en-US" dirty="0" smtClean="0"/>
              <a:t>Software:</a:t>
            </a:r>
            <a:endParaRPr lang="en-US" dirty="0"/>
          </a:p>
          <a:p>
            <a:pPr lvl="1" algn="just"/>
            <a:r>
              <a:rPr lang="en-US" dirty="0"/>
              <a:t>Operating </a:t>
            </a:r>
            <a:r>
              <a:rPr lang="en-US" dirty="0" smtClean="0"/>
              <a:t>Systems - File </a:t>
            </a:r>
            <a:r>
              <a:rPr lang="en-US" dirty="0"/>
              <a:t>Manager 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b="1" dirty="0"/>
              <a:t>File Manager </a:t>
            </a:r>
            <a:r>
              <a:rPr lang="en-US" dirty="0" smtClean="0"/>
              <a:t>is </a:t>
            </a:r>
            <a:r>
              <a:rPr lang="en-US" dirty="0"/>
              <a:t>a part of OS that is responsible for managing files, keeping tracks of files.</a:t>
            </a:r>
          </a:p>
          <a:p>
            <a:pPr marL="0" indent="0" algn="just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3580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Disk formatting: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/>
            <a:r>
              <a:rPr lang="en-US" dirty="0"/>
              <a:t>Disk formatting is the process of preparing a disk for data storage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Disk </a:t>
            </a:r>
            <a:r>
              <a:rPr lang="en-US" dirty="0"/>
              <a:t>formatting has two type:</a:t>
            </a:r>
          </a:p>
          <a:p>
            <a:pPr lvl="1" algn="just"/>
            <a:r>
              <a:rPr lang="en-US" b="1" dirty="0"/>
              <a:t>Physical format(low level format):</a:t>
            </a:r>
            <a:r>
              <a:rPr lang="en-US" dirty="0"/>
              <a:t> </a:t>
            </a:r>
          </a:p>
          <a:p>
            <a:pPr lvl="2" algn="just"/>
            <a:r>
              <a:rPr lang="en-US" dirty="0" smtClean="0"/>
              <a:t>Specify </a:t>
            </a:r>
            <a:r>
              <a:rPr lang="en-US" dirty="0"/>
              <a:t>how many bytes of data space of all sectors. Such as 256, 512, and 1,024 bytes. </a:t>
            </a:r>
          </a:p>
          <a:p>
            <a:pPr lvl="1" algn="just"/>
            <a:endParaRPr lang="en-US" b="1" dirty="0" smtClean="0"/>
          </a:p>
          <a:p>
            <a:pPr lvl="1" algn="just"/>
            <a:r>
              <a:rPr lang="en-US" b="1" dirty="0" smtClean="0"/>
              <a:t>Logical </a:t>
            </a:r>
            <a:r>
              <a:rPr lang="en-US" b="1" dirty="0"/>
              <a:t>format(high level format</a:t>
            </a:r>
            <a:r>
              <a:rPr lang="en-US" b="1" dirty="0" smtClean="0"/>
              <a:t>):</a:t>
            </a:r>
          </a:p>
          <a:p>
            <a:pPr lvl="2" algn="just"/>
            <a:r>
              <a:rPr lang="en-US" dirty="0" smtClean="0"/>
              <a:t>Is </a:t>
            </a:r>
            <a:r>
              <a:rPr lang="en-US" dirty="0"/>
              <a:t>to </a:t>
            </a:r>
            <a:r>
              <a:rPr lang="en-US" b="1" dirty="0"/>
              <a:t>partition </a:t>
            </a:r>
            <a:r>
              <a:rPr lang="en-US" dirty="0"/>
              <a:t>the disk into one or more groups of cylinders.</a:t>
            </a:r>
          </a:p>
          <a:p>
            <a:pPr lvl="2" algn="just"/>
            <a:r>
              <a:rPr lang="en-US" dirty="0"/>
              <a:t>Is </a:t>
            </a:r>
            <a:r>
              <a:rPr lang="en-US" b="1" dirty="0"/>
              <a:t>logical formatting</a:t>
            </a:r>
            <a:r>
              <a:rPr lang="en-US" dirty="0"/>
              <a:t>, or creation of a </a:t>
            </a:r>
            <a:r>
              <a:rPr lang="en-US" b="1" dirty="0"/>
              <a:t>file system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1197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File system: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/>
            <a:r>
              <a:rPr lang="en-US" dirty="0" smtClean="0"/>
              <a:t>File system is </a:t>
            </a:r>
            <a:r>
              <a:rPr lang="en-US" b="1" dirty="0"/>
              <a:t>data structures </a:t>
            </a:r>
            <a:r>
              <a:rPr lang="en-US" dirty="0"/>
              <a:t>used by OS to perform file management task. 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These </a:t>
            </a:r>
            <a:r>
              <a:rPr lang="en-US" dirty="0"/>
              <a:t>data structures may </a:t>
            </a:r>
            <a:r>
              <a:rPr lang="en-US" dirty="0" smtClean="0"/>
              <a:t>include: </a:t>
            </a:r>
          </a:p>
          <a:p>
            <a:pPr lvl="1" algn="just"/>
            <a:r>
              <a:rPr lang="en-US" dirty="0"/>
              <a:t>M</a:t>
            </a:r>
            <a:r>
              <a:rPr lang="en-US" dirty="0" smtClean="0"/>
              <a:t>aps </a:t>
            </a:r>
            <a:r>
              <a:rPr lang="en-US" dirty="0"/>
              <a:t>of free and allocated space (a </a:t>
            </a:r>
            <a:r>
              <a:rPr lang="en-US" b="1" dirty="0"/>
              <a:t>FAT</a:t>
            </a:r>
            <a:r>
              <a:rPr lang="en-US" dirty="0"/>
              <a:t> or </a:t>
            </a:r>
            <a:r>
              <a:rPr lang="en-US" dirty="0" err="1"/>
              <a:t>inodes</a:t>
            </a:r>
            <a:r>
              <a:rPr lang="en-US" dirty="0"/>
              <a:t> ) </a:t>
            </a:r>
            <a:endParaRPr lang="en-US" dirty="0" smtClean="0"/>
          </a:p>
          <a:p>
            <a:pPr lvl="1" algn="just"/>
            <a:r>
              <a:rPr lang="en-US" dirty="0" smtClean="0"/>
              <a:t>And </a:t>
            </a:r>
            <a:r>
              <a:rPr lang="en-US" dirty="0"/>
              <a:t>an initial empty </a:t>
            </a:r>
            <a:r>
              <a:rPr lang="en-US" b="1" dirty="0"/>
              <a:t>directory</a:t>
            </a:r>
            <a:r>
              <a:rPr lang="en-US" dirty="0"/>
              <a:t>.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Examples </a:t>
            </a:r>
            <a:r>
              <a:rPr lang="en-US" dirty="0"/>
              <a:t>of file systems:</a:t>
            </a:r>
          </a:p>
          <a:p>
            <a:pPr lvl="1" algn="just"/>
            <a:r>
              <a:rPr lang="en-US" dirty="0"/>
              <a:t>FAT(File Allocation Table) </a:t>
            </a:r>
          </a:p>
          <a:p>
            <a:pPr lvl="1" algn="just"/>
            <a:r>
              <a:rPr lang="en-US" dirty="0"/>
              <a:t>NTFS (New Technology File System) </a:t>
            </a:r>
          </a:p>
        </p:txBody>
      </p:sp>
    </p:spTree>
    <p:extLst>
      <p:ext uri="{BB962C8B-B14F-4D97-AF65-F5344CB8AC3E}">
        <p14:creationId xmlns:p14="http://schemas.microsoft.com/office/powerpoint/2010/main" val="363652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DOS FAT allocation table: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/>
            <a:r>
              <a:rPr lang="en-US" dirty="0"/>
              <a:t>A single </a:t>
            </a:r>
            <a:r>
              <a:rPr lang="en-US" b="1" dirty="0"/>
              <a:t>File Allocation Table </a:t>
            </a:r>
            <a:r>
              <a:rPr lang="en-US" dirty="0"/>
              <a:t>(</a:t>
            </a:r>
            <a:r>
              <a:rPr lang="en-US" b="1" dirty="0"/>
              <a:t>FAT</a:t>
            </a:r>
            <a:r>
              <a:rPr lang="en-US" dirty="0"/>
              <a:t>) that combines </a:t>
            </a:r>
            <a:r>
              <a:rPr lang="en-US" u="sng" dirty="0"/>
              <a:t>free list info </a:t>
            </a:r>
            <a:r>
              <a:rPr lang="en-US" dirty="0"/>
              <a:t>and </a:t>
            </a:r>
            <a:r>
              <a:rPr lang="en-US" u="sng" dirty="0"/>
              <a:t>file allocation info</a:t>
            </a:r>
            <a:r>
              <a:rPr lang="en-US" u="sng" dirty="0" smtClean="0"/>
              <a:t>. </a:t>
            </a:r>
            <a:endParaRPr lang="en-US" dirty="0"/>
          </a:p>
          <a:p>
            <a:pPr lvl="0" algn="just"/>
            <a:endParaRPr lang="en-US" dirty="0" smtClean="0"/>
          </a:p>
          <a:p>
            <a:pPr lvl="0" algn="just"/>
            <a:r>
              <a:rPr lang="en-US" u="sng" dirty="0" smtClean="0"/>
              <a:t>In </a:t>
            </a:r>
            <a:r>
              <a:rPr lang="en-US" u="sng" dirty="0"/>
              <a:t>file descriptor/Directory</a:t>
            </a:r>
            <a:r>
              <a:rPr lang="en-US" dirty="0"/>
              <a:t>, keep </a:t>
            </a:r>
            <a:r>
              <a:rPr lang="en-US" b="1" dirty="0"/>
              <a:t>pointer</a:t>
            </a:r>
            <a:r>
              <a:rPr lang="en-US" dirty="0"/>
              <a:t> to </a:t>
            </a:r>
            <a:r>
              <a:rPr lang="en-US" b="1" dirty="0"/>
              <a:t>first</a:t>
            </a:r>
            <a:r>
              <a:rPr lang="en-US" dirty="0"/>
              <a:t> </a:t>
            </a:r>
            <a:r>
              <a:rPr lang="en-US" b="1" dirty="0"/>
              <a:t>block</a:t>
            </a:r>
            <a:r>
              <a:rPr lang="en-US" dirty="0"/>
              <a:t>. 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A </a:t>
            </a:r>
            <a:r>
              <a:rPr lang="en-US" u="sng" dirty="0"/>
              <a:t>FAT table entry </a:t>
            </a:r>
            <a:r>
              <a:rPr lang="en-US" dirty="0"/>
              <a:t>contains either:</a:t>
            </a:r>
          </a:p>
          <a:p>
            <a:pPr lvl="1" algn="just"/>
            <a:r>
              <a:rPr lang="en-US" dirty="0" smtClean="0"/>
              <a:t> The </a:t>
            </a:r>
            <a:r>
              <a:rPr lang="en-US" dirty="0"/>
              <a:t>block number of the next block in the file</a:t>
            </a:r>
          </a:p>
          <a:p>
            <a:pPr lvl="1" algn="just"/>
            <a:r>
              <a:rPr lang="en-US" dirty="0"/>
              <a:t> A distinguished "end of file" (</a:t>
            </a:r>
            <a:r>
              <a:rPr lang="en-US" dirty="0" err="1"/>
              <a:t>eof</a:t>
            </a:r>
            <a:r>
              <a:rPr lang="en-US" dirty="0"/>
              <a:t>) value</a:t>
            </a:r>
          </a:p>
          <a:p>
            <a:pPr lvl="1" algn="just"/>
            <a:r>
              <a:rPr lang="en-US" dirty="0"/>
              <a:t> A distinguished "free" value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4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DOS FAT allocation table: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pic>
        <p:nvPicPr>
          <p:cNvPr id="4" name="Picture 3" descr="DOS File Allocation Table (FAT)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799"/>
            <a:ext cx="8229600" cy="57912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608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Directory: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/>
            <a:r>
              <a:rPr lang="en-US" dirty="0"/>
              <a:t>Records information such as </a:t>
            </a:r>
            <a:r>
              <a:rPr lang="en-US" u="sng" dirty="0"/>
              <a:t>name</a:t>
            </a:r>
            <a:r>
              <a:rPr lang="en-US" dirty="0"/>
              <a:t>, </a:t>
            </a:r>
            <a:r>
              <a:rPr lang="en-US" u="sng" dirty="0"/>
              <a:t>location</a:t>
            </a:r>
            <a:r>
              <a:rPr lang="en-US" dirty="0"/>
              <a:t>, </a:t>
            </a:r>
            <a:r>
              <a:rPr lang="en-US" u="sng" dirty="0"/>
              <a:t>size</a:t>
            </a:r>
            <a:r>
              <a:rPr lang="en-US" dirty="0"/>
              <a:t>, and </a:t>
            </a:r>
            <a:r>
              <a:rPr lang="en-US" u="sng" dirty="0"/>
              <a:t>type</a:t>
            </a:r>
            <a:r>
              <a:rPr lang="en-US" dirty="0"/>
              <a:t> for all files on that volume.(File of records)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Operations </a:t>
            </a:r>
            <a:r>
              <a:rPr lang="en-US" dirty="0"/>
              <a:t>that are to be performed on a directory:</a:t>
            </a:r>
          </a:p>
          <a:p>
            <a:pPr lvl="1" algn="just"/>
            <a:r>
              <a:rPr lang="en-US" dirty="0"/>
              <a:t>Create a file. </a:t>
            </a:r>
          </a:p>
          <a:p>
            <a:pPr lvl="1" algn="just"/>
            <a:r>
              <a:rPr lang="en-US" dirty="0"/>
              <a:t>Delete a file.</a:t>
            </a:r>
          </a:p>
          <a:p>
            <a:pPr lvl="1" algn="just"/>
            <a:r>
              <a:rPr lang="en-US" dirty="0"/>
              <a:t>List a directory. </a:t>
            </a:r>
          </a:p>
          <a:p>
            <a:pPr lvl="1" algn="just"/>
            <a:r>
              <a:rPr lang="en-US" dirty="0"/>
              <a:t>Rename a file </a:t>
            </a:r>
          </a:p>
        </p:txBody>
      </p:sp>
    </p:spTree>
    <p:extLst>
      <p:ext uri="{BB962C8B-B14F-4D97-AF65-F5344CB8AC3E}">
        <p14:creationId xmlns:p14="http://schemas.microsoft.com/office/powerpoint/2010/main" val="256974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jp2">
  <a:themeElements>
    <a:clrScheme name="ajp2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ajp2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ajp2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jp2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jp2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Settings\adrian\Application Data\Microsoft\Templates\ajp2.pot</Template>
  <TotalTime>3276</TotalTime>
  <Words>517</Words>
  <Application>Microsoft Office PowerPoint</Application>
  <PresentationFormat>On-screen Show (4:3)</PresentationFormat>
  <Paragraphs>90</Paragraphs>
  <Slides>10</Slides>
  <Notes>10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ajp2</vt:lpstr>
      <vt:lpstr>File Management &amp; Organization</vt:lpstr>
      <vt:lpstr>Lecture 10</vt:lpstr>
      <vt:lpstr>Contents of Lecture:</vt:lpstr>
      <vt:lpstr>Introduction:</vt:lpstr>
      <vt:lpstr>Disk formatting:</vt:lpstr>
      <vt:lpstr>File system:</vt:lpstr>
      <vt:lpstr>DOS FAT allocation table: </vt:lpstr>
      <vt:lpstr>DOS FAT allocation table: </vt:lpstr>
      <vt:lpstr>Directory:</vt:lpstr>
      <vt:lpstr>DBMS:</vt:lpstr>
    </vt:vector>
  </TitlesOfParts>
  <Company>NEWI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basics</dc:title>
  <dc:creator>Adrian J Pullin</dc:creator>
  <cp:lastModifiedBy>DR.Ahmed Saker 2o1O</cp:lastModifiedBy>
  <cp:revision>402</cp:revision>
  <dcterms:created xsi:type="dcterms:W3CDTF">1998-09-03T13:41:33Z</dcterms:created>
  <dcterms:modified xsi:type="dcterms:W3CDTF">2019-10-14T08:03:01Z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>a.j.pullin@newi.ac.uk</vt:lpwstr>
  </property>
  <property fmtid="{D5CDD505-2E9C-101B-9397-08002B2CF9AE}" pid="8" name="HomePage">
    <vt:lpwstr>http://www.newi.ac.uk/pullina/default.htm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H:\Data\Networks\Notes\HTML</vt:lpwstr>
  </property>
</Properties>
</file>