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75" r:id="rId2"/>
    <p:sldId id="256" r:id="rId3"/>
    <p:sldId id="257" r:id="rId4"/>
    <p:sldId id="462" r:id="rId5"/>
    <p:sldId id="461" r:id="rId6"/>
    <p:sldId id="469" r:id="rId7"/>
    <p:sldId id="468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67" r:id="rId19"/>
    <p:sldId id="480" r:id="rId20"/>
    <p:sldId id="482" r:id="rId21"/>
    <p:sldId id="483" r:id="rId22"/>
    <p:sldId id="484" r:id="rId23"/>
    <p:sldId id="481" r:id="rId24"/>
    <p:sldId id="485" r:id="rId25"/>
    <p:sldId id="486" r:id="rId26"/>
    <p:sldId id="487" r:id="rId27"/>
    <p:sldId id="466" r:id="rId28"/>
    <p:sldId id="488" r:id="rId29"/>
    <p:sldId id="48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1D1D1"/>
    <a:srgbClr val="C5C5C5"/>
    <a:srgbClr val="C9E8FF"/>
    <a:srgbClr val="BDE3FF"/>
    <a:srgbClr val="B7E0FF"/>
    <a:srgbClr val="8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2" autoAdjust="0"/>
    <p:restoredTop sz="90929"/>
  </p:normalViewPr>
  <p:slideViewPr>
    <p:cSldViewPr>
      <p:cViewPr varScale="1">
        <p:scale>
          <a:sx n="67" d="100"/>
          <a:sy n="67" d="100"/>
        </p:scale>
        <p:origin x="-6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ar-SA"/>
              <a:t>قسم علوم الحاسوب - الفصل السادس - تنظيم الحاسوب المهيكل </a:t>
            </a: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6F2558-AFBE-4BB9-9619-4757A645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472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ar-SA"/>
              <a:t>قسم علوم الحاسوب - الفصل السادس - تنظيم الحاسوب المهيكل </a:t>
            </a: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8E061D-849E-4BB0-93E5-D437A068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3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ED4245A-E395-4F4D-84CB-E6154AE093BE}" type="slidenum">
              <a:rPr lang="en-US" altLang="en-US" sz="1200" smtClean="0">
                <a:latin typeface="Arial" charset="0"/>
              </a:rPr>
              <a:pPr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19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6AFFE39-B053-4B7C-8895-2993E0A43889}" type="slidenum">
              <a:rPr lang="en-US" altLang="en-US" sz="1200" smtClean="0">
                <a:latin typeface="Arial" charset="0"/>
              </a:rPr>
              <a:pPr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29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2D2940C-217E-4A55-8527-FA16A0FFD788}" type="slidenum">
              <a:rPr lang="en-US" altLang="en-US" sz="1200" smtClean="0">
                <a:latin typeface="Arial" charset="0"/>
              </a:rPr>
              <a:pPr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ar-SA" altLang="en-US" sz="1200">
                <a:latin typeface="Arial" charset="0"/>
              </a:rPr>
              <a:t>قسم علوم الحاسوب - الفصل السادس - تنظيم الحاسوب المهيكل </a:t>
            </a: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3F48798F-25A5-4B23-B6AF-B5C9D5464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1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5240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4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668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7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93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85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820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17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—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+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Grp="1" noChangeAspect="1" noChangeArrowheads="1"/>
          </p:cNvSpPr>
          <p:nvPr>
            <p:ph type="ctrTitle"/>
          </p:nvPr>
        </p:nvSpPr>
        <p:spPr>
          <a:xfrm>
            <a:off x="533400" y="3429000"/>
            <a:ext cx="8153400" cy="1470025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Operating System Concepts</a:t>
            </a:r>
          </a:p>
        </p:txBody>
      </p:sp>
      <p:sp>
        <p:nvSpPr>
          <p:cNvPr id="3075" name="AutoShape 4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AutoShape 6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AutoShape 8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AutoShape 10" descr="data:image/jpeg;base64,/9j/4AAQSkZJRgABAQAAAQABAAD/2wCEAAkGBxMHEhISBxQWFhEWGBgaGRUWFxobHRggGBoaFxcZGB8ZHDQiHB4lIhgYITEhJSotMC46GSAzOjMsNygtLi0BCgoKBQUFDgUFDisZExkrKysrKysrKysrKysrKysrKysrKysrKysrKysrKysrKysrKysrKysrKysrKysrKysrK//AABEIAJUBUgMBIgACEQEDEQH/xAAcAAEAAgMBAQEAAAAAAAAAAAAABQYBBAcDAgj/xABGEAACAQMCAwUEBwUGAwkBAAABAgMABBEFIQYSMQcTQVFhIjJxgRQVQlJikaEWIzNDklNyc4KisUSy0SQlNDVjZHSj4Qj/xAAUAQEAAAAAAAAAAAAAAAAAAAAA/8QAFBEBAAAAAAAAAAAAAAAAAAAAAP/aAAwDAQACEQMRAD8A7bPMtupe4YKg3LMQAPUk7CvCz1KO9JFsS22c8rcpHTZiMH5GtGyg+tZDcXe6IxWBD7o5TymYjoXYg8rb4XGMFmzM0ClKUCoi91hmdodFjE0y4DktyxxZGf3j4PtY35FBbcZCgg19a3cSMY7fTzyyy5zIMHuo1x3kgB2Lbqq9d3BIIBrc0+xj02NYrNeVF6DJJJJyzMTuzEkksSSSSSSTQRH1DPe76xeSnI3jtv8As8Y+BUmXPh/E+Qr7ThG0X3lkY+bzzuT8S0hJqdpQV9uELdTm1e5ibzjupwP6TIVPzFYWxv8ATf8Awdwt0g+xcqEc/CWFQo+cZ+Iqw0oInSteS/cxTK8NyBloJQA2NgWQglZF3HtISBkA4O1S1aepabHqSgXI3U8yONnjbpzIw3U7keoJByCRWvpV64drbUjmdF5g4GBKmcCQeAYHZlHQkHoy0EpSlKBSlKBSlKBSlKBSlKBSlKBSlKBSlKBSlKBSlKBSlKBSlKBSlKBSlKBSlKBSlKCJ4SfvLGzI8YIf+Rc59alqrfCd39He5sLk/vLdyyfihlYvCV8wuTEf8P1qyUClKUEPpKd/cXcz/eSFN8+xEvOdvA95LKD/AHV8tpiorhwYjl8/pFzn5zuR+hFStB5XNwtqjyXBCoilmY9AFGST8AKh9N4mW8lWG7gnt3kBMRnVQJQBkheVzhwBzFGw2MnGxxIa3bNeW88cGOd43Vc9MlSBn0zUfqs6X9vBPD4TW7KT1UmVY3U+TYZ0I8MkUE7SlQ+pcU2emP3d3Onff2S5eQ+O0cYLnp5UExUJxUPoyR3SbNbOrk+cbEJOp8xyEtjplEPhWE4njk3SG75fP6JOP0ZA36VDcW8SWuoWc9usjJLcL3CJLHJC7NMRECqzKpbHPk48ATQXWlKUClKUClKUClKUClKUClKUClKUClKUClKUClKUClKUClKUClKUClKUClKUClKUFX400Ka77u84eIXULfPd5OFmQ+/BJvgq2MjPQ4OR1r14Q4xg4nVlizFdR7S20m0kbDZhg+8M/aHzwdqsdVHjPgKHiRhPbO1tfJ7l1CSGG2AHwRzDw6gjzxtQW6lcrbivWeDfY4ptPpluP+KtuuB4uoGPzCfE1L6T2v6VqOOecwsfszIy4+LLlf1oLPp5Ntc3MT9JOSZOmN1EUijz5TGrH/GFS1UrW+MNPkVJ7G+tu+hPMo75PbB2kiO/Rx0zsGCNvy4rVvu2LSrZQYZXlcgERxxtzbjIHtAKD4YzQX+ubcZ6wuhzSy6YytDCUmu4XcKhcEGFImwSs745yg2PdgnlLZbEOq6vxv7OnxHTbI+9PLkzuPHul25M/ex6hvCqnwpokXHF8YrUH6msGJCsS30qVicyyN9tnwSSeihVwOag2hx6vGFwY9bu20yywrLEOdJbhTuGabl5UQ+SnfJG/Wr9oGpaLoUfJotxZRp4lZo8nA6uxbmY+rEmp/VNFttXUJqkEUqjoJEVuXw9nI2+VVWbsj0eY8xtceiyygfkHoNrV+03S9LGXukkbwSD96WPkOTYfMivDSrWbjN1ueI7furNObuLOUBmcspQzXCnb3WYKh6cxPkal9E4LsNBIbSrWJHHR+XmcfBnyw/Op+gqNwW4MeNo2ZtNkdY2RyWNqznljZGJz3JYhShzyllIIGRVuqvdoUQm0vUBKMj6NMd/NULKfkQDUtpMjSwQtP75jQt8SoJ/Wg26UqL4l16Hhq3kudTbEaDoOrE+6ijxY/8A70BoJNmC+8cfGs1+deHbG67Yb9p9aLLYRNkoCeVR9mGP8RHvN13ztlRX6FdktEJchY0XJJOAoUbkk9AAKD1pXBuIONr7tDvlseBnkit1O8yEoWAIDSuw3RB4LnJyM7kKO16Jp50qCKGSWSZkXBllYs7nqWYk56+HhsKDepStPVNUh0lO81GRUXOBnqxPRVA3Zj4KASaDcrwvLyOxQyXrpHGvV3YKo+JOwqBF7e61/wCWxi0g/trheaZh/wCnDnCf3pDkeMdYuNNsuHl+l6/Jzum/0i7bnZSf7MEcqE/djUZ8qD1/agXe2h289x+MJ3UY9eeYqGHrGGrPJqV3jme1th4qFkuG+TExgH/Ka+LXV7rWRzaRAIYT7st1zBm8mWFfa5T+NkPpUfrl5q+hxvcJ9Eu44wWeJI5YZCoGT3ZMjgn0I8NsnaglV0CZzm71C6b8KiCNflyQ83+qs/syvU3N5n/5Mn+wOP0qQ0XUk1mCG4tM93KiuoPUBhnB9R0rdoK9Jw5KhzZahdofJjDIvzEkRb8mFaF7eatog5migv4h1EPNBMB4nlZmRzjwBBPlvVwpQVnhPjqz4pLJYuUuFzz28o5JFxs2x64PXBOPHFWauYdsvBv02E6lomY762HOXj9lnRepJG/OoGQ3kCPLE12T8YnjGz57vH0mJuSXG3McZVwB05h+obwxQXWlKUClKUClKUClKUClKUClKUClKUCobVeE7HVyTqVrA7H7RjXm/qA5v1qZpQUkdkujg5+hjP8AizY/LvMVsjhGHh5xc8L20QcAB4eVQZAM4Mbt7kgycZPK3RsbMttpQUfj3iuNNJvptOY94qd0UOVkiaUiPDqd0YBs/kRkb1nsa0gaRpNtge3MDMx8+83X/QEHyqJ7e9Kjm02S4CDvkaId4Nm5S4HKSPeXJBwcgHfrUhwNqV3Z6dYmS3FxB3EQVrdgJFAQDDxykBsYwWVyT9wUF9pUDBxlZSMEmnEMh/l3AaB/kswBPyzUzFcJMMxMpHmCD/tQetK0dT1m30lQ2qTxRKTgGR1UE4JwMnrsfyqBk4y+tPY4Oha6c7d8waO3TwJaRh7ePuxhjtjagzxy/wBad1pluf3l0cy46pAhBmY+XNtEPWTbpVqA5dh0qI4d0U6WHkvn767lwZZsY5se6iD7Ma5wF9SepJqYoPK5uFtEaS5YKiAszMcBQBkkk9ABX5z4k1W47X9SS10clbRCeTI2VRs88g8zkAA+ajYk5me2njd9ZmGk8OksOcLKU6yPkBYVx4A9fM7eBz0jsx4JTgy1CPg3UmGmceJ8EU/dXJHrufHFBO8PaJDw3bx22nDljjHU9WP2nY+JJ3JriXahx5JxjOul8I5eJnCMyfz2z0U/2YxnPQ4z0GTu9tnaMWDafoLEIciaZT72DhokP3cghmHXBXwap7sP4C+ooRfaov8A2qZfYU9Yozv8mbYnyGBtvQWrs64Li4LthHFhp3wZpfvN5D8K5IA+J6k1a61dT1GLS4zLfsFQYHiSSdlVQN2YnYKASTsBUK1hNxJvrIMVoelqD7co/wDcsDsp/slOPvFslQH1NrsmqMY+F1V8Eq90+e5jI6hcbzuOnKhCjBBcEYrZ0nh2OxfvrtnnuiMGeXBYA9VjUDliX8KAZwM5O9S0USwqFhAVVAAUDAAHQADoK1tY1OLRoZLjUWCRRqWZj/sPMk4AHiSBQaHF/E8HCdu1xqZ2GyoPekbwVf8Ar4DJqo8G6DccUypqvGw362lmc8kC9RIynrIeoJ3Gx68oWvcKWEvapfHUteUjT7duW3gPRiDncdCOhY+Jwu4GB2qgVgjm2NZpQeFhZpp0aQ2ShYo1Cqo6AAYA3r3pSgUpSg87iITKyy+6wIOfIjBrhv8A/M4bn1DHucsOfjmTH6Zro/aPxGdJtzb6YDJf3IMcEKbtlgQZMeCqMnJ22+OHZfwd+xtmIpiDcSHnlYdOYjAUeijb1OT40FvpSlApSlApSlApSlApSlApSlApSlApSlApSlBHcRaQmvWs9tc7LKjLn7pI9lh6g4PyqjdjGpvaRTaTrHs3dm7AITu0bHmDLnqAW6+TJ510qq3xRwjHrjx3Fo7W99F/CuowCw/C6naRNz7J8z0ychYJ4FuRy3CqynwYAj8jUJLwTpspy9ja5/wIx/sta8Gu3emDl4jtXbH/ABFmDMjeGTGP3qH0CsB96tgcaWA/j3UUZ+7Me6b5rKAR+VB72XCljYNzWVnbo33lhQH8+XNTAGOlQDcZ2JGbe4SX0g5pj8hCGNY+vLi+H/c1nJg9JLo9wn9JBl+RQZ86CfZggJY4A6k+Fcl7VO1MaZF3HDmWkmU4uRsgXoWhP2/IOPZznBJBAtetWSWNvJdccT9/HEvMYVXu4PRRFzEykkgASswzjAWuM8G6RL2qarJc6sMWyENIB7qqP4VuvoQMfAMepoLh2D8C/RUGp6sv72QHuFb7KnYy7+LdB6ZP2trD2m8ZjT4Zo7RyEQ8k0inDM5GRawkdJGBBdx/DXJ94rif4i1fuea205xEI05p7jbltIgM7eHesPcXwA5iMAK3Ae7k7TdRitdHUxWkeQinJ7qLmzJM+fekcnmYk5ZmAJPWgmeyHg5uL7o3+soPosLDkQDCu645UUf2aDGR47Dfeu96vqq6aFAVpJnJEcKY5pCOuM7BR4scBfE1HhouFoYLLQouaTl5YYAcZA9+SVseygJyzkHJbADMwB3NH0n6CWlu2726kx3kpGNhuEjGfYjXfCA+ZJZiWIeGm6OzyC510rJcjPIo3jtwRgrDkZLY2MhHM2T7q4UTdaGqa1baOAdVnihB6d46rn4cx3+Vfel6rBq6l9KmjmQHBaN1YA9cHlOx9KDcrhvG2pS9pupppWiMRZwtmaQdCUOJH9QvuqOhJz0IItvbVxp+zFp3Ni2Lq4BVSOqJ0d/Q78o9ST9mtnsf4N/ZSyBulxdT4eXPVRj2I/wDKDv6s3pQXHStOj0iGODT1CxRqFVR4AefmT1J8SSa26wTjrUJLxjp8L8kt7ahwcEGePY+R9rY0E5SvlHDgFCCD0IrT1PWLfSADqk8UQPTvHVc+g5jv8qDepUZpfEFrqzMmmXEUjr1RHUsPUqDkD1qSJx1oM1H6pYSX2BBcyQp4iJY+Y/5pEbHyGfWtWz4ssb6UQWd3A8x2CLKpJI6gYO59BUneXcdihkvXSONeruwVR8STgUGjo3DtvoxZ7NMzP78zsXlf+/I5LEbDbOBjpUrUXo/EVprZYaRcRSld2EbhiB5kDfHrW3qGoRaYhk1GRIox1eRgqjPQZY4oNmlaWlavBrKGTSZo5UBwWjYMAeuDjodwcHzFbtApULLxdYQv3Ut5bCTOOUzJkHyPtbH0qa60ClKUClAc9KUClKUClKUClKUClKUClKUClKUCsEZ61mlBgDHSs0qO4i1QaJa3FzJuIo3fHmVGQPmcD50HFO3biV9buotK0jLcjLzhftyvsif5QR82/DXQuHtK/Yy0g07RArX0il3cjKoTgSTy/hHuouxflA2AZl5Z2RWbyTS6per31y8jR20ZODLPIC0sjH7KIrEs2NuY4yQAe0sg4Ts7q6vG724CPNNJjHeMqkqqj7KDZVXwHXJJJDkXbJrosguj6IWdiwe5k955pHwVVsdWJwxAGPcUYC4q88EaCOz20jhjQS6ndblAcZI8GbflhiDe0++7bAllU827K7P6TcS6vrimVhKVgjHvXFzJ7WEyceyDzZOwzzZAU13rQdLe25p9TIa8lA7xlzyoB7sMWdxGuT/eJZjucAPTRdJ+rwz3Ld5cyYMsxGObGeVVGfYjXJCpnbJJyzMxp3a72hfsfEsOm4N7KCVzgiJeneEHqc5Cg7ZBz0weiV+etXtvr3izudWYqiyKF3wQI4e8iC5GN2APrzetBduF9Kg4Is21PjV+e+lXmd5TzOMjKwRhvteYHjnwFa/Yxokuhx32oa4ot47ghxG3s8iIXcuwPuj28DONgT4irnPp9hoTrNfe1cb8jTM88xPUiEMWfO3uxjw6VTO2ieZ9MklvlaONnRI7fqQWOTJcFTgnCkKgJVSQSWbl5ArXBkDdpmty6heg/RLYgorfhJ7hPzBkPqD512vX9ah4ege41V+WJBuepJOwVR4knbFUbsj+jcL6PBLeSIpnZpGOclmY8iKqjdmwqjlUE5ztk1VO164l4ms57qRJI7e1nWGOIkZLHHezSgdMZWNVzlcvnc4ANL1W87Ybt4mZrfSYjmRIzguD7qOw95mwdvdAB8QM9B4x4IS/017DhuKCHmMYBYYChXV2OVUkseXx65O9anYhZx2WkQNAVLSGR5GB+1zFcHyIVVHyqxyawdTJj4dw/UNc9Yo8HBAOf3r9fZXYYPMV2BDnXFHEI7LrG20vh0iS/ZfeCD2ecnMnL4uzHCqc9N84wbR2fcD/AFOv0riE9/qUvtPLIeYx5/loT0x4kf7YrmPAek/WPEtx9ZFnNvJPIO8OWYxv3cZbPUjmV9sD2RgAbV2DjbisaCndaapm1CUYht0HMSTsHcDpGOpJxnGM+IDnHGV4dS4osI9GH72AxLK69SMmSVScbgRMR8yK6jd2p1l3Gpry2UZI5G278j3mk3/gjoFPvbkjlxmu9mPAbcOd5d66wk1G4yZG6hOY8zKD4kndj02wNhk1ntr42eVvqjh7LTS4WYpufa92FceLbc3oQPE4CpxXycW6+LqwjJt4ZEMaRABpe5/gqo23dl5iTgKoYkgKa7Fqax6DDJqXF7LLNGvMq9Y4j0WK3VvtEnl70gM2d+VcKup2XcBJwXb815hrtxmR87INjyJ5AYGT4keQGOY8c61P2qajHp/Du9rGxw32TjZ53x9kZIX47bvig9uxmOaa6utQjj5pphIsUQ9lCXcPJI5x7ESEBc4OScAEjFWDtZ1mPheApdOLnVbhGXvHA5YI2yHMUe4jB3UfabGWZuWukaBosPCdqI7QZCJlmx7T8o3OPzwPCuHdnES8capc6lxO6CODEpV2AXJJES+19hAv+lc9TQdG7E+Fn4ZsDJqOVluCJGQ7d2oGEDA9Gxlj5cwHhVR1PiK47VdQ+rtEkeLTEz3rpsZEU4ZmPkxwqr+IEg9Bbu0jU7jU9NvZNGDpbJH/ABBs84LAP3YIysIUsS/VwPZ9n2mr3YNwzDeWEs8zyc0kxVljleMYjA5VYxkMfeY4zg8w2oMdp9jBdRWuh8GQI84kVmVAD3CqCOaVuqsxcEs2+M594Z6zoVgdLtreB2LmKKNC5+0UUKT88V9aZpUGkryaZEkSdSEUDJ8zjqfU1uUCou70GG/dm1LmmB2EchzGo22EY9g9M5YE7nfG1b91cpaKXu3VEHVnIUD4k7VXJuK21HKcIwm5c7d82Ut09WkIzIPSIN0xkUEJrapw5qmlxcOgRG4aUTQRjEbxhQ3eMg9kMpyQ4AJwwyRtXQ6qej8NPo7S3t8TealIOUtsiqudooQxxHGOpO5OCdycVIxaXcXftatcsM/ybbCIP85BlYjpzBlB+6KCbpUN+zsabwS3St976VM/+mV2X8xXhNez8P4bVWE9p0aflCyQjYc8yr7Lp15nQLy7ErgMwCwUpSgUpSgUpSgUpSgUpSgUpSgVqarp0erwyQagvNFIpVlyRkH1G4+IrbpQQfDPCltwygTS1bYFQzsWIDNzlVJ90FjkgYztnOBUlqenx6rFJBfrzRSKVZckZB2O43HxFbVKCu8M8F2nDQX6vVyUDBDI5fuw55nCA7LzHqQMnAyTgVYqUoFQ2ucK2WvkNrFtHK4GAzL7WOuOYb467etTNKCM0jh+10XJ0m3iiLbFkQBm/vN1PzNbd9ZR6ijRX6LJG3vI6hlPjuDt61sUoIfSOFrLRW59KtYYn3HOqKGweo5sZx6ZqO4Et0vtNj+mKrrOZpJFYBg3fSvIwYHr72N/KrTVT7OZRFBNaNs9pcTxEePKZGkib4FHXB9KD2t+z/TLZuaKyhznOCvMP6WyP0qyooQAIMAbADw+FZpQQ2o8K2epSie8gQzjpKuUfpj3kIPTbrW5pukQaXzHT4kQvuzKPac+bt1Y+pJrdpQKjbfQLW1ma4treFbhiSZVjUOS3vEsBnJ8fOpKlB8yxiYFZQCrAggjIIOxBHiK0tK0S20bmGkwRQ82Obuo1Tmx0zyjfGT+db9KBUFDwbp8MvfRWduJc55u6XY9eYbYB9RU7UbrWvW+hKG1SVU5tlXcu58kRfac+gBoJF1DghwCDsQehz1Bqhatoul8G886XD6f3m5WGUgOR4rCwZWI8ghxW3Ld6nxJtpSfV9sf506hrhh+CLOI/H3zn0FbOjcAWWmP31wrXN0cE3F03euSOhHNsvyAoKKeItV1wY4HF9JGelzdraRxnf3lH0cFh8Gz6VvJwNrmsKBxBq5iH3bdSPkSnJn9a6tSg5S3YZaXJ5tSu7uR/FudMn+pCaw3YPYoQbW5u1YdDzxnHwxGK6vSg5K3A2t8Onm4Y1MzqP5VxnceQ5yy7/5a39C7UGtZRacf25srg7CU57l+m+STyjf3ssvmRXS6jte0O34giaDV41kjPgeqn7ynqp9RQSAOelYdQ4IcZB2IPjnqDVE4JM3CtwdI1VzJFytJZTN1aNcc8LfijyCMeB8BgC4avqS6XGXkBZieVI196Vz7saDxJx8AASSACQHEdR7QrzQZZbSzaPurd2hTmJLcsTGNeYncnCjJpV8XsttLv95qo5rh/alZehdt5CufAsTWaC/UpSgUpSgUpSgUpSgUpSgUpSgUpSgUpSgUpSgUpSgVz/jNJeEbr630xGkgZVS+hT3iiZ5J0/EgODnbHkMsOgVgjPWg0tG1aHXIUn0qQSROMhh+oI6gjxB3Fb1UDUez6TTZXueArj6JK27wMOa3lPqv2M+YBx4AV9JxlqGkezxRpczY/nWWJkb15M8yD4nNBfaVULftN0yU8s1x3T+KTRyRkf1qB+RreXjrTGGRfWvzmQfoTQWGlVdu0LTieW2uO+b7sEckx/8AqU4+dZHEV3qG2i6fKAekt2ywJ8eUc0vyKD5UFnqM1HX4LB+6kbnnIyIYlMkhB2B5EBIX8Rwo8SKjvqG51LfX7tuQ/wAi0BgT4M4Yyt8Qyg+VTOm6ZDpS8mnRpGuckIoGSepbzJ8zvQRLfTtX9zFlEfE8stwfPYZiiPrmT4CtvSeHLfSmMkCFp296eVjJK3xd9wPwjA8hUtSgUpULxLK0vc2tqxVrhyrOpwUjVS0zKQcgkARhhupkU+FB8yavJqDNHw+qnkJV7iTPdIw2KoFIMzA7EAqo3BYMCtff7Pi4wdUmnmbOf4jRJv4ckJVWX+/zH1NSlrbpZosdqoSNAFVVGAoAwAAOgFetBE/szaeECD1AwfzG9eX7MRREmzluYmP3bmVgPgkrMg/pqbpQQg068txi2vQ/rcW6Mfh+4aMfpX2Ppy+99Fb1zIvzxg5+GamKUFJ4usLyZIbiSSBGtpo5FKRuWAZhFJhmfGO7d9ipzgdOtWPT9ES0fvZmea4xjvpSCwBxkIAAkYOBkIqg4Gc14cYsBaup/mNFEMecsqRD/mz8jU1QKUpQKUpQKUpQKUpQKUpQKUpQKUpQKUpQKUpQKUpQKUpQKUpQKUpQfMkYlGJACPIjNa/1dD/ZR/0L/wBK2qUHyiBBhAAPIV9UpQKUpQKUpQKgdSHJqFi7e6YrqMerN3Eij48sMh+RqeqO13TjqUWLdgkyMJIpCM8jp7pI8VO6sPFWYbZoJGlRmj6wL/mjuB3d0gHeQsd18OdD9uM+DjY9DhgVEnQKUpQKV8TSrApachVAyWYgAAdSSegqDfUJddHJoRaOE9bsr1Hj9GVh7Z8pCOQZBHPuKD6kf62u1WL+DanmdvBpmUqkfryKxdvVo/EHE7Wtp9jHpsaxWa8qL0GSScnLMxO7MSSSxJJJJOSa2aBSlKBSlKBSlKBSlKBSlKBSlKBSlKBSlKBSlKBSlKBSlKBSlKBSlKBSlKBSlKBSlKBSlKBSlKDS1PSodUAF6mSpyrglXQkYJR0IZDjbKkVHS2F3Ygmyu+ZRvi5hEhA+6rRNGfm3MfjSlBXbrjqe0Kq8cbEnGQGA/LmPn51MabPe6yOZZ4Yo+mEtyX+IZ5Sv5oaUoN+DhyIEPqLSXMgwQ07cwBHRljUCJG9VQH1qZ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pic>
        <p:nvPicPr>
          <p:cNvPr id="3079" name="Picture 11" descr="C:\Users\sabri\Pictures\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2860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GB" altLang="en-US" sz="1400" dirty="0" smtClean="0">
              <a:solidFill>
                <a:srgbClr val="5E574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for banker’s algorithm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number of processes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system and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number of resource types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vector of length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indicates the number of available resources of each type.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Available [j] equals 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instances of resource type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available.</a:t>
            </a:r>
          </a:p>
          <a:p>
            <a:pPr lvl="1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 × 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matrix defines the maximum demand of each process.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Max[i][j] equals 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then process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 request at most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instances of resource type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for banker’s algorithm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number of processes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system and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number of resource types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Allocation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 × 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matrix defines the number of resources of each type currently allocated to each process.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Allocation[i][j] equals 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then process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currently allocated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instances of resource type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1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 × 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matrix indicates the remaining resource need of each process.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Need[i][j] equals 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then process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 need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more instances of resource type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complete its task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Note that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Need[i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][j] equals Max[i][j] − Allocation[i][j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Safety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algorithm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 vectors of length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respectively.  Initialize:</a:t>
            </a:r>
          </a:p>
          <a:p>
            <a:pPr marL="800100" lvl="2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Work = Available</a:t>
            </a:r>
          </a:p>
          <a:p>
            <a:pPr marL="800100" lvl="2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Finish [i]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fals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= 0, 1, …, n- 1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 both: </a:t>
            </a:r>
          </a:p>
          <a:p>
            <a:pPr marL="800100" lvl="2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Finish [i] = false</a:t>
            </a:r>
          </a:p>
          <a:p>
            <a:pPr marL="800100" lvl="2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Needi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&lt;= Work</a:t>
            </a:r>
          </a:p>
          <a:p>
            <a:pPr marL="800100" lvl="2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no such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exists, go to step 4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Work 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Allocation 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2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Finish[i] = true</a:t>
            </a:r>
          </a:p>
          <a:p>
            <a:pPr marL="800100" lvl="2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go to step 2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Finish [i] == true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then the system is in a safe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Example with a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Banker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banker with 3 clients (A, B, C)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client has certain limits (totaling 20 units)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banker know that max credits will not be used at once, so keeps only 10 units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Total: 10 units          free: 3 units</a:t>
            </a: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declare maximum credits in advance. The banker can allocate credits provided no unsafe state is reached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2766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Example with a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Banker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Safe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state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534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3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Example with a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Banker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Unsafe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state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229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1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illustrate the use of the banker’s algorithm, consider the following: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processes P0  through P4; 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resource types: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(10 instances),  B (5instances), and C (7 instances)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Snapshot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time T0: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content of the matrix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defined to be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Max−Allocation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is as: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system is in a safe state since the sequence &lt; P1, P3, P4, P2, P0&gt; satisfies safety criteria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6" y="3276600"/>
            <a:ext cx="3795713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3276600"/>
            <a:ext cx="16764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now that process P1 requests one additional instance of resource type A and two instances of resource type C, so Request1 =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(1,0,2) ≤ (3,3,2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Executing safety algorithm shows that sequence &lt; P1, P3, P4, P0, P2&gt; satisfies safety requirement</a:t>
            </a:r>
          </a:p>
          <a:p>
            <a:pPr algn="just"/>
            <a:endParaRPr lang="en-US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request for (3,3,0) by P4 be granted?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request for (0,2,0) by P0 be granted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599"/>
            <a:ext cx="4038600" cy="227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79914"/>
            <a:ext cx="914400" cy="22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to enter deadlock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state, after that used: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Recovery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scheme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Single Instance of Each Resource Type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resources have only a single instance, then can define a deadlock detection algorithm that uses a variant of the resource-allocation graph, called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wait-for graph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Pi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Pj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wait-for graph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implies that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process Pi is waiting for process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Pj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release a resource that Pi needs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Pi →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Pj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exists in a wait-for graph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if and only if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corresponding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resource allocation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graph contains two edges Pi →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 some resource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before, a deadlock exists in the system if and only if the wait-for graph contains a cycle.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 bwMode="auto">
          <a:xfrm>
            <a:off x="5181600" y="2743200"/>
            <a:ext cx="35052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b="1" dirty="0" smtClean="0"/>
              <a:t>Lecture 8</a:t>
            </a:r>
            <a:endParaRPr lang="en-GB" altLang="en-US" sz="4400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95600"/>
            <a:ext cx="8534400" cy="2057400"/>
          </a:xfrm>
        </p:spPr>
        <p:txBody>
          <a:bodyPr/>
          <a:lstStyle/>
          <a:p>
            <a:pPr algn="ctr"/>
            <a:r>
              <a:rPr lang="en-GB" altLang="en-US" sz="3200" dirty="0" smtClean="0">
                <a:solidFill>
                  <a:schemeClr val="bg1"/>
                </a:solidFill>
              </a:rPr>
              <a:t>C</a:t>
            </a:r>
            <a:endParaRPr lang="en-GB" alt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en-US" sz="4800" u="sng" dirty="0" smtClean="0"/>
              <a:t>Deadlocks (cont..)</a:t>
            </a:r>
            <a:endParaRPr lang="en-GB" altLang="en-US" sz="4800" u="sng" dirty="0"/>
          </a:p>
          <a:p>
            <a:endParaRPr lang="en-GB" altLang="en-US" sz="44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096E4FB-572E-4BA1-9DBE-E55DB57B9860}" type="slidenum">
              <a:rPr lang="en-GB" altLang="en-US" sz="1400" smtClean="0">
                <a:solidFill>
                  <a:srgbClr val="5E574E"/>
                </a:solidFill>
                <a:latin typeface="Arial" charset="0"/>
              </a:rPr>
              <a:pPr/>
              <a:t>2</a:t>
            </a:fld>
            <a:endParaRPr lang="en-GB" altLang="en-US" sz="1400" smtClean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References for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Lecture: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Abraham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Silberschatz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, Peter Bear Galvin and Greg Gagne, Operating System Concepts, 9th Edition,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Chapter 7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Several Instances of a Resource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Type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algorithm employs several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are similar to those used in the banker’s algorithm:</a:t>
            </a:r>
          </a:p>
          <a:p>
            <a:pPr lvl="1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vector of length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indicates the number of available resources of each type.</a:t>
            </a:r>
          </a:p>
          <a:p>
            <a:pPr lvl="1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Allocation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 × m matrix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defines the number of resources of each type currently allocated to each process.</a:t>
            </a:r>
          </a:p>
          <a:p>
            <a:pPr lvl="1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 × m matrix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indicates the current request of each process.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Request[i][j] equals 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then process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requesting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more instances of resource type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Rj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 vectors of length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respectively. Initialize:</a:t>
            </a:r>
          </a:p>
          <a:p>
            <a:pPr marL="800100" lvl="2" indent="0" algn="just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Work = Available. </a:t>
            </a:r>
          </a:p>
          <a:p>
            <a:pPr marL="800100" lvl="2" indent="0"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For i = 0, 1, ..., n–1, </a:t>
            </a:r>
          </a:p>
          <a:p>
            <a:pPr marL="1257300" lvl="3" indent="0"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Allocation i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≠ 0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257300" lvl="3" indent="0"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Finish[i] =false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257300" lvl="3" indent="0"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Otherwise,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Finish[i] = true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index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that both</a:t>
            </a:r>
          </a:p>
          <a:p>
            <a:pPr marL="800100" lvl="2" indent="0"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Finish[i] == false</a:t>
            </a:r>
          </a:p>
          <a:p>
            <a:pPr marL="800100" lvl="2" indent="0"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Requesti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≤ Work</a:t>
            </a:r>
          </a:p>
          <a:p>
            <a:pPr marL="800100" lvl="2" indent="0"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If no such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exists, go to step 4.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Allocation 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2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Finish[i] = true</a:t>
            </a:r>
          </a:p>
          <a:p>
            <a:pPr marL="800100" lvl="2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Go to step 2.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Finish[i] == false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some i, 0 ≤ i &lt; n, then the system is in a deadlocked state. Moreover, if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Finish[i] == false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then process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deadlocked.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534400" cy="438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there is any sequence of allocation by which all current request can be met. If so, there is no deadlock.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8392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P3 change the request to (2  1  0  0) as following. P3 can be satisfied, so, no deadlock.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305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5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 the following: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Claim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the system is not in a deadlocked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state,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execute 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sequence &lt;P0, P2, P3, P1, P4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4958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3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</a:t>
            </a:r>
            <a:r>
              <a:rPr lang="en-US" altLang="en-US" sz="3600" dirty="0" smtClean="0"/>
              <a:t>Detection </a:t>
            </a:r>
            <a:endParaRPr lang="en-US" alt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Suppose now that process P2 makes one additional request for an instance of type C. The Request matrix is modified as follows: </a:t>
            </a: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deadlock exists, consisting of processes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P0, P1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P2, P3, and P4.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22098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6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Recovery from Deadlock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two options for breaking a deadlock.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simply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one or more processes to break the circular wait.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other is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preempt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some resources from one or more of the deadlocked processes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Recovery from Deadlock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Process Termination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eliminate deadlocks by aborting a process, one of two methods used: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Abort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deadlocked processes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Abort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 process at a time until the deadlock cycle is eliminated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factors may affect which process is chosen, including: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priority of the process is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long the process has computed and how much longer the process will compute before completing its designated task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many and what types of resources the process has used (for example, whether the resources are simple to preempt)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many more resources the process needs in order to complete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many processes will need to be terminated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Whether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process is interactive or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batch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Recovery from Deadlock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Preemption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Preempt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resources from processes and give these resources to other processes until the deadlock cycle is broken.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preemption is required to deal with deadlocks, then three issues need to be addressed: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Selecting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victim: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resources and which processes are to be preempted? As in process termination, must determine the order of preemption to minimize cost.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Rollback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Checkpoint states and then rollback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Starvation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same process may always be picked as victim, include number of rollback in cost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1000" y="1600200"/>
            <a:ext cx="8458200" cy="3708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1662"/>
            <a:ext cx="3352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1662"/>
            <a:ext cx="3429000" cy="323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3581400" cy="3436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7338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4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/>
              <a:t>Contents of Lecture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Deadlock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Characterization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Handling Deadlocks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Deadlock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Prevention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Deadlock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Avoidance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Deadlock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Detection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Recovery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Deadlock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Avoidance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alternative method for avoiding deadlocks is to require additional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about how resources are to be requested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example, in a system with one tape drive and one printer, the system might need to know that process P will request first the tape drive and then the printer before releasing both resources, whereas process Q will request first the printer and then the tape drive. </a:t>
            </a:r>
          </a:p>
          <a:p>
            <a:pPr lvl="1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knowledge of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complete sequence of requests and releases for each process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system can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decide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 each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whether or not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should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order to avoid a possible future deadlock. </a:t>
            </a:r>
          </a:p>
          <a:p>
            <a:pPr lvl="1"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Avoidance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the system has some additional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priori information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available:</a:t>
            </a:r>
          </a:p>
          <a:p>
            <a:pPr lvl="1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Simplest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most useful model requires that each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process declare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maximum number of resources of each type that it may need</a:t>
            </a:r>
          </a:p>
          <a:p>
            <a:pPr lvl="1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deadlock avoidance algorithm dynamically examines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resource allocation state to ensure that there can never be a circular wait condition</a:t>
            </a:r>
          </a:p>
          <a:p>
            <a:pPr lvl="1"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allocation state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defined by the number of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allocated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resources, and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demands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processes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Deadlock Avoidance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Avoidance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Algorithms: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instance of a resource type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 resource-allocation graph algorithm</a:t>
            </a:r>
          </a:p>
          <a:p>
            <a:pPr lvl="1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instances of a resource type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banker’s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Resource-allocation graph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addition to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assignment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edges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already described, introduce a new type of edge, called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claim edge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claim edge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Pi →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indicates that process Pi may request resource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at some time in the future.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edge resembles a request edge in direction but is represented in the graph by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dashed 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algorithm: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Claim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edge converts to request edge when a process requests a resource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Request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edge converted to an assignment edge when the  resource is allocated to the process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resource is released by a process, assignment edge reconverts to a claim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edge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Resource-allocation graph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illustrate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algorithm.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unsafe state in a resource-allocation graph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0198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74345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2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Banker’s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new process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enters the system,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must declare the maximum number of instances of each resource type that it may need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user requests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set of resources, the system must determine whether the allocation of these resources will leave the system in a safe state.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will, the resources are allocated;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Otherwise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process must wait until some other process releases enough resources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jp2">
  <a:themeElements>
    <a:clrScheme name="ajp2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ajp2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jp2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Settings\adrian\Application Data\Microsoft\Templates\ajp2.pot</Template>
  <TotalTime>9762</TotalTime>
  <Words>2144</Words>
  <Application>Microsoft Office PowerPoint</Application>
  <PresentationFormat>On-screen Show (4:3)</PresentationFormat>
  <Paragraphs>319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ajp2</vt:lpstr>
      <vt:lpstr>Operating System Concepts</vt:lpstr>
      <vt:lpstr>Lecture 8</vt:lpstr>
      <vt:lpstr>Contents of Lecture</vt:lpstr>
      <vt:lpstr>Deadlock Avoidance</vt:lpstr>
      <vt:lpstr>Deadlock Avoidance</vt:lpstr>
      <vt:lpstr>Deadlock Avoidance</vt:lpstr>
      <vt:lpstr>Resource-allocation graph algorithm</vt:lpstr>
      <vt:lpstr>Resource-allocation graph algorithm</vt:lpstr>
      <vt:lpstr>Banker’s algorithm</vt:lpstr>
      <vt:lpstr>Banker’s algorithm</vt:lpstr>
      <vt:lpstr>Banker’s algorithm</vt:lpstr>
      <vt:lpstr>Banker’s algorithm</vt:lpstr>
      <vt:lpstr>Banker’s algorithm</vt:lpstr>
      <vt:lpstr>Banker’s algorithm</vt:lpstr>
      <vt:lpstr>Banker’s algorithm</vt:lpstr>
      <vt:lpstr>Banker’s algorithm</vt:lpstr>
      <vt:lpstr>Banker’s algorithm</vt:lpstr>
      <vt:lpstr>Deadlock Detection </vt:lpstr>
      <vt:lpstr>Deadlock Detection </vt:lpstr>
      <vt:lpstr>Deadlock Detection </vt:lpstr>
      <vt:lpstr>Deadlock Detection </vt:lpstr>
      <vt:lpstr>Deadlock Detection </vt:lpstr>
      <vt:lpstr>Deadlock Detection </vt:lpstr>
      <vt:lpstr>Deadlock Detection </vt:lpstr>
      <vt:lpstr>Deadlock Detection </vt:lpstr>
      <vt:lpstr>Deadlock Detection </vt:lpstr>
      <vt:lpstr>Recovery from Deadlock</vt:lpstr>
      <vt:lpstr>Recovery from Deadlock</vt:lpstr>
      <vt:lpstr>Recovery from Deadlock</vt:lpstr>
    </vt:vector>
  </TitlesOfParts>
  <Company>NEWI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basics</dc:title>
  <dc:creator>Adrian J Pullin</dc:creator>
  <cp:lastModifiedBy>DR.Ahmed Saker 2o1O</cp:lastModifiedBy>
  <cp:revision>743</cp:revision>
  <dcterms:created xsi:type="dcterms:W3CDTF">1998-09-03T13:41:33Z</dcterms:created>
  <dcterms:modified xsi:type="dcterms:W3CDTF">2019-10-09T08:06:11Z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a.j.pullin@newi.ac.uk</vt:lpwstr>
  </property>
  <property fmtid="{D5CDD505-2E9C-101B-9397-08002B2CF9AE}" pid="8" name="HomePage">
    <vt:lpwstr>http://www.newi.ac.uk/pullina/default.htm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H:\Data\Networks\Notes\HTML</vt:lpwstr>
  </property>
</Properties>
</file>