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21"/>
  </p:notesMasterIdLst>
  <p:handoutMasterIdLst>
    <p:handoutMasterId r:id="rId22"/>
  </p:handoutMasterIdLst>
  <p:sldIdLst>
    <p:sldId id="275" r:id="rId2"/>
    <p:sldId id="256" r:id="rId3"/>
    <p:sldId id="257" r:id="rId4"/>
    <p:sldId id="363" r:id="rId5"/>
    <p:sldId id="447" r:id="rId6"/>
    <p:sldId id="448" r:id="rId7"/>
    <p:sldId id="449" r:id="rId8"/>
    <p:sldId id="450" r:id="rId9"/>
    <p:sldId id="451" r:id="rId10"/>
    <p:sldId id="452" r:id="rId11"/>
    <p:sldId id="453" r:id="rId12"/>
    <p:sldId id="454" r:id="rId13"/>
    <p:sldId id="455" r:id="rId14"/>
    <p:sldId id="456" r:id="rId15"/>
    <p:sldId id="445" r:id="rId16"/>
    <p:sldId id="457" r:id="rId17"/>
    <p:sldId id="458" r:id="rId18"/>
    <p:sldId id="459" r:id="rId19"/>
    <p:sldId id="460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D1D1D1"/>
    <a:srgbClr val="C5C5C5"/>
    <a:srgbClr val="C9E8FF"/>
    <a:srgbClr val="BDE3FF"/>
    <a:srgbClr val="B7E0FF"/>
    <a:srgbClr val="8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02" autoAdjust="0"/>
    <p:restoredTop sz="90929"/>
  </p:normalViewPr>
  <p:slideViewPr>
    <p:cSldViewPr>
      <p:cViewPr varScale="1">
        <p:scale>
          <a:sx n="67" d="100"/>
          <a:sy n="67" d="100"/>
        </p:scale>
        <p:origin x="-12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4.xml"/><Relationship Id="rId18" Type="http://schemas.openxmlformats.org/officeDocument/2006/relationships/slide" Target="slides/slide19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17" Type="http://schemas.openxmlformats.org/officeDocument/2006/relationships/slide" Target="slides/slide18.xml"/><Relationship Id="rId2" Type="http://schemas.openxmlformats.org/officeDocument/2006/relationships/slide" Target="slides/slide3.xml"/><Relationship Id="rId16" Type="http://schemas.openxmlformats.org/officeDocument/2006/relationships/slide" Target="slides/slide17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5" Type="http://schemas.openxmlformats.org/officeDocument/2006/relationships/slide" Target="slides/slide6.xml"/><Relationship Id="rId15" Type="http://schemas.openxmlformats.org/officeDocument/2006/relationships/slide" Target="slides/slide16.xml"/><Relationship Id="rId10" Type="http://schemas.openxmlformats.org/officeDocument/2006/relationships/slide" Target="slides/slide11.xml"/><Relationship Id="rId4" Type="http://schemas.openxmlformats.org/officeDocument/2006/relationships/slide" Target="slides/slide5.xml"/><Relationship Id="rId9" Type="http://schemas.openxmlformats.org/officeDocument/2006/relationships/slide" Target="slides/slide10.xml"/><Relationship Id="rId14" Type="http://schemas.openxmlformats.org/officeDocument/2006/relationships/slide" Target="slides/slide15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r>
              <a:rPr lang="ar-SA"/>
              <a:t>قسم علوم الحاسوب - الفصل السادس - تنظيم الحاسوب المهيكل </a:t>
            </a: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66F2558-AFBE-4BB9-9619-4757A6457D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54725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r>
              <a:rPr lang="ar-SA"/>
              <a:t>قسم علوم الحاسوب - الفصل السادس - تنظيم الحاسوب المهيكل </a:t>
            </a: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E8E061D-849E-4BB0-93E5-D437A0688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69398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2ED4245A-E395-4F4D-84CB-E6154AE093BE}" type="slidenum">
              <a:rPr lang="en-US" altLang="en-US" sz="1200" smtClean="0">
                <a:latin typeface="Arial" charset="0"/>
              </a:rPr>
              <a:pPr/>
              <a:t>1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10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11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12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13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14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15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16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17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18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19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36AFFE39-B053-4B7C-8895-2993E0A43889}" type="slidenum">
              <a:rPr lang="en-US" altLang="en-US" sz="1200" smtClean="0">
                <a:latin typeface="Arial" charset="0"/>
              </a:rPr>
              <a:pPr/>
              <a:t>2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3797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3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4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5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6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7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8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9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457200" y="2514600"/>
            <a:ext cx="8153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533400"/>
            <a:ext cx="7721600" cy="1905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028950"/>
            <a:ext cx="6400800" cy="1771650"/>
          </a:xfrm>
        </p:spPr>
        <p:txBody>
          <a:bodyPr/>
          <a:lstStyle>
            <a:lvl1pPr marL="0" indent="0">
              <a:buFontTx/>
              <a:buNone/>
              <a:defRPr>
                <a:latin typeface="Arial Black" pitchFamily="34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11200" y="6229350"/>
            <a:ext cx="1930400" cy="5143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E574E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49600" y="6229350"/>
            <a:ext cx="2844800" cy="5143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rgbClr val="5E574E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604000" y="6229350"/>
            <a:ext cx="1828800" cy="5143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rgbClr val="5E574E"/>
                </a:solidFill>
                <a:latin typeface="Arial" charset="0"/>
              </a:defRPr>
            </a:lvl1pPr>
          </a:lstStyle>
          <a:p>
            <a:pPr>
              <a:defRPr/>
            </a:pPr>
            <a:fld id="{3F48798F-25A5-4B23-B6AF-B5C9D5464A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213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751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152400"/>
            <a:ext cx="205740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152400"/>
            <a:ext cx="601980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031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382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114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132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066800"/>
            <a:ext cx="40132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497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665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97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7736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7936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0855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152400"/>
            <a:ext cx="8204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1788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72708" name="Line 4"/>
          <p:cNvSpPr>
            <a:spLocks noChangeShapeType="1"/>
          </p:cNvSpPr>
          <p:nvPr/>
        </p:nvSpPr>
        <p:spPr bwMode="auto">
          <a:xfrm>
            <a:off x="457200" y="990600"/>
            <a:ext cx="8153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—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+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o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o"/>
        <a:defRPr kumimoj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o"/>
        <a:defRPr kumimoj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o"/>
        <a:defRPr kumimoj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o"/>
        <a:defRPr kumimoj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 descr="data:image/jpeg;base64,/9j/4AAQSkZJRgABAQAAAQABAAD/2wCEAAkGBxMHEhISBxQWFhEWGBgaGRUWFxobHRggGBoaFxcZGB8ZHDQiHB4lIhgYITEhJSotMC46GSAzOjMsNygtLi0BCgoKBQUFDgUFDisZExkrKysrKysrKysrKysrKysrKysrKysrKysrKysrKysrKysrKysrKysrKysrKysrKysrK//AABEIAJUBUgMBIgACEQEDEQH/xAAcAAEAAgMBAQEAAAAAAAAAAAAABQYBBAcDAgj/xABGEAACAQMCAwUEBwUGAwkBAAABAgMABBEFIQYSMQcTQVFhIjJxgRQVQlJikaEWIzNDklNyc4KisUSy0SQlNDVjZHSj4Qj/xAAUAQEAAAAAAAAAAAAAAAAAAAAA/8QAFBEBAAAAAAAAAAAAAAAAAAAAAP/aAAwDAQACEQMRAD8A7bPMtupe4YKg3LMQAPUk7CvCz1KO9JFsS22c8rcpHTZiMH5GtGyg+tZDcXe6IxWBD7o5TymYjoXYg8rb4XGMFmzM0ClKUCoi91hmdodFjE0y4DktyxxZGf3j4PtY35FBbcZCgg19a3cSMY7fTzyyy5zIMHuo1x3kgB2Lbqq9d3BIIBrc0+xj02NYrNeVF6DJJJJyzMTuzEkksSSSSSSTQRH1DPe76xeSnI3jtv8As8Y+BUmXPh/E+Qr7ThG0X3lkY+bzzuT8S0hJqdpQV9uELdTm1e5ibzjupwP6TIVPzFYWxv8ATf8Awdwt0g+xcqEc/CWFQo+cZ+Iqw0oInSteS/cxTK8NyBloJQA2NgWQglZF3HtISBkA4O1S1aepabHqSgXI3U8yONnjbpzIw3U7keoJByCRWvpV64drbUjmdF5g4GBKmcCQeAYHZlHQkHoy0EpSlKBSlKBSlKBSlKBSlKBSlKBSlKBSlKBSlKBSlKBSlKBSlKBSlKBSlKBSlKBSlKCJ4SfvLGzI8YIf+Rc59alqrfCd39He5sLk/vLdyyfihlYvCV8wuTEf8P1qyUClKUEPpKd/cXcz/eSFN8+xEvOdvA95LKD/AHV8tpiorhwYjl8/pFzn5zuR+hFStB5XNwtqjyXBCoilmY9AFGST8AKh9N4mW8lWG7gnt3kBMRnVQJQBkheVzhwBzFGw2MnGxxIa3bNeW88cGOd43Vc9MlSBn0zUfqs6X9vBPD4TW7KT1UmVY3U+TYZ0I8MkUE7SlQ+pcU2emP3d3Onff2S5eQ+O0cYLnp5UExUJxUPoyR3SbNbOrk+cbEJOp8xyEtjplEPhWE4njk3SG75fP6JOP0ZA36VDcW8SWuoWc9usjJLcL3CJLHJC7NMRECqzKpbHPk48ATQXWlKUClKUClKUClKUClKUClKUClKUClKUClKUClKUClKUClKUClKUClKUClKUClKUFX400Ka77u84eIXULfPd5OFmQ+/BJvgq2MjPQ4OR1r14Q4xg4nVlizFdR7S20m0kbDZhg+8M/aHzwdqsdVHjPgKHiRhPbO1tfJ7l1CSGG2AHwRzDw6gjzxtQW6lcrbivWeDfY4ptPpluP+KtuuB4uoGPzCfE1L6T2v6VqOOecwsfszIy4+LLlf1oLPp5Ntc3MT9JOSZOmN1EUijz5TGrH/GFS1UrW+MNPkVJ7G+tu+hPMo75PbB2kiO/Rx0zsGCNvy4rVvu2LSrZQYZXlcgERxxtzbjIHtAKD4YzQX+ubcZ6wuhzSy6YytDCUmu4XcKhcEGFImwSs745yg2PdgnlLZbEOq6vxv7OnxHTbI+9PLkzuPHul25M/ex6hvCqnwpokXHF8YrUH6msGJCsS30qVicyyN9tnwSSeihVwOag2hx6vGFwY9bu20yywrLEOdJbhTuGabl5UQ+SnfJG/Wr9oGpaLoUfJotxZRp4lZo8nA6uxbmY+rEmp/VNFttXUJqkEUqjoJEVuXw9nI2+VVWbsj0eY8xtceiyygfkHoNrV+03S9LGXukkbwSD96WPkOTYfMivDSrWbjN1ueI7furNObuLOUBmcspQzXCnb3WYKh6cxPkal9E4LsNBIbSrWJHHR+XmcfBnyw/Op+gqNwW4MeNo2ZtNkdY2RyWNqznljZGJz3JYhShzyllIIGRVuqvdoUQm0vUBKMj6NMd/NULKfkQDUtpMjSwQtP75jQt8SoJ/Wg26UqL4l16Hhq3kudTbEaDoOrE+6ijxY/8A70BoJNmC+8cfGs1+deHbG67Yb9p9aLLYRNkoCeVR9mGP8RHvN13ztlRX6FdktEJchY0XJJOAoUbkk9AAKD1pXBuIONr7tDvlseBnkit1O8yEoWAIDSuw3RB4LnJyM7kKO16Jp50qCKGSWSZkXBllYs7nqWYk56+HhsKDepStPVNUh0lO81GRUXOBnqxPRVA3Zj4KASaDcrwvLyOxQyXrpHGvV3YKo+JOwqBF7e61/wCWxi0g/trheaZh/wCnDnCf3pDkeMdYuNNsuHl+l6/Jzum/0i7bnZSf7MEcqE/djUZ8qD1/agXe2h289x+MJ3UY9eeYqGHrGGrPJqV3jme1th4qFkuG+TExgH/Ka+LXV7rWRzaRAIYT7st1zBm8mWFfa5T+NkPpUfrl5q+hxvcJ9Eu44wWeJI5YZCoGT3ZMjgn0I8NsnaglV0CZzm71C6b8KiCNflyQ83+qs/syvU3N5n/5Mn+wOP0qQ0XUk1mCG4tM93KiuoPUBhnB9R0rdoK9Jw5KhzZahdofJjDIvzEkRb8mFaF7eatog5migv4h1EPNBMB4nlZmRzjwBBPlvVwpQVnhPjqz4pLJYuUuFzz28o5JFxs2x64PXBOPHFWauYdsvBv02E6lomY762HOXj9lnRepJG/OoGQ3kCPLE12T8YnjGz57vH0mJuSXG3McZVwB05h+obwxQXWlKUClKUClKUClKUClKUClKUClKUCobVeE7HVyTqVrA7H7RjXm/qA5v1qZpQUkdkujg5+hjP8AizY/LvMVsjhGHh5xc8L20QcAB4eVQZAM4Mbt7kgycZPK3RsbMttpQUfj3iuNNJvptOY94qd0UOVkiaUiPDqd0YBs/kRkb1nsa0gaRpNtge3MDMx8+83X/QEHyqJ7e9Kjm02S4CDvkaId4Nm5S4HKSPeXJBwcgHfrUhwNqV3Z6dYmS3FxB3EQVrdgJFAQDDxykBsYwWVyT9wUF9pUDBxlZSMEmnEMh/l3AaB/kswBPyzUzFcJMMxMpHmCD/tQetK0dT1m30lQ2qTxRKTgGR1UE4JwMnrsfyqBk4y+tPY4Oha6c7d8waO3TwJaRh7ePuxhjtjagzxy/wBad1pluf3l0cy46pAhBmY+XNtEPWTbpVqA5dh0qI4d0U6WHkvn767lwZZsY5se6iD7Ma5wF9SepJqYoPK5uFtEaS5YKiAszMcBQBkkk9ABX5z4k1W47X9SS10clbRCeTI2VRs88g8zkAA+ajYk5me2njd9ZmGk8OksOcLKU6yPkBYVx4A9fM7eBz0jsx4JTgy1CPg3UmGmceJ8EU/dXJHrufHFBO8PaJDw3bx22nDljjHU9WP2nY+JJ3JriXahx5JxjOul8I5eJnCMyfz2z0U/2YxnPQ4z0GTu9tnaMWDafoLEIciaZT72DhokP3cghmHXBXwap7sP4C+ooRfaov8A2qZfYU9Yozv8mbYnyGBtvQWrs64Li4LthHFhp3wZpfvN5D8K5IA+J6k1a61dT1GLS4zLfsFQYHiSSdlVQN2YnYKASTsBUK1hNxJvrIMVoelqD7co/wDcsDsp/slOPvFslQH1NrsmqMY+F1V8Eq90+e5jI6hcbzuOnKhCjBBcEYrZ0nh2OxfvrtnnuiMGeXBYA9VjUDliX8KAZwM5O9S0USwqFhAVVAAUDAAHQADoK1tY1OLRoZLjUWCRRqWZj/sPMk4AHiSBQaHF/E8HCdu1xqZ2GyoPekbwVf8Ar4DJqo8G6DccUypqvGw362lmc8kC9RIynrIeoJ3Gx68oWvcKWEvapfHUteUjT7duW3gPRiDncdCOhY+Jwu4GB2qgVgjm2NZpQeFhZpp0aQ2ShYo1Cqo6AAYA3r3pSgUpSg87iITKyy+6wIOfIjBrhv8A/M4bn1DHucsOfjmTH6Zro/aPxGdJtzb6YDJf3IMcEKbtlgQZMeCqMnJ22+OHZfwd+xtmIpiDcSHnlYdOYjAUeijb1OT40FvpSlApSlApSlApSlApSlApSlApSlApSlApSlBHcRaQmvWs9tc7LKjLn7pI9lh6g4PyqjdjGpvaRTaTrHs3dm7AITu0bHmDLnqAW6+TJ510qq3xRwjHrjx3Fo7W99F/CuowCw/C6naRNz7J8z0ychYJ4FuRy3CqynwYAj8jUJLwTpspy9ja5/wIx/sta8Gu3emDl4jtXbH/ABFmDMjeGTGP3qH0CsB96tgcaWA/j3UUZ+7Me6b5rKAR+VB72XCljYNzWVnbo33lhQH8+XNTAGOlQDcZ2JGbe4SX0g5pj8hCGNY+vLi+H/c1nJg9JLo9wn9JBl+RQZ86CfZggJY4A6k+Fcl7VO1MaZF3HDmWkmU4uRsgXoWhP2/IOPZznBJBAtetWSWNvJdccT9/HEvMYVXu4PRRFzEykkgASswzjAWuM8G6RL2qarJc6sMWyENIB7qqP4VuvoQMfAMepoLh2D8C/RUGp6sv72QHuFb7KnYy7+LdB6ZP2trD2m8ZjT4Zo7RyEQ8k0inDM5GRawkdJGBBdx/DXJ94rif4i1fuea205xEI05p7jbltIgM7eHesPcXwA5iMAK3Ae7k7TdRitdHUxWkeQinJ7qLmzJM+fekcnmYk5ZmAJPWgmeyHg5uL7o3+soPosLDkQDCu645UUf2aDGR47Dfeu96vqq6aFAVpJnJEcKY5pCOuM7BR4scBfE1HhouFoYLLQouaTl5YYAcZA9+SVseygJyzkHJbADMwB3NH0n6CWlu2726kx3kpGNhuEjGfYjXfCA+ZJZiWIeGm6OzyC510rJcjPIo3jtwRgrDkZLY2MhHM2T7q4UTdaGqa1baOAdVnihB6d46rn4cx3+Vfel6rBq6l9KmjmQHBaN1YA9cHlOx9KDcrhvG2pS9pupppWiMRZwtmaQdCUOJH9QvuqOhJz0IItvbVxp+zFp3Ni2Lq4BVSOqJ0d/Q78o9ST9mtnsf4N/ZSyBulxdT4eXPVRj2I/wDKDv6s3pQXHStOj0iGODT1CxRqFVR4AefmT1J8SSa26wTjrUJLxjp8L8kt7ahwcEGePY+R9rY0E5SvlHDgFCCD0IrT1PWLfSADqk8UQPTvHVc+g5jv8qDepUZpfEFrqzMmmXEUjr1RHUsPUqDkD1qSJx1oM1H6pYSX2BBcyQp4iJY+Y/5pEbHyGfWtWz4ssb6UQWd3A8x2CLKpJI6gYO59BUneXcdihkvXSONeruwVR8STgUGjo3DtvoxZ7NMzP78zsXlf+/I5LEbDbOBjpUrUXo/EVprZYaRcRSld2EbhiB5kDfHrW3qGoRaYhk1GRIox1eRgqjPQZY4oNmlaWlavBrKGTSZo5UBwWjYMAeuDjodwcHzFbtApULLxdYQv3Ut5bCTOOUzJkHyPtbH0qa60ClKUClAc9KUClKUClKUClKUClKUClKUClKUCsEZ61mlBgDHSs0qO4i1QaJa3FzJuIo3fHmVGQPmcD50HFO3biV9buotK0jLcjLzhftyvsif5QR82/DXQuHtK/Yy0g07RArX0il3cjKoTgSTy/hHuouxflA2AZl5Z2RWbyTS6per31y8jR20ZODLPIC0sjH7KIrEs2NuY4yQAe0sg4Ts7q6vG724CPNNJjHeMqkqqj7KDZVXwHXJJJDkXbJrosguj6IWdiwe5k955pHwVVsdWJwxAGPcUYC4q88EaCOz20jhjQS6ndblAcZI8GbflhiDe0++7bAllU827K7P6TcS6vrimVhKVgjHvXFzJ7WEyceyDzZOwzzZAU13rQdLe25p9TIa8lA7xlzyoB7sMWdxGuT/eJZjucAPTRdJ+rwz3Ld5cyYMsxGObGeVVGfYjXJCpnbJJyzMxp3a72hfsfEsOm4N7KCVzgiJeneEHqc5Cg7ZBz0weiV+etXtvr3izudWYqiyKF3wQI4e8iC5GN2APrzetBduF9Kg4Is21PjV+e+lXmd5TzOMjKwRhvteYHjnwFa/Yxokuhx32oa4ot47ghxG3s8iIXcuwPuj28DONgT4irnPp9hoTrNfe1cb8jTM88xPUiEMWfO3uxjw6VTO2ieZ9MklvlaONnRI7fqQWOTJcFTgnCkKgJVSQSWbl5ArXBkDdpmty6heg/RLYgorfhJ7hPzBkPqD512vX9ah4ege41V+WJBuepJOwVR4knbFUbsj+jcL6PBLeSIpnZpGOclmY8iKqjdmwqjlUE5ztk1VO164l4ms57qRJI7e1nWGOIkZLHHezSgdMZWNVzlcvnc4ANL1W87Ybt4mZrfSYjmRIzguD7qOw95mwdvdAB8QM9B4x4IS/017DhuKCHmMYBYYChXV2OVUkseXx65O9anYhZx2WkQNAVLSGR5GB+1zFcHyIVVHyqxyawdTJj4dw/UNc9Yo8HBAOf3r9fZXYYPMV2BDnXFHEI7LrG20vh0iS/ZfeCD2ecnMnL4uzHCqc9N84wbR2fcD/AFOv0riE9/qUvtPLIeYx5/loT0x4kf7YrmPAek/WPEtx9ZFnNvJPIO8OWYxv3cZbPUjmV9sD2RgAbV2DjbisaCndaapm1CUYht0HMSTsHcDpGOpJxnGM+IDnHGV4dS4osI9GH72AxLK69SMmSVScbgRMR8yK6jd2p1l3Gpry2UZI5G278j3mk3/gjoFPvbkjlxmu9mPAbcOd5d66wk1G4yZG6hOY8zKD4kndj02wNhk1ntr42eVvqjh7LTS4WYpufa92FceLbc3oQPE4CpxXycW6+LqwjJt4ZEMaRABpe5/gqo23dl5iTgKoYkgKa7Fqax6DDJqXF7LLNGvMq9Y4j0WK3VvtEnl70gM2d+VcKup2XcBJwXb815hrtxmR87INjyJ5AYGT4keQGOY8c61P2qajHp/Du9rGxw32TjZ53x9kZIX47bvig9uxmOaa6utQjj5pphIsUQ9lCXcPJI5x7ESEBc4OScAEjFWDtZ1mPheApdOLnVbhGXvHA5YI2yHMUe4jB3UfabGWZuWukaBosPCdqI7QZCJlmx7T8o3OPzwPCuHdnES8capc6lxO6CODEpV2AXJJES+19hAv+lc9TQdG7E+Fn4ZsDJqOVluCJGQ7d2oGEDA9Gxlj5cwHhVR1PiK47VdQ+rtEkeLTEz3rpsZEU4ZmPkxwqr+IEg9Bbu0jU7jU9NvZNGDpbJH/ABBs84LAP3YIysIUsS/VwPZ9n2mr3YNwzDeWEs8zyc0kxVljleMYjA5VYxkMfeY4zg8w2oMdp9jBdRWuh8GQI84kVmVAD3CqCOaVuqsxcEs2+M594Z6zoVgdLtreB2LmKKNC5+0UUKT88V9aZpUGkryaZEkSdSEUDJ8zjqfU1uUCou70GG/dm1LmmB2EchzGo22EY9g9M5YE7nfG1b91cpaKXu3VEHVnIUD4k7VXJuK21HKcIwm5c7d82Ut09WkIzIPSIN0xkUEJrapw5qmlxcOgRG4aUTQRjEbxhQ3eMg9kMpyQ4AJwwyRtXQ6qej8NPo7S3t8TealIOUtsiqudooQxxHGOpO5OCdycVIxaXcXftatcsM/ybbCIP85BlYjpzBlB+6KCbpUN+zsabwS3St976VM/+mV2X8xXhNez8P4bVWE9p0aflCyQjYc8yr7Lp15nQLy7ErgMwCwUpSgUpSgUpSgUpSgUpSgUpSgVqarp0erwyQagvNFIpVlyRkH1G4+IrbpQQfDPCltwygTS1bYFQzsWIDNzlVJ90FjkgYztnOBUlqenx6rFJBfrzRSKVZckZB2O43HxFbVKCu8M8F2nDQX6vVyUDBDI5fuw55nCA7LzHqQMnAyTgVYqUoFQ2ucK2WvkNrFtHK4GAzL7WOuOYb467etTNKCM0jh+10XJ0m3iiLbFkQBm/vN1PzNbd9ZR6ijRX6LJG3vI6hlPjuDt61sUoIfSOFrLRW59KtYYn3HOqKGweo5sZx6ZqO4Et0vtNj+mKrrOZpJFYBg3fSvIwYHr72N/KrTVT7OZRFBNaNs9pcTxEePKZGkib4FHXB9KD2t+z/TLZuaKyhznOCvMP6WyP0qyooQAIMAbADw+FZpQQ2o8K2epSie8gQzjpKuUfpj3kIPTbrW5pukQaXzHT4kQvuzKPac+bt1Y+pJrdpQKjbfQLW1ma4treFbhiSZVjUOS3vEsBnJ8fOpKlB8yxiYFZQCrAggjIIOxBHiK0tK0S20bmGkwRQ82Obuo1Tmx0zyjfGT+db9KBUFDwbp8MvfRWduJc55u6XY9eYbYB9RU7UbrWvW+hKG1SVU5tlXcu58kRfac+gBoJF1DghwCDsQehz1Bqhatoul8G886XD6f3m5WGUgOR4rCwZWI8ghxW3Ld6nxJtpSfV9sf506hrhh+CLOI/H3zn0FbOjcAWWmP31wrXN0cE3F03euSOhHNsvyAoKKeItV1wY4HF9JGelzdraRxnf3lH0cFh8Gz6VvJwNrmsKBxBq5iH3bdSPkSnJn9a6tSg5S3YZaXJ5tSu7uR/FudMn+pCaw3YPYoQbW5u1YdDzxnHwxGK6vSg5K3A2t8Onm4Y1MzqP5VxnceQ5yy7/5a39C7UGtZRacf25srg7CU57l+m+STyjf3ssvmRXS6jte0O34giaDV41kjPgeqn7ynqp9RQSAOelYdQ4IcZB2IPjnqDVE4JM3CtwdI1VzJFytJZTN1aNcc8LfijyCMeB8BgC4avqS6XGXkBZieVI196Vz7saDxJx8AASSACQHEdR7QrzQZZbSzaPurd2hTmJLcsTGNeYncnCjJpV8XsttLv95qo5rh/alZehdt5CufAsTWaC/UpSgUpSgUpSgUpSgUpSgUpSgUpSgUpSgUpSgUpSgVz/jNJeEbr630xGkgZVS+hT3iiZ5J0/EgODnbHkMsOgVgjPWg0tG1aHXIUn0qQSROMhh+oI6gjxB3Fb1UDUez6TTZXueArj6JK27wMOa3lPqv2M+YBx4AV9JxlqGkezxRpczY/nWWJkb15M8yD4nNBfaVULftN0yU8s1x3T+KTRyRkf1qB+RreXjrTGGRfWvzmQfoTQWGlVdu0LTieW2uO+b7sEckx/8AqU4+dZHEV3qG2i6fKAekt2ywJ8eUc0vyKD5UFnqM1HX4LB+6kbnnIyIYlMkhB2B5EBIX8Rwo8SKjvqG51LfX7tuQ/wAi0BgT4M4Yyt8Qyg+VTOm6ZDpS8mnRpGuckIoGSepbzJ8zvQRLfTtX9zFlEfE8stwfPYZiiPrmT4CtvSeHLfSmMkCFp296eVjJK3xd9wPwjA8hUtSgUpULxLK0vc2tqxVrhyrOpwUjVS0zKQcgkARhhupkU+FB8yavJqDNHw+qnkJV7iTPdIw2KoFIMzA7EAqo3BYMCtff7Pi4wdUmnmbOf4jRJv4ckJVWX+/zH1NSlrbpZosdqoSNAFVVGAoAwAAOgFetBE/szaeECD1AwfzG9eX7MRREmzluYmP3bmVgPgkrMg/pqbpQQg068txi2vQ/rcW6Mfh+4aMfpX2Ppy+99Fb1zIvzxg5+GamKUFJ4usLyZIbiSSBGtpo5FKRuWAZhFJhmfGO7d9ipzgdOtWPT9ES0fvZmea4xjvpSCwBxkIAAkYOBkIqg4Gc14cYsBaup/mNFEMecsqRD/mz8jU1QKUpQKUpQKUpQKUpQKUpQKUpQKUpQKUpQKUpQKUpQKUpQKUpQKUpQfMkYlGJACPIjNa/1dD/ZR/0L/wBK2qUHyiBBhAAPIV9UpQKUpQKUpQKgdSHJqFi7e6YrqMerN3Eij48sMh+RqeqO13TjqUWLdgkyMJIpCM8jp7pI8VO6sPFWYbZoJGlRmj6wL/mjuB3d0gHeQsd18OdD9uM+DjY9DhgVEnQKUpQKV8TSrApachVAyWYgAAdSSegqDfUJddHJoRaOE9bsr1Hj9GVh7Z8pCOQZBHPuKD6kf62u1WL+DanmdvBpmUqkfryKxdvVo/EHE7Wtp9jHpsaxWa8qL0GSScnLMxO7MSSSxJJJJOSa2aBSlKBSlKBSlKBSlKBSlKBSlKBSlKBSlKBSlKBSlKBSlKBSlKBSlKBSlKBSlKBSlKBSlKBSlKDS1PSodUAF6mSpyrglXQkYJR0IZDjbKkVHS2F3Ygmyu+ZRvi5hEhA+6rRNGfm3MfjSlBXbrjqe0Kq8cbEnGQGA/LmPn51MabPe6yOZZ4Yo+mEtyX+IZ5Sv5oaUoN+DhyIEPqLSXMgwQ07cwBHRljUCJG9VQH1qZpSgUpSgUpSg/9k="/>
          <p:cNvSpPr>
            <a:spLocks noGrp="1" noChangeAspect="1" noChangeArrowheads="1"/>
          </p:cNvSpPr>
          <p:nvPr>
            <p:ph type="ctrTitle"/>
          </p:nvPr>
        </p:nvSpPr>
        <p:spPr>
          <a:xfrm>
            <a:off x="533400" y="3429000"/>
            <a:ext cx="8153400" cy="1470025"/>
          </a:xfrm>
        </p:spPr>
        <p:txBody>
          <a:bodyPr anchor="t">
            <a:normAutofit/>
          </a:bodyPr>
          <a:lstStyle/>
          <a:p>
            <a:pPr algn="ctr">
              <a:defRPr/>
            </a:pPr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Operating System Concepts</a:t>
            </a:r>
          </a:p>
        </p:txBody>
      </p:sp>
      <p:sp>
        <p:nvSpPr>
          <p:cNvPr id="3075" name="AutoShape 4" descr="data:image/jpeg;base64,/9j/4AAQSkZJRgABAQAAAQABAAD/2wCEAAkGBxMHEhISBxQWFhEWGBgaGRUWFxobHRggGBoaFxcZGB8ZHDQiHB4lIhgYITEhJSotMC46GSAzOjMsNygtLi0BCgoKBQUFDgUFDisZExkrKysrKysrKysrKysrKysrKysrKysrKysrKysrKysrKysrKysrKysrKysrKysrKysrK//AABEIAJUBUgMBIgACEQEDEQH/xAAcAAEAAgMBAQEAAAAAAAAAAAAABQYBBAcDAgj/xABGEAACAQMCAwUEBwUGAwkBAAABAgMABBEFIQYSMQcTQVFhIjJxgRQVQlJikaEWIzNDklNyc4KisUSy0SQlNDVjZHSj4Qj/xAAUAQEAAAAAAAAAAAAAAAAAAAAA/8QAFBEBAAAAAAAAAAAAAAAAAAAAAP/aAAwDAQACEQMRAD8A7bPMtupe4YKg3LMQAPUk7CvCz1KO9JFsS22c8rcpHTZiMH5GtGyg+tZDcXe6IxWBD7o5TymYjoXYg8rb4XGMFmzM0ClKUCoi91hmdodFjE0y4DktyxxZGf3j4PtY35FBbcZCgg19a3cSMY7fTzyyy5zIMHuo1x3kgB2Lbqq9d3BIIBrc0+xj02NYrNeVF6DJJJJyzMTuzEkksSSSSSSTQRH1DPe76xeSnI3jtv8As8Y+BUmXPh/E+Qr7ThG0X3lkY+bzzuT8S0hJqdpQV9uELdTm1e5ibzjupwP6TIVPzFYWxv8ATf8Awdwt0g+xcqEc/CWFQo+cZ+Iqw0oInSteS/cxTK8NyBloJQA2NgWQglZF3HtISBkA4O1S1aepabHqSgXI3U8yONnjbpzIw3U7keoJByCRWvpV64drbUjmdF5g4GBKmcCQeAYHZlHQkHoy0EpSlKBSlKBSlKBSlKBSlKBSlKBSlKBSlKBSlKBSlKBSlKBSlKBSlKBSlKBSlKBSlKCJ4SfvLGzI8YIf+Rc59alqrfCd39He5sLk/vLdyyfihlYvCV8wuTEf8P1qyUClKUEPpKd/cXcz/eSFN8+xEvOdvA95LKD/AHV8tpiorhwYjl8/pFzn5zuR+hFStB5XNwtqjyXBCoilmY9AFGST8AKh9N4mW8lWG7gnt3kBMRnVQJQBkheVzhwBzFGw2MnGxxIa3bNeW88cGOd43Vc9MlSBn0zUfqs6X9vBPD4TW7KT1UmVY3U+TYZ0I8MkUE7SlQ+pcU2emP3d3Onff2S5eQ+O0cYLnp5UExUJxUPoyR3SbNbOrk+cbEJOp8xyEtjplEPhWE4njk3SG75fP6JOP0ZA36VDcW8SWuoWc9usjJLcL3CJLHJC7NMRECqzKpbHPk48ATQXWlKUClKUClKUClKUClKUClKUClKUClKUClKUClKUClKUClKUClKUClKUClKUClKUFX400Ka77u84eIXULfPd5OFmQ+/BJvgq2MjPQ4OR1r14Q4xg4nVlizFdR7S20m0kbDZhg+8M/aHzwdqsdVHjPgKHiRhPbO1tfJ7l1CSGG2AHwRzDw6gjzxtQW6lcrbivWeDfY4ptPpluP+KtuuB4uoGPzCfE1L6T2v6VqOOecwsfszIy4+LLlf1oLPp5Ntc3MT9JOSZOmN1EUijz5TGrH/GFS1UrW+MNPkVJ7G+tu+hPMo75PbB2kiO/Rx0zsGCNvy4rVvu2LSrZQYZXlcgERxxtzbjIHtAKD4YzQX+ubcZ6wuhzSy6YytDCUmu4XcKhcEGFImwSs745yg2PdgnlLZbEOq6vxv7OnxHTbI+9PLkzuPHul25M/ex6hvCqnwpokXHF8YrUH6msGJCsS30qVicyyN9tnwSSeihVwOag2hx6vGFwY9bu20yywrLEOdJbhTuGabl5UQ+SnfJG/Wr9oGpaLoUfJotxZRp4lZo8nA6uxbmY+rEmp/VNFttXUJqkEUqjoJEVuXw9nI2+VVWbsj0eY8xtceiyygfkHoNrV+03S9LGXukkbwSD96WPkOTYfMivDSrWbjN1ueI7furNObuLOUBmcspQzXCnb3WYKh6cxPkal9E4LsNBIbSrWJHHR+XmcfBnyw/Op+gqNwW4MeNo2ZtNkdY2RyWNqznljZGJz3JYhShzyllIIGRVuqvdoUQm0vUBKMj6NMd/NULKfkQDUtpMjSwQtP75jQt8SoJ/Wg26UqL4l16Hhq3kudTbEaDoOrE+6ijxY/8A70BoJNmC+8cfGs1+deHbG67Yb9p9aLLYRNkoCeVR9mGP8RHvN13ztlRX6FdktEJchY0XJJOAoUbkk9AAKD1pXBuIONr7tDvlseBnkit1O8yEoWAIDSuw3RB4LnJyM7kKO16Jp50qCKGSWSZkXBllYs7nqWYk56+HhsKDepStPVNUh0lO81GRUXOBnqxPRVA3Zj4KASaDcrwvLyOxQyXrpHGvV3YKo+JOwqBF7e61/wCWxi0g/trheaZh/wCnDnCf3pDkeMdYuNNsuHl+l6/Jzum/0i7bnZSf7MEcqE/djUZ8qD1/agXe2h289x+MJ3UY9eeYqGHrGGrPJqV3jme1th4qFkuG+TExgH/Ka+LXV7rWRzaRAIYT7st1zBm8mWFfa5T+NkPpUfrl5q+hxvcJ9Eu44wWeJI5YZCoGT3ZMjgn0I8NsnaglV0CZzm71C6b8KiCNflyQ83+qs/syvU3N5n/5Mn+wOP0qQ0XUk1mCG4tM93KiuoPUBhnB9R0rdoK9Jw5KhzZahdofJjDIvzEkRb8mFaF7eatog5migv4h1EPNBMB4nlZmRzjwBBPlvVwpQVnhPjqz4pLJYuUuFzz28o5JFxs2x64PXBOPHFWauYdsvBv02E6lomY762HOXj9lnRepJG/OoGQ3kCPLE12T8YnjGz57vH0mJuSXG3McZVwB05h+obwxQXWlKUClKUClKUClKUClKUClKUClKUCobVeE7HVyTqVrA7H7RjXm/qA5v1qZpQUkdkujg5+hjP8AizY/LvMVsjhGHh5xc8L20QcAB4eVQZAM4Mbt7kgycZPK3RsbMttpQUfj3iuNNJvptOY94qd0UOVkiaUiPDqd0YBs/kRkb1nsa0gaRpNtge3MDMx8+83X/QEHyqJ7e9Kjm02S4CDvkaId4Nm5S4HKSPeXJBwcgHfrUhwNqV3Z6dYmS3FxB3EQVrdgJFAQDDxykBsYwWVyT9wUF9pUDBxlZSMEmnEMh/l3AaB/kswBPyzUzFcJMMxMpHmCD/tQetK0dT1m30lQ2qTxRKTgGR1UE4JwMnrsfyqBk4y+tPY4Oha6c7d8waO3TwJaRh7ePuxhjtjagzxy/wBad1pluf3l0cy46pAhBmY+XNtEPWTbpVqA5dh0qI4d0U6WHkvn767lwZZsY5se6iD7Ma5wF9SepJqYoPK5uFtEaS5YKiAszMcBQBkkk9ABX5z4k1W47X9SS10clbRCeTI2VRs88g8zkAA+ajYk5me2njd9ZmGk8OksOcLKU6yPkBYVx4A9fM7eBz0jsx4JTgy1CPg3UmGmceJ8EU/dXJHrufHFBO8PaJDw3bx22nDljjHU9WP2nY+JJ3JriXahx5JxjOul8I5eJnCMyfz2z0U/2YxnPQ4z0GTu9tnaMWDafoLEIciaZT72DhokP3cghmHXBXwap7sP4C+ooRfaov8A2qZfYU9Yozv8mbYnyGBtvQWrs64Li4LthHFhp3wZpfvN5D8K5IA+J6k1a61dT1GLS4zLfsFQYHiSSdlVQN2YnYKASTsBUK1hNxJvrIMVoelqD7co/wDcsDsp/slOPvFslQH1NrsmqMY+F1V8Eq90+e5jI6hcbzuOnKhCjBBcEYrZ0nh2OxfvrtnnuiMGeXBYA9VjUDliX8KAZwM5O9S0USwqFhAVVAAUDAAHQADoK1tY1OLRoZLjUWCRRqWZj/sPMk4AHiSBQaHF/E8HCdu1xqZ2GyoPekbwVf8Ar4DJqo8G6DccUypqvGw362lmc8kC9RIynrIeoJ3Gx68oWvcKWEvapfHUteUjT7duW3gPRiDncdCOhY+Jwu4GB2qgVgjm2NZpQeFhZpp0aQ2ShYo1Cqo6AAYA3r3pSgUpSg87iITKyy+6wIOfIjBrhv8A/M4bn1DHucsOfjmTH6Zro/aPxGdJtzb6YDJf3IMcEKbtlgQZMeCqMnJ22+OHZfwd+xtmIpiDcSHnlYdOYjAUeijb1OT40FvpSlApSlApSlApSlApSlApSlApSlApSlApSlBHcRaQmvWs9tc7LKjLn7pI9lh6g4PyqjdjGpvaRTaTrHs3dm7AITu0bHmDLnqAW6+TJ510qq3xRwjHrjx3Fo7W99F/CuowCw/C6naRNz7J8z0ychYJ4FuRy3CqynwYAj8jUJLwTpspy9ja5/wIx/sta8Gu3emDl4jtXbH/ABFmDMjeGTGP3qH0CsB96tgcaWA/j3UUZ+7Me6b5rKAR+VB72XCljYNzWVnbo33lhQH8+XNTAGOlQDcZ2JGbe4SX0g5pj8hCGNY+vLi+H/c1nJg9JLo9wn9JBl+RQZ86CfZggJY4A6k+Fcl7VO1MaZF3HDmWkmU4uRsgXoWhP2/IOPZznBJBAtetWSWNvJdccT9/HEvMYVXu4PRRFzEykkgASswzjAWuM8G6RL2qarJc6sMWyENIB7qqP4VuvoQMfAMepoLh2D8C/RUGp6sv72QHuFb7KnYy7+LdB6ZP2trD2m8ZjT4Zo7RyEQ8k0inDM5GRawkdJGBBdx/DXJ94rif4i1fuea205xEI05p7jbltIgM7eHesPcXwA5iMAK3Ae7k7TdRitdHUxWkeQinJ7qLmzJM+fekcnmYk5ZmAJPWgmeyHg5uL7o3+soPosLDkQDCu645UUf2aDGR47Dfeu96vqq6aFAVpJnJEcKY5pCOuM7BR4scBfE1HhouFoYLLQouaTl5YYAcZA9+SVseygJyzkHJbADMwB3NH0n6CWlu2726kx3kpGNhuEjGfYjXfCA+ZJZiWIeGm6OzyC510rJcjPIo3jtwRgrDkZLY2MhHM2T7q4UTdaGqa1baOAdVnihB6d46rn4cx3+Vfel6rBq6l9KmjmQHBaN1YA9cHlOx9KDcrhvG2pS9pupppWiMRZwtmaQdCUOJH9QvuqOhJz0IItvbVxp+zFp3Ni2Lq4BVSOqJ0d/Q78o9ST9mtnsf4N/ZSyBulxdT4eXPVRj2I/wDKDv6s3pQXHStOj0iGODT1CxRqFVR4AefmT1J8SSa26wTjrUJLxjp8L8kt7ahwcEGePY+R9rY0E5SvlHDgFCCD0IrT1PWLfSADqk8UQPTvHVc+g5jv8qDepUZpfEFrqzMmmXEUjr1RHUsPUqDkD1qSJx1oM1H6pYSX2BBcyQp4iJY+Y/5pEbHyGfWtWz4ssb6UQWd3A8x2CLKpJI6gYO59BUneXcdihkvXSONeruwVR8STgUGjo3DtvoxZ7NMzP78zsXlf+/I5LEbDbOBjpUrUXo/EVprZYaRcRSld2EbhiB5kDfHrW3qGoRaYhk1GRIox1eRgqjPQZY4oNmlaWlavBrKGTSZo5UBwWjYMAeuDjodwcHzFbtApULLxdYQv3Ut5bCTOOUzJkHyPtbH0qa60ClKUClAc9KUClKUClKUClKUClKUClKUClKUCsEZ61mlBgDHSs0qO4i1QaJa3FzJuIo3fHmVGQPmcD50HFO3biV9buotK0jLcjLzhftyvsif5QR82/DXQuHtK/Yy0g07RArX0il3cjKoTgSTy/hHuouxflA2AZl5Z2RWbyTS6per31y8jR20ZODLPIC0sjH7KIrEs2NuY4yQAe0sg4Ts7q6vG724CPNNJjHeMqkqqj7KDZVXwHXJJJDkXbJrosguj6IWdiwe5k955pHwVVsdWJwxAGPcUYC4q88EaCOz20jhjQS6ndblAcZI8GbflhiDe0++7bAllU827K7P6TcS6vrimVhKVgjHvXFzJ7WEyceyDzZOwzzZAU13rQdLe25p9TIa8lA7xlzyoB7sMWdxGuT/eJZjucAPTRdJ+rwz3Ld5cyYMsxGObGeVVGfYjXJCpnbJJyzMxp3a72hfsfEsOm4N7KCVzgiJeneEHqc5Cg7ZBz0weiV+etXtvr3izudWYqiyKF3wQI4e8iC5GN2APrzetBduF9Kg4Is21PjV+e+lXmd5TzOMjKwRhvteYHjnwFa/Yxokuhx32oa4ot47ghxG3s8iIXcuwPuj28DONgT4irnPp9hoTrNfe1cb8jTM88xPUiEMWfO3uxjw6VTO2ieZ9MklvlaONnRI7fqQWOTJcFTgnCkKgJVSQSWbl5ArXBkDdpmty6heg/RLYgorfhJ7hPzBkPqD512vX9ah4ege41V+WJBuepJOwVR4knbFUbsj+jcL6PBLeSIpnZpGOclmY8iKqjdmwqjlUE5ztk1VO164l4ms57qRJI7e1nWGOIkZLHHezSgdMZWNVzlcvnc4ANL1W87Ybt4mZrfSYjmRIzguD7qOw95mwdvdAB8QM9B4x4IS/017DhuKCHmMYBYYChXV2OVUkseXx65O9anYhZx2WkQNAVLSGR5GB+1zFcHyIVVHyqxyawdTJj4dw/UNc9Yo8HBAOf3r9fZXYYPMV2BDnXFHEI7LrG20vh0iS/ZfeCD2ecnMnL4uzHCqc9N84wbR2fcD/AFOv0riE9/qUvtPLIeYx5/loT0x4kf7YrmPAek/WPEtx9ZFnNvJPIO8OWYxv3cZbPUjmV9sD2RgAbV2DjbisaCndaapm1CUYht0HMSTsHcDpGOpJxnGM+IDnHGV4dS4osI9GH72AxLK69SMmSVScbgRMR8yK6jd2p1l3Gpry2UZI5G278j3mk3/gjoFPvbkjlxmu9mPAbcOd5d66wk1G4yZG6hOY8zKD4kndj02wNhk1ntr42eVvqjh7LTS4WYpufa92FceLbc3oQPE4CpxXycW6+LqwjJt4ZEMaRABpe5/gqo23dl5iTgKoYkgKa7Fqax6DDJqXF7LLNGvMq9Y4j0WK3VvtEnl70gM2d+VcKup2XcBJwXb815hrtxmR87INjyJ5AYGT4keQGOY8c61P2qajHp/Du9rGxw32TjZ53x9kZIX47bvig9uxmOaa6utQjj5pphIsUQ9lCXcPJI5x7ESEBc4OScAEjFWDtZ1mPheApdOLnVbhGXvHA5YI2yHMUe4jB3UfabGWZuWukaBosPCdqI7QZCJlmx7T8o3OPzwPCuHdnES8capc6lxO6CODEpV2AXJJES+19hAv+lc9TQdG7E+Fn4ZsDJqOVluCJGQ7d2oGEDA9Gxlj5cwHhVR1PiK47VdQ+rtEkeLTEz3rpsZEU4ZmPkxwqr+IEg9Bbu0jU7jU9NvZNGDpbJH/ABBs84LAP3YIysIUsS/VwPZ9n2mr3YNwzDeWEs8zyc0kxVljleMYjA5VYxkMfeY4zg8w2oMdp9jBdRWuh8GQI84kVmVAD3CqCOaVuqsxcEs2+M594Z6zoVgdLtreB2LmKKNC5+0UUKT88V9aZpUGkryaZEkSdSEUDJ8zjqfU1uUCou70GG/dm1LmmB2EchzGo22EY9g9M5YE7nfG1b91cpaKXu3VEHVnIUD4k7VXJuK21HKcIwm5c7d82Ut09WkIzIPSIN0xkUEJrapw5qmlxcOgRG4aUTQRjEbxhQ3eMg9kMpyQ4AJwwyRtXQ6qej8NPo7S3t8TealIOUtsiqudooQxxHGOpO5OCdycVIxaXcXftatcsM/ybbCIP85BlYjpzBlB+6KCbpUN+zsabwS3St976VM/+mV2X8xXhNez8P4bVWE9p0aflCyQjYc8yr7Lp15nQLy7ErgMwCwUpSgUpSgUpSgUpSgUpSgUpSgVqarp0erwyQagvNFIpVlyRkH1G4+IrbpQQfDPCltwygTS1bYFQzsWIDNzlVJ90FjkgYztnOBUlqenx6rFJBfrzRSKVZckZB2O43HxFbVKCu8M8F2nDQX6vVyUDBDI5fuw55nCA7LzHqQMnAyTgVYqUoFQ2ucK2WvkNrFtHK4GAzL7WOuOYb467etTNKCM0jh+10XJ0m3iiLbFkQBm/vN1PzNbd9ZR6ijRX6LJG3vI6hlPjuDt61sUoIfSOFrLRW59KtYYn3HOqKGweo5sZx6ZqO4Et0vtNj+mKrrOZpJFYBg3fSvIwYHr72N/KrTVT7OZRFBNaNs9pcTxEePKZGkib4FHXB9KD2t+z/TLZuaKyhznOCvMP6WyP0qyooQAIMAbADw+FZpQQ2o8K2epSie8gQzjpKuUfpj3kIPTbrW5pukQaXzHT4kQvuzKPac+bt1Y+pJrdpQKjbfQLW1ma4treFbhiSZVjUOS3vEsBnJ8fOpKlB8yxiYFZQCrAggjIIOxBHiK0tK0S20bmGkwRQ82Obuo1Tmx0zyjfGT+db9KBUFDwbp8MvfRWduJc55u6XY9eYbYB9RU7UbrWvW+hKG1SVU5tlXcu58kRfac+gBoJF1DghwCDsQehz1Bqhatoul8G886XD6f3m5WGUgOR4rCwZWI8ghxW3Ld6nxJtpSfV9sf506hrhh+CLOI/H3zn0FbOjcAWWmP31wrXN0cE3F03euSOhHNsvyAoKKeItV1wY4HF9JGelzdraRxnf3lH0cFh8Gz6VvJwNrmsKBxBq5iH3bdSPkSnJn9a6tSg5S3YZaXJ5tSu7uR/FudMn+pCaw3YPYoQbW5u1YdDzxnHwxGK6vSg5K3A2t8Onm4Y1MzqP5VxnceQ5yy7/5a39C7UGtZRacf25srg7CU57l+m+STyjf3ssvmRXS6jte0O34giaDV41kjPgeqn7ynqp9RQSAOelYdQ4IcZB2IPjnqDVE4JM3CtwdI1VzJFytJZTN1aNcc8LfijyCMeB8BgC4avqS6XGXkBZieVI196Vz7saDxJx8AASSACQHEdR7QrzQZZbSzaPurd2hTmJLcsTGNeYncnCjJpV8XsttLv95qo5rh/alZehdt5CufAsTWaC/UpSgUpSgUpSgUpSgUpSgUpSgUpSgUpSgUpSgUpSgVz/jNJeEbr630xGkgZVS+hT3iiZ5J0/EgODnbHkMsOgVgjPWg0tG1aHXIUn0qQSROMhh+oI6gjxB3Fb1UDUez6TTZXueArj6JK27wMOa3lPqv2M+YBx4AV9JxlqGkezxRpczY/nWWJkb15M8yD4nNBfaVULftN0yU8s1x3T+KTRyRkf1qB+RreXjrTGGRfWvzmQfoTQWGlVdu0LTieW2uO+b7sEckx/8AqU4+dZHEV3qG2i6fKAekt2ywJ8eUc0vyKD5UFnqM1HX4LB+6kbnnIyIYlMkhB2B5EBIX8Rwo8SKjvqG51LfX7tuQ/wAi0BgT4M4Yyt8Qyg+VTOm6ZDpS8mnRpGuckIoGSepbzJ8zvQRLfTtX9zFlEfE8stwfPYZiiPrmT4CtvSeHLfSmMkCFp296eVjJK3xd9wPwjA8hUtSgUpULxLK0vc2tqxVrhyrOpwUjVS0zKQcgkARhhupkU+FB8yavJqDNHw+qnkJV7iTPdIw2KoFIMzA7EAqo3BYMCtff7Pi4wdUmnmbOf4jRJv4ckJVWX+/zH1NSlrbpZosdqoSNAFVVGAoAwAAOgFetBE/szaeECD1AwfzG9eX7MRREmzluYmP3bmVgPgkrMg/pqbpQQg068txi2vQ/rcW6Mfh+4aMfpX2Ppy+99Fb1zIvzxg5+GamKUFJ4usLyZIbiSSBGtpo5FKRuWAZhFJhmfGO7d9ipzgdOtWPT9ES0fvZmea4xjvpSCwBxkIAAkYOBkIqg4Gc14cYsBaup/mNFEMecsqRD/mz8jU1QKUpQKUpQKUpQKUpQKUpQKUpQKUpQKUpQKUpQKUpQKUpQKUpQKUpQfMkYlGJACPIjNa/1dD/ZR/0L/wBK2qUHyiBBhAAPIV9UpQKUpQKUpQKgdSHJqFi7e6YrqMerN3Eij48sMh+RqeqO13TjqUWLdgkyMJIpCM8jp7pI8VO6sPFWYbZoJGlRmj6wL/mjuB3d0gHeQsd18OdD9uM+DjY9DhgVEnQKUpQKV8TSrApachVAyWYgAAdSSegqDfUJddHJoRaOE9bsr1Hj9GVh7Z8pCOQZBHPuKD6kf62u1WL+DanmdvBpmUqkfryKxdvVo/EHE7Wtp9jHpsaxWa8qL0GSScnLMxO7MSSSxJJJJOSa2aBSlKBSlKBSlKBSlKBSlKBSlKBSlKBSlKBSlKBSlKBSlKBSlKBSlKBSlKBSlKBSlKBSlKBSlKDS1PSodUAF6mSpyrglXQkYJR0IZDjbKkVHS2F3Ygmyu+ZRvi5hEhA+6rRNGfm3MfjSlBXbrjqe0Kq8cbEnGQGA/LmPn51MabPe6yOZZ4Yo+mEtyX+IZ5Sv5oaUoN+DhyIEPqLSXMgwQ07cwBHRljUCJG9VQH1qZpSgUpSgUpSg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3076" name="AutoShape 6" descr="data:image/jpeg;base64,/9j/4AAQSkZJRgABAQAAAQABAAD/2wCEAAkGBxMHEhISBxQWFhEWGBgaGRUWFxobHRggGBoaFxcZGB8ZHDQiHB4lIhgYITEhJSotMC46GSAzOjMsNygtLi0BCgoKBQUFDgUFDisZExkrKysrKysrKysrKysrKysrKysrKysrKysrKysrKysrKysrKysrKysrKysrKysrKysrK//AABEIAJUBUgMBIgACEQEDEQH/xAAcAAEAAgMBAQEAAAAAAAAAAAAABQYBBAcDAgj/xABGEAACAQMCAwUEBwUGAwkBAAABAgMABBEFIQYSMQcTQVFhIjJxgRQVQlJikaEWIzNDklNyc4KisUSy0SQlNDVjZHSj4Qj/xAAUAQEAAAAAAAAAAAAAAAAAAAAA/8QAFBEBAAAAAAAAAAAAAAAAAAAAAP/aAAwDAQACEQMRAD8A7bPMtupe4YKg3LMQAPUk7CvCz1KO9JFsS22c8rcpHTZiMH5GtGyg+tZDcXe6IxWBD7o5TymYjoXYg8rb4XGMFmzM0ClKUCoi91hmdodFjE0y4DktyxxZGf3j4PtY35FBbcZCgg19a3cSMY7fTzyyy5zIMHuo1x3kgB2Lbqq9d3BIIBrc0+xj02NYrNeVF6DJJJJyzMTuzEkksSSSSSSTQRH1DPe76xeSnI3jtv8As8Y+BUmXPh/E+Qr7ThG0X3lkY+bzzuT8S0hJqdpQV9uELdTm1e5ibzjupwP6TIVPzFYWxv8ATf8Awdwt0g+xcqEc/CWFQo+cZ+Iqw0oInSteS/cxTK8NyBloJQA2NgWQglZF3HtISBkA4O1S1aepabHqSgXI3U8yONnjbpzIw3U7keoJByCRWvpV64drbUjmdF5g4GBKmcCQeAYHZlHQkHoy0EpSlKBSlKBSlKBSlKBSlKBSlKBSlKBSlKBSlKBSlKBSlKBSlKBSlKBSlKBSlKBSlKCJ4SfvLGzI8YIf+Rc59alqrfCd39He5sLk/vLdyyfihlYvCV8wuTEf8P1qyUClKUEPpKd/cXcz/eSFN8+xEvOdvA95LKD/AHV8tpiorhwYjl8/pFzn5zuR+hFStB5XNwtqjyXBCoilmY9AFGST8AKh9N4mW8lWG7gnt3kBMRnVQJQBkheVzhwBzFGw2MnGxxIa3bNeW88cGOd43Vc9MlSBn0zUfqs6X9vBPD4TW7KT1UmVY3U+TYZ0I8MkUE7SlQ+pcU2emP3d3Onff2S5eQ+O0cYLnp5UExUJxUPoyR3SbNbOrk+cbEJOp8xyEtjplEPhWE4njk3SG75fP6JOP0ZA36VDcW8SWuoWc9usjJLcL3CJLHJC7NMRECqzKpbHPk48ATQXWlKUClKUClKUClKUClKUClKUClKUClKUClKUClKUClKUClKUClKUClKUClKUClKUFX400Ka77u84eIXULfPd5OFmQ+/BJvgq2MjPQ4OR1r14Q4xg4nVlizFdR7S20m0kbDZhg+8M/aHzwdqsdVHjPgKHiRhPbO1tfJ7l1CSGG2AHwRzDw6gjzxtQW6lcrbivWeDfY4ptPpluP+KtuuB4uoGPzCfE1L6T2v6VqOOecwsfszIy4+LLlf1oLPp5Ntc3MT9JOSZOmN1EUijz5TGrH/GFS1UrW+MNPkVJ7G+tu+hPMo75PbB2kiO/Rx0zsGCNvy4rVvu2LSrZQYZXlcgERxxtzbjIHtAKD4YzQX+ubcZ6wuhzSy6YytDCUmu4XcKhcEGFImwSs745yg2PdgnlLZbEOq6vxv7OnxHTbI+9PLkzuPHul25M/ex6hvCqnwpokXHF8YrUH6msGJCsS30qVicyyN9tnwSSeihVwOag2hx6vGFwY9bu20yywrLEOdJbhTuGabl5UQ+SnfJG/Wr9oGpaLoUfJotxZRp4lZo8nA6uxbmY+rEmp/VNFttXUJqkEUqjoJEVuXw9nI2+VVWbsj0eY8xtceiyygfkHoNrV+03S9LGXukkbwSD96WPkOTYfMivDSrWbjN1ueI7furNObuLOUBmcspQzXCnb3WYKh6cxPkal9E4LsNBIbSrWJHHR+XmcfBnyw/Op+gqNwW4MeNo2ZtNkdY2RyWNqznljZGJz3JYhShzyllIIGRVuqvdoUQm0vUBKMj6NMd/NULKfkQDUtpMjSwQtP75jQt8SoJ/Wg26UqL4l16Hhq3kudTbEaDoOrE+6ijxY/8A70BoJNmC+8cfGs1+deHbG67Yb9p9aLLYRNkoCeVR9mGP8RHvN13ztlRX6FdktEJchY0XJJOAoUbkk9AAKD1pXBuIONr7tDvlseBnkit1O8yEoWAIDSuw3RB4LnJyM7kKO16Jp50qCKGSWSZkXBllYs7nqWYk56+HhsKDepStPVNUh0lO81GRUXOBnqxPRVA3Zj4KASaDcrwvLyOxQyXrpHGvV3YKo+JOwqBF7e61/wCWxi0g/trheaZh/wCnDnCf3pDkeMdYuNNsuHl+l6/Jzum/0i7bnZSf7MEcqE/djUZ8qD1/agXe2h289x+MJ3UY9eeYqGHrGGrPJqV3jme1th4qFkuG+TExgH/Ka+LXV7rWRzaRAIYT7st1zBm8mWFfa5T+NkPpUfrl5q+hxvcJ9Eu44wWeJI5YZCoGT3ZMjgn0I8NsnaglV0CZzm71C6b8KiCNflyQ83+qs/syvU3N5n/5Mn+wOP0qQ0XUk1mCG4tM93KiuoPUBhnB9R0rdoK9Jw5KhzZahdofJjDIvzEkRb8mFaF7eatog5migv4h1EPNBMB4nlZmRzjwBBPlvVwpQVnhPjqz4pLJYuUuFzz28o5JFxs2x64PXBOPHFWauYdsvBv02E6lomY762HOXj9lnRepJG/OoGQ3kCPLE12T8YnjGz57vH0mJuSXG3McZVwB05h+obwxQXWlKUClKUClKUClKUClKUClKUClKUCobVeE7HVyTqVrA7H7RjXm/qA5v1qZpQUkdkujg5+hjP8AizY/LvMVsjhGHh5xc8L20QcAB4eVQZAM4Mbt7kgycZPK3RsbMttpQUfj3iuNNJvptOY94qd0UOVkiaUiPDqd0YBs/kRkb1nsa0gaRpNtge3MDMx8+83X/QEHyqJ7e9Kjm02S4CDvkaId4Nm5S4HKSPeXJBwcgHfrUhwNqV3Z6dYmS3FxB3EQVrdgJFAQDDxykBsYwWVyT9wUF9pUDBxlZSMEmnEMh/l3AaB/kswBPyzUzFcJMMxMpHmCD/tQetK0dT1m30lQ2qTxRKTgGR1UE4JwMnrsfyqBk4y+tPY4Oha6c7d8waO3TwJaRh7ePuxhjtjagzxy/wBad1pluf3l0cy46pAhBmY+XNtEPWTbpVqA5dh0qI4d0U6WHkvn767lwZZsY5se6iD7Ma5wF9SepJqYoPK5uFtEaS5YKiAszMcBQBkkk9ABX5z4k1W47X9SS10clbRCeTI2VRs88g8zkAA+ajYk5me2njd9ZmGk8OksOcLKU6yPkBYVx4A9fM7eBz0jsx4JTgy1CPg3UmGmceJ8EU/dXJHrufHFBO8PaJDw3bx22nDljjHU9WP2nY+JJ3JriXahx5JxjOul8I5eJnCMyfz2z0U/2YxnPQ4z0GTu9tnaMWDafoLEIciaZT72DhokP3cghmHXBXwap7sP4C+ooRfaov8A2qZfYU9Yozv8mbYnyGBtvQWrs64Li4LthHFhp3wZpfvN5D8K5IA+J6k1a61dT1GLS4zLfsFQYHiSSdlVQN2YnYKASTsBUK1hNxJvrIMVoelqD7co/wDcsDsp/slOPvFslQH1NrsmqMY+F1V8Eq90+e5jI6hcbzuOnKhCjBBcEYrZ0nh2OxfvrtnnuiMGeXBYA9VjUDliX8KAZwM5O9S0USwqFhAVVAAUDAAHQADoK1tY1OLRoZLjUWCRRqWZj/sPMk4AHiSBQaHF/E8HCdu1xqZ2GyoPekbwVf8Ar4DJqo8G6DccUypqvGw362lmc8kC9RIynrIeoJ3Gx68oWvcKWEvapfHUteUjT7duW3gPRiDncdCOhY+Jwu4GB2qgVgjm2NZpQeFhZpp0aQ2ShYo1Cqo6AAYA3r3pSgUpSg87iITKyy+6wIOfIjBrhv8A/M4bn1DHucsOfjmTH6Zro/aPxGdJtzb6YDJf3IMcEKbtlgQZMeCqMnJ22+OHZfwd+xtmIpiDcSHnlYdOYjAUeijb1OT40FvpSlApSlApSlApSlApSlApSlApSlApSlApSlBHcRaQmvWs9tc7LKjLn7pI9lh6g4PyqjdjGpvaRTaTrHs3dm7AITu0bHmDLnqAW6+TJ510qq3xRwjHrjx3Fo7W99F/CuowCw/C6naRNz7J8z0ychYJ4FuRy3CqynwYAj8jUJLwTpspy9ja5/wIx/sta8Gu3emDl4jtXbH/ABFmDMjeGTGP3qH0CsB96tgcaWA/j3UUZ+7Me6b5rKAR+VB72XCljYNzWVnbo33lhQH8+XNTAGOlQDcZ2JGbe4SX0g5pj8hCGNY+vLi+H/c1nJg9JLo9wn9JBl+RQZ86CfZggJY4A6k+Fcl7VO1MaZF3HDmWkmU4uRsgXoWhP2/IOPZznBJBAtetWSWNvJdccT9/HEvMYVXu4PRRFzEykkgASswzjAWuM8G6RL2qarJc6sMWyENIB7qqP4VuvoQMfAMepoLh2D8C/RUGp6sv72QHuFb7KnYy7+LdB6ZP2trD2m8ZjT4Zo7RyEQ8k0inDM5GRawkdJGBBdx/DXJ94rif4i1fuea205xEI05p7jbltIgM7eHesPcXwA5iMAK3Ae7k7TdRitdHUxWkeQinJ7qLmzJM+fekcnmYk5ZmAJPWgmeyHg5uL7o3+soPosLDkQDCu645UUf2aDGR47Dfeu96vqq6aFAVpJnJEcKY5pCOuM7BR4scBfE1HhouFoYLLQouaTl5YYAcZA9+SVseygJyzkHJbADMwB3NH0n6CWlu2726kx3kpGNhuEjGfYjXfCA+ZJZiWIeGm6OzyC510rJcjPIo3jtwRgrDkZLY2MhHM2T7q4UTdaGqa1baOAdVnihB6d46rn4cx3+Vfel6rBq6l9KmjmQHBaN1YA9cHlOx9KDcrhvG2pS9pupppWiMRZwtmaQdCUOJH9QvuqOhJz0IItvbVxp+zFp3Ni2Lq4BVSOqJ0d/Q78o9ST9mtnsf4N/ZSyBulxdT4eXPVRj2I/wDKDv6s3pQXHStOj0iGODT1CxRqFVR4AefmT1J8SSa26wTjrUJLxjp8L8kt7ahwcEGePY+R9rY0E5SvlHDgFCCD0IrT1PWLfSADqk8UQPTvHVc+g5jv8qDepUZpfEFrqzMmmXEUjr1RHUsPUqDkD1qSJx1oM1H6pYSX2BBcyQp4iJY+Y/5pEbHyGfWtWz4ssb6UQWd3A8x2CLKpJI6gYO59BUneXcdihkvXSONeruwVR8STgUGjo3DtvoxZ7NMzP78zsXlf+/I5LEbDbOBjpUrUXo/EVprZYaRcRSld2EbhiB5kDfHrW3qGoRaYhk1GRIox1eRgqjPQZY4oNmlaWlavBrKGTSZo5UBwWjYMAeuDjodwcHzFbtApULLxdYQv3Ut5bCTOOUzJkHyPtbH0qa60ClKUClAc9KUClKUClKUClKUClKUClKUClKUCsEZ61mlBgDHSs0qO4i1QaJa3FzJuIo3fHmVGQPmcD50HFO3biV9buotK0jLcjLzhftyvsif5QR82/DXQuHtK/Yy0g07RArX0il3cjKoTgSTy/hHuouxflA2AZl5Z2RWbyTS6per31y8jR20ZODLPIC0sjH7KIrEs2NuY4yQAe0sg4Ts7q6vG724CPNNJjHeMqkqqj7KDZVXwHXJJJDkXbJrosguj6IWdiwe5k955pHwVVsdWJwxAGPcUYC4q88EaCOz20jhjQS6ndblAcZI8GbflhiDe0++7bAllU827K7P6TcS6vrimVhKVgjHvXFzJ7WEyceyDzZOwzzZAU13rQdLe25p9TIa8lA7xlzyoB7sMWdxGuT/eJZjucAPTRdJ+rwz3Ld5cyYMsxGObGeVVGfYjXJCpnbJJyzMxp3a72hfsfEsOm4N7KCVzgiJeneEHqc5Cg7ZBz0weiV+etXtvr3izudWYqiyKF3wQI4e8iC5GN2APrzetBduF9Kg4Is21PjV+e+lXmd5TzOMjKwRhvteYHjnwFa/Yxokuhx32oa4ot47ghxG3s8iIXcuwPuj28DONgT4irnPp9hoTrNfe1cb8jTM88xPUiEMWfO3uxjw6VTO2ieZ9MklvlaONnRI7fqQWOTJcFTgnCkKgJVSQSWbl5ArXBkDdpmty6heg/RLYgorfhJ7hPzBkPqD512vX9ah4ege41V+WJBuepJOwVR4knbFUbsj+jcL6PBLeSIpnZpGOclmY8iKqjdmwqjlUE5ztk1VO164l4ms57qRJI7e1nWGOIkZLHHezSgdMZWNVzlcvnc4ANL1W87Ybt4mZrfSYjmRIzguD7qOw95mwdvdAB8QM9B4x4IS/017DhuKCHmMYBYYChXV2OVUkseXx65O9anYhZx2WkQNAVLSGR5GB+1zFcHyIVVHyqxyawdTJj4dw/UNc9Yo8HBAOf3r9fZXYYPMV2BDnXFHEI7LrG20vh0iS/ZfeCD2ecnMnL4uzHCqc9N84wbR2fcD/AFOv0riE9/qUvtPLIeYx5/loT0x4kf7YrmPAek/WPEtx9ZFnNvJPIO8OWYxv3cZbPUjmV9sD2RgAbV2DjbisaCndaapm1CUYht0HMSTsHcDpGOpJxnGM+IDnHGV4dS4osI9GH72AxLK69SMmSVScbgRMR8yK6jd2p1l3Gpry2UZI5G278j3mk3/gjoFPvbkjlxmu9mPAbcOd5d66wk1G4yZG6hOY8zKD4kndj02wNhk1ntr42eVvqjh7LTS4WYpufa92FceLbc3oQPE4CpxXycW6+LqwjJt4ZEMaRABpe5/gqo23dl5iTgKoYkgKa7Fqax6DDJqXF7LLNGvMq9Y4j0WK3VvtEnl70gM2d+VcKup2XcBJwXb815hrtxmR87INjyJ5AYGT4keQGOY8c61P2qajHp/Du9rGxw32TjZ53x9kZIX47bvig9uxmOaa6utQjj5pphIsUQ9lCXcPJI5x7ESEBc4OScAEjFWDtZ1mPheApdOLnVbhGXvHA5YI2yHMUe4jB3UfabGWZuWukaBosPCdqI7QZCJlmx7T8o3OPzwPCuHdnES8capc6lxO6CODEpV2AXJJES+19hAv+lc9TQdG7E+Fn4ZsDJqOVluCJGQ7d2oGEDA9Gxlj5cwHhVR1PiK47VdQ+rtEkeLTEz3rpsZEU4ZmPkxwqr+IEg9Bbu0jU7jU9NvZNGDpbJH/ABBs84LAP3YIysIUsS/VwPZ9n2mr3YNwzDeWEs8zyc0kxVljleMYjA5VYxkMfeY4zg8w2oMdp9jBdRWuh8GQI84kVmVAD3CqCOaVuqsxcEs2+M594Z6zoVgdLtreB2LmKKNC5+0UUKT88V9aZpUGkryaZEkSdSEUDJ8zjqfU1uUCou70GG/dm1LmmB2EchzGo22EY9g9M5YE7nfG1b91cpaKXu3VEHVnIUD4k7VXJuK21HKcIwm5c7d82Ut09WkIzIPSIN0xkUEJrapw5qmlxcOgRG4aUTQRjEbxhQ3eMg9kMpyQ4AJwwyRtXQ6qej8NPo7S3t8TealIOUtsiqudooQxxHGOpO5OCdycVIxaXcXftatcsM/ybbCIP85BlYjpzBlB+6KCbpUN+zsabwS3St976VM/+mV2X8xXhNez8P4bVWE9p0aflCyQjYc8yr7Lp15nQLy7ErgMwCwUpSgUpSgUpSgUpSgUpSgUpSgVqarp0erwyQagvNFIpVlyRkH1G4+IrbpQQfDPCltwygTS1bYFQzsWIDNzlVJ90FjkgYztnOBUlqenx6rFJBfrzRSKVZckZB2O43HxFbVKCu8M8F2nDQX6vVyUDBDI5fuw55nCA7LzHqQMnAyTgVYqUoFQ2ucK2WvkNrFtHK4GAzL7WOuOYb467etTNKCM0jh+10XJ0m3iiLbFkQBm/vN1PzNbd9ZR6ijRX6LJG3vI6hlPjuDt61sUoIfSOFrLRW59KtYYn3HOqKGweo5sZx6ZqO4Et0vtNj+mKrrOZpJFYBg3fSvIwYHr72N/KrTVT7OZRFBNaNs9pcTxEePKZGkib4FHXB9KD2t+z/TLZuaKyhznOCvMP6WyP0qyooQAIMAbADw+FZpQQ2o8K2epSie8gQzjpKuUfpj3kIPTbrW5pukQaXzHT4kQvuzKPac+bt1Y+pJrdpQKjbfQLW1ma4treFbhiSZVjUOS3vEsBnJ8fOpKlB8yxiYFZQCrAggjIIOxBHiK0tK0S20bmGkwRQ82Obuo1Tmx0zyjfGT+db9KBUFDwbp8MvfRWduJc55u6XY9eYbYB9RU7UbrWvW+hKG1SVU5tlXcu58kRfac+gBoJF1DghwCDsQehz1Bqhatoul8G886XD6f3m5WGUgOR4rCwZWI8ghxW3Ld6nxJtpSfV9sf506hrhh+CLOI/H3zn0FbOjcAWWmP31wrXN0cE3F03euSOhHNsvyAoKKeItV1wY4HF9JGelzdraRxnf3lH0cFh8Gz6VvJwNrmsKBxBq5iH3bdSPkSnJn9a6tSg5S3YZaXJ5tSu7uR/FudMn+pCaw3YPYoQbW5u1YdDzxnHwxGK6vSg5K3A2t8Onm4Y1MzqP5VxnceQ5yy7/5a39C7UGtZRacf25srg7CU57l+m+STyjf3ssvmRXS6jte0O34giaDV41kjPgeqn7ynqp9RQSAOelYdQ4IcZB2IPjnqDVE4JM3CtwdI1VzJFytJZTN1aNcc8LfijyCMeB8BgC4avqS6XGXkBZieVI196Vz7saDxJx8AASSACQHEdR7QrzQZZbSzaPurd2hTmJLcsTGNeYncnCjJpV8XsttLv95qo5rh/alZehdt5CufAsTWaC/UpSgUpSgUpSgUpSgUpSgUpSgUpSgUpSgUpSgUpSgVz/jNJeEbr630xGkgZVS+hT3iiZ5J0/EgODnbHkMsOgVgjPWg0tG1aHXIUn0qQSROMhh+oI6gjxB3Fb1UDUez6TTZXueArj6JK27wMOa3lPqv2M+YBx4AV9JxlqGkezxRpczY/nWWJkb15M8yD4nNBfaVULftN0yU8s1x3T+KTRyRkf1qB+RreXjrTGGRfWvzmQfoTQWGlVdu0LTieW2uO+b7sEckx/8AqU4+dZHEV3qG2i6fKAekt2ywJ8eUc0vyKD5UFnqM1HX4LB+6kbnnIyIYlMkhB2B5EBIX8Rwo8SKjvqG51LfX7tuQ/wAi0BgT4M4Yyt8Qyg+VTOm6ZDpS8mnRpGuckIoGSepbzJ8zvQRLfTtX9zFlEfE8stwfPYZiiPrmT4CtvSeHLfSmMkCFp296eVjJK3xd9wPwjA8hUtSgUpULxLK0vc2tqxVrhyrOpwUjVS0zKQcgkARhhupkU+FB8yavJqDNHw+qnkJV7iTPdIw2KoFIMzA7EAqo3BYMCtff7Pi4wdUmnmbOf4jRJv4ckJVWX+/zH1NSlrbpZosdqoSNAFVVGAoAwAAOgFetBE/szaeECD1AwfzG9eX7MRREmzluYmP3bmVgPgkrMg/pqbpQQg068txi2vQ/rcW6Mfh+4aMfpX2Ppy+99Fb1zIvzxg5+GamKUFJ4usLyZIbiSSBGtpo5FKRuWAZhFJhmfGO7d9ipzgdOtWPT9ES0fvZmea4xjvpSCwBxkIAAkYOBkIqg4Gc14cYsBaup/mNFEMecsqRD/mz8jU1QKUpQKUpQKUpQKUpQKUpQKUpQKUpQKUpQKUpQKUpQKUpQKUpQKUpQfMkYlGJACPIjNa/1dD/ZR/0L/wBK2qUHyiBBhAAPIV9UpQKUpQKUpQKgdSHJqFi7e6YrqMerN3Eij48sMh+RqeqO13TjqUWLdgkyMJIpCM8jp7pI8VO6sPFWYbZoJGlRmj6wL/mjuB3d0gHeQsd18OdD9uM+DjY9DhgVEnQKUpQKV8TSrApachVAyWYgAAdSSegqDfUJddHJoRaOE9bsr1Hj9GVh7Z8pCOQZBHPuKD6kf62u1WL+DanmdvBpmUqkfryKxdvVo/EHE7Wtp9jHpsaxWa8qL0GSScnLMxO7MSSSxJJJJOSa2aBSlKBSlKBSlKBSlKBSlKBSlKBSlKBSlKBSlKBSlKBSlKBSlKBSlKBSlKBSlKBSlKBSlKBSlKDS1PSodUAF6mSpyrglXQkYJR0IZDjbKkVHS2F3Ygmyu+ZRvi5hEhA+6rRNGfm3MfjSlBXbrjqe0Kq8cbEnGQGA/LmPn51MabPe6yOZZ4Yo+mEtyX+IZ5Sv5oaUoN+DhyIEPqLSXMgwQ07cwBHRljUCJG9VQH1qZpSgUpSgUpSg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3077" name="AutoShape 8" descr="data:image/jpeg;base64,/9j/4AAQSkZJRgABAQAAAQABAAD/2wCEAAkGBxMHEhISBxQWFhEWGBgaGRUWFxobHRggGBoaFxcZGB8ZHDQiHB4lIhgYITEhJSotMC46GSAzOjMsNygtLi0BCgoKBQUFDgUFDisZExkrKysrKysrKysrKysrKysrKysrKysrKysrKysrKysrKysrKysrKysrKysrKysrKysrK//AABEIAJUBUgMBIgACEQEDEQH/xAAcAAEAAgMBAQEAAAAAAAAAAAAABQYBBAcDAgj/xABGEAACAQMCAwUEBwUGAwkBAAABAgMABBEFIQYSMQcTQVFhIjJxgRQVQlJikaEWIzNDklNyc4KisUSy0SQlNDVjZHSj4Qj/xAAUAQEAAAAAAAAAAAAAAAAAAAAA/8QAFBEBAAAAAAAAAAAAAAAAAAAAAP/aAAwDAQACEQMRAD8A7bPMtupe4YKg3LMQAPUk7CvCz1KO9JFsS22c8rcpHTZiMH5GtGyg+tZDcXe6IxWBD7o5TymYjoXYg8rb4XGMFmzM0ClKUCoi91hmdodFjE0y4DktyxxZGf3j4PtY35FBbcZCgg19a3cSMY7fTzyyy5zIMHuo1x3kgB2Lbqq9d3BIIBrc0+xj02NYrNeVF6DJJJJyzMTuzEkksSSSSSSTQRH1DPe76xeSnI3jtv8As8Y+BUmXPh/E+Qr7ThG0X3lkY+bzzuT8S0hJqdpQV9uELdTm1e5ibzjupwP6TIVPzFYWxv8ATf8Awdwt0g+xcqEc/CWFQo+cZ+Iqw0oInSteS/cxTK8NyBloJQA2NgWQglZF3HtISBkA4O1S1aepabHqSgXI3U8yONnjbpzIw3U7keoJByCRWvpV64drbUjmdF5g4GBKmcCQeAYHZlHQkHoy0EpSlKBSlKBSlKBSlKBSlKBSlKBSlKBSlKBSlKBSlKBSlKBSlKBSlKBSlKBSlKBSlKCJ4SfvLGzI8YIf+Rc59alqrfCd39He5sLk/vLdyyfihlYvCV8wuTEf8P1qyUClKUEPpKd/cXcz/eSFN8+xEvOdvA95LKD/AHV8tpiorhwYjl8/pFzn5zuR+hFStB5XNwtqjyXBCoilmY9AFGST8AKh9N4mW8lWG7gnt3kBMRnVQJQBkheVzhwBzFGw2MnGxxIa3bNeW88cGOd43Vc9MlSBn0zUfqs6X9vBPD4TW7KT1UmVY3U+TYZ0I8MkUE7SlQ+pcU2emP3d3Onff2S5eQ+O0cYLnp5UExUJxUPoyR3SbNbOrk+cbEJOp8xyEtjplEPhWE4njk3SG75fP6JOP0ZA36VDcW8SWuoWc9usjJLcL3CJLHJC7NMRECqzKpbHPk48ATQXWlKUClKUClKUClKUClKUClKUClKUClKUClKUClKUClKUClKUClKUClKUClKUClKUFX400Ka77u84eIXULfPd5OFmQ+/BJvgq2MjPQ4OR1r14Q4xg4nVlizFdR7S20m0kbDZhg+8M/aHzwdqsdVHjPgKHiRhPbO1tfJ7l1CSGG2AHwRzDw6gjzxtQW6lcrbivWeDfY4ptPpluP+KtuuB4uoGPzCfE1L6T2v6VqOOecwsfszIy4+LLlf1oLPp5Ntc3MT9JOSZOmN1EUijz5TGrH/GFS1UrW+MNPkVJ7G+tu+hPMo75PbB2kiO/Rx0zsGCNvy4rVvu2LSrZQYZXlcgERxxtzbjIHtAKD4YzQX+ubcZ6wuhzSy6YytDCUmu4XcKhcEGFImwSs745yg2PdgnlLZbEOq6vxv7OnxHTbI+9PLkzuPHul25M/ex6hvCqnwpokXHF8YrUH6msGJCsS30qVicyyN9tnwSSeihVwOag2hx6vGFwY9bu20yywrLEOdJbhTuGabl5UQ+SnfJG/Wr9oGpaLoUfJotxZRp4lZo8nA6uxbmY+rEmp/VNFttXUJqkEUqjoJEVuXw9nI2+VVWbsj0eY8xtceiyygfkHoNrV+03S9LGXukkbwSD96WPkOTYfMivDSrWbjN1ueI7furNObuLOUBmcspQzXCnb3WYKh6cxPkal9E4LsNBIbSrWJHHR+XmcfBnyw/Op+gqNwW4MeNo2ZtNkdY2RyWNqznljZGJz3JYhShzyllIIGRVuqvdoUQm0vUBKMj6NMd/NULKfkQDUtpMjSwQtP75jQt8SoJ/Wg26UqL4l16Hhq3kudTbEaDoOrE+6ijxY/8A70BoJNmC+8cfGs1+deHbG67Yb9p9aLLYRNkoCeVR9mGP8RHvN13ztlRX6FdktEJchY0XJJOAoUbkk9AAKD1pXBuIONr7tDvlseBnkit1O8yEoWAIDSuw3RB4LnJyM7kKO16Jp50qCKGSWSZkXBllYs7nqWYk56+HhsKDepStPVNUh0lO81GRUXOBnqxPRVA3Zj4KASaDcrwvLyOxQyXrpHGvV3YKo+JOwqBF7e61/wCWxi0g/trheaZh/wCnDnCf3pDkeMdYuNNsuHl+l6/Jzum/0i7bnZSf7MEcqE/djUZ8qD1/agXe2h289x+MJ3UY9eeYqGHrGGrPJqV3jme1th4qFkuG+TExgH/Ka+LXV7rWRzaRAIYT7st1zBm8mWFfa5T+NkPpUfrl5q+hxvcJ9Eu44wWeJI5YZCoGT3ZMjgn0I8NsnaglV0CZzm71C6b8KiCNflyQ83+qs/syvU3N5n/5Mn+wOP0qQ0XUk1mCG4tM93KiuoPUBhnB9R0rdoK9Jw5KhzZahdofJjDIvzEkRb8mFaF7eatog5migv4h1EPNBMB4nlZmRzjwBBPlvVwpQVnhPjqz4pLJYuUuFzz28o5JFxs2x64PXBOPHFWauYdsvBv02E6lomY762HOXj9lnRepJG/OoGQ3kCPLE12T8YnjGz57vH0mJuSXG3McZVwB05h+obwxQXWlKUClKUClKUClKUClKUClKUClKUCobVeE7HVyTqVrA7H7RjXm/qA5v1qZpQUkdkujg5+hjP8AizY/LvMVsjhGHh5xc8L20QcAB4eVQZAM4Mbt7kgycZPK3RsbMttpQUfj3iuNNJvptOY94qd0UOVkiaUiPDqd0YBs/kRkb1nsa0gaRpNtge3MDMx8+83X/QEHyqJ7e9Kjm02S4CDvkaId4Nm5S4HKSPeXJBwcgHfrUhwNqV3Z6dYmS3FxB3EQVrdgJFAQDDxykBsYwWVyT9wUF9pUDBxlZSMEmnEMh/l3AaB/kswBPyzUzFcJMMxMpHmCD/tQetK0dT1m30lQ2qTxRKTgGR1UE4JwMnrsfyqBk4y+tPY4Oha6c7d8waO3TwJaRh7ePuxhjtjagzxy/wBad1pluf3l0cy46pAhBmY+XNtEPWTbpVqA5dh0qI4d0U6WHkvn767lwZZsY5se6iD7Ma5wF9SepJqYoPK5uFtEaS5YKiAszMcBQBkkk9ABX5z4k1W47X9SS10clbRCeTI2VRs88g8zkAA+ajYk5me2njd9ZmGk8OksOcLKU6yPkBYVx4A9fM7eBz0jsx4JTgy1CPg3UmGmceJ8EU/dXJHrufHFBO8PaJDw3bx22nDljjHU9WP2nY+JJ3JriXahx5JxjOul8I5eJnCMyfz2z0U/2YxnPQ4z0GTu9tnaMWDafoLEIciaZT72DhokP3cghmHXBXwap7sP4C+ooRfaov8A2qZfYU9Yozv8mbYnyGBtvQWrs64Li4LthHFhp3wZpfvN5D8K5IA+J6k1a61dT1GLS4zLfsFQYHiSSdlVQN2YnYKASTsBUK1hNxJvrIMVoelqD7co/wDcsDsp/slOPvFslQH1NrsmqMY+F1V8Eq90+e5jI6hcbzuOnKhCjBBcEYrZ0nh2OxfvrtnnuiMGeXBYA9VjUDliX8KAZwM5O9S0USwqFhAVVAAUDAAHQADoK1tY1OLRoZLjUWCRRqWZj/sPMk4AHiSBQaHF/E8HCdu1xqZ2GyoPekbwVf8Ar4DJqo8G6DccUypqvGw362lmc8kC9RIynrIeoJ3Gx68oWvcKWEvapfHUteUjT7duW3gPRiDncdCOhY+Jwu4GB2qgVgjm2NZpQeFhZpp0aQ2ShYo1Cqo6AAYA3r3pSgUpSg87iITKyy+6wIOfIjBrhv8A/M4bn1DHucsOfjmTH6Zro/aPxGdJtzb6YDJf3IMcEKbtlgQZMeCqMnJ22+OHZfwd+xtmIpiDcSHnlYdOYjAUeijb1OT40FvpSlApSlApSlApSlApSlApSlApSlApSlApSlBHcRaQmvWs9tc7LKjLn7pI9lh6g4PyqjdjGpvaRTaTrHs3dm7AITu0bHmDLnqAW6+TJ510qq3xRwjHrjx3Fo7W99F/CuowCw/C6naRNz7J8z0ychYJ4FuRy3CqynwYAj8jUJLwTpspy9ja5/wIx/sta8Gu3emDl4jtXbH/ABFmDMjeGTGP3qH0CsB96tgcaWA/j3UUZ+7Me6b5rKAR+VB72XCljYNzWVnbo33lhQH8+XNTAGOlQDcZ2JGbe4SX0g5pj8hCGNY+vLi+H/c1nJg9JLo9wn9JBl+RQZ86CfZggJY4A6k+Fcl7VO1MaZF3HDmWkmU4uRsgXoWhP2/IOPZznBJBAtetWSWNvJdccT9/HEvMYVXu4PRRFzEykkgASswzjAWuM8G6RL2qarJc6sMWyENIB7qqP4VuvoQMfAMepoLh2D8C/RUGp6sv72QHuFb7KnYy7+LdB6ZP2trD2m8ZjT4Zo7RyEQ8k0inDM5GRawkdJGBBdx/DXJ94rif4i1fuea205xEI05p7jbltIgM7eHesPcXwA5iMAK3Ae7k7TdRitdHUxWkeQinJ7qLmzJM+fekcnmYk5ZmAJPWgmeyHg5uL7o3+soPosLDkQDCu645UUf2aDGR47Dfeu96vqq6aFAVpJnJEcKY5pCOuM7BR4scBfE1HhouFoYLLQouaTl5YYAcZA9+SVseygJyzkHJbADMwB3NH0n6CWlu2726kx3kpGNhuEjGfYjXfCA+ZJZiWIeGm6OzyC510rJcjPIo3jtwRgrDkZLY2MhHM2T7q4UTdaGqa1baOAdVnihB6d46rn4cx3+Vfel6rBq6l9KmjmQHBaN1YA9cHlOx9KDcrhvG2pS9pupppWiMRZwtmaQdCUOJH9QvuqOhJz0IItvbVxp+zFp3Ni2Lq4BVSOqJ0d/Q78o9ST9mtnsf4N/ZSyBulxdT4eXPVRj2I/wDKDv6s3pQXHStOj0iGODT1CxRqFVR4AefmT1J8SSa26wTjrUJLxjp8L8kt7ahwcEGePY+R9rY0E5SvlHDgFCCD0IrT1PWLfSADqk8UQPTvHVc+g5jv8qDepUZpfEFrqzMmmXEUjr1RHUsPUqDkD1qSJx1oM1H6pYSX2BBcyQp4iJY+Y/5pEbHyGfWtWz4ssb6UQWd3A8x2CLKpJI6gYO59BUneXcdihkvXSONeruwVR8STgUGjo3DtvoxZ7NMzP78zsXlf+/I5LEbDbOBjpUrUXo/EVprZYaRcRSld2EbhiB5kDfHrW3qGoRaYhk1GRIox1eRgqjPQZY4oNmlaWlavBrKGTSZo5UBwWjYMAeuDjodwcHzFbtApULLxdYQv3Ut5bCTOOUzJkHyPtbH0qa60ClKUClAc9KUClKUClKUClKUClKUClKUClKUCsEZ61mlBgDHSs0qO4i1QaJa3FzJuIo3fHmVGQPmcD50HFO3biV9buotK0jLcjLzhftyvsif5QR82/DXQuHtK/Yy0g07RArX0il3cjKoTgSTy/hHuouxflA2AZl5Z2RWbyTS6per31y8jR20ZODLPIC0sjH7KIrEs2NuY4yQAe0sg4Ts7q6vG724CPNNJjHeMqkqqj7KDZVXwHXJJJDkXbJrosguj6IWdiwe5k955pHwVVsdWJwxAGPcUYC4q88EaCOz20jhjQS6ndblAcZI8GbflhiDe0++7bAllU827K7P6TcS6vrimVhKVgjHvXFzJ7WEyceyDzZOwzzZAU13rQdLe25p9TIa8lA7xlzyoB7sMWdxGuT/eJZjucAPTRdJ+rwz3Ld5cyYMsxGObGeVVGfYjXJCpnbJJyzMxp3a72hfsfEsOm4N7KCVzgiJeneEHqc5Cg7ZBz0weiV+etXtvr3izudWYqiyKF3wQI4e8iC5GN2APrzetBduF9Kg4Is21PjV+e+lXmd5TzOMjKwRhvteYHjnwFa/Yxokuhx32oa4ot47ghxG3s8iIXcuwPuj28DONgT4irnPp9hoTrNfe1cb8jTM88xPUiEMWfO3uxjw6VTO2ieZ9MklvlaONnRI7fqQWOTJcFTgnCkKgJVSQSWbl5ArXBkDdpmty6heg/RLYgorfhJ7hPzBkPqD512vX9ah4ege41V+WJBuepJOwVR4knbFUbsj+jcL6PBLeSIpnZpGOclmY8iKqjdmwqjlUE5ztk1VO164l4ms57qRJI7e1nWGOIkZLHHezSgdMZWNVzlcvnc4ANL1W87Ybt4mZrfSYjmRIzguD7qOw95mwdvdAB8QM9B4x4IS/017DhuKCHmMYBYYChXV2OVUkseXx65O9anYhZx2WkQNAVLSGR5GB+1zFcHyIVVHyqxyawdTJj4dw/UNc9Yo8HBAOf3r9fZXYYPMV2BDnXFHEI7LrG20vh0iS/ZfeCD2ecnMnL4uzHCqc9N84wbR2fcD/AFOv0riE9/qUvtPLIeYx5/loT0x4kf7YrmPAek/WPEtx9ZFnNvJPIO8OWYxv3cZbPUjmV9sD2RgAbV2DjbisaCndaapm1CUYht0HMSTsHcDpGOpJxnGM+IDnHGV4dS4osI9GH72AxLK69SMmSVScbgRMR8yK6jd2p1l3Gpry2UZI5G278j3mk3/gjoFPvbkjlxmu9mPAbcOd5d66wk1G4yZG6hOY8zKD4kndj02wNhk1ntr42eVvqjh7LTS4WYpufa92FceLbc3oQPE4CpxXycW6+LqwjJt4ZEMaRABpe5/gqo23dl5iTgKoYkgKa7Fqax6DDJqXF7LLNGvMq9Y4j0WK3VvtEnl70gM2d+VcKup2XcBJwXb815hrtxmR87INjyJ5AYGT4keQGOY8c61P2qajHp/Du9rGxw32TjZ53x9kZIX47bvig9uxmOaa6utQjj5pphIsUQ9lCXcPJI5x7ESEBc4OScAEjFWDtZ1mPheApdOLnVbhGXvHA5YI2yHMUe4jB3UfabGWZuWukaBosPCdqI7QZCJlmx7T8o3OPzwPCuHdnES8capc6lxO6CODEpV2AXJJES+19hAv+lc9TQdG7E+Fn4ZsDJqOVluCJGQ7d2oGEDA9Gxlj5cwHhVR1PiK47VdQ+rtEkeLTEz3rpsZEU4ZmPkxwqr+IEg9Bbu0jU7jU9NvZNGDpbJH/ABBs84LAP3YIysIUsS/VwPZ9n2mr3YNwzDeWEs8zyc0kxVljleMYjA5VYxkMfeY4zg8w2oMdp9jBdRWuh8GQI84kVmVAD3CqCOaVuqsxcEs2+M594Z6zoVgdLtreB2LmKKNC5+0UUKT88V9aZpUGkryaZEkSdSEUDJ8zjqfU1uUCou70GG/dm1LmmB2EchzGo22EY9g9M5YE7nfG1b91cpaKXu3VEHVnIUD4k7VXJuK21HKcIwm5c7d82Ut09WkIzIPSIN0xkUEJrapw5qmlxcOgRG4aUTQRjEbxhQ3eMg9kMpyQ4AJwwyRtXQ6qej8NPo7S3t8TealIOUtsiqudooQxxHGOpO5OCdycVIxaXcXftatcsM/ybbCIP85BlYjpzBlB+6KCbpUN+zsabwS3St976VM/+mV2X8xXhNez8P4bVWE9p0aflCyQjYc8yr7Lp15nQLy7ErgMwCwUpSgUpSgUpSgUpSgUpSgUpSgVqarp0erwyQagvNFIpVlyRkH1G4+IrbpQQfDPCltwygTS1bYFQzsWIDNzlVJ90FjkgYztnOBUlqenx6rFJBfrzRSKVZckZB2O43HxFbVKCu8M8F2nDQX6vVyUDBDI5fuw55nCA7LzHqQMnAyTgVYqUoFQ2ucK2WvkNrFtHK4GAzL7WOuOYb467etTNKCM0jh+10XJ0m3iiLbFkQBm/vN1PzNbd9ZR6ijRX6LJG3vI6hlPjuDt61sUoIfSOFrLRW59KtYYn3HOqKGweo5sZx6ZqO4Et0vtNj+mKrrOZpJFYBg3fSvIwYHr72N/KrTVT7OZRFBNaNs9pcTxEePKZGkib4FHXB9KD2t+z/TLZuaKyhznOCvMP6WyP0qyooQAIMAbADw+FZpQQ2o8K2epSie8gQzjpKuUfpj3kIPTbrW5pukQaXzHT4kQvuzKPac+bt1Y+pJrdpQKjbfQLW1ma4treFbhiSZVjUOS3vEsBnJ8fOpKlB8yxiYFZQCrAggjIIOxBHiK0tK0S20bmGkwRQ82Obuo1Tmx0zyjfGT+db9KBUFDwbp8MvfRWduJc55u6XY9eYbYB9RU7UbrWvW+hKG1SVU5tlXcu58kRfac+gBoJF1DghwCDsQehz1Bqhatoul8G886XD6f3m5WGUgOR4rCwZWI8ghxW3Ld6nxJtpSfV9sf506hrhh+CLOI/H3zn0FbOjcAWWmP31wrXN0cE3F03euSOhHNsvyAoKKeItV1wY4HF9JGelzdraRxnf3lH0cFh8Gz6VvJwNrmsKBxBq5iH3bdSPkSnJn9a6tSg5S3YZaXJ5tSu7uR/FudMn+pCaw3YPYoQbW5u1YdDzxnHwxGK6vSg5K3A2t8Onm4Y1MzqP5VxnceQ5yy7/5a39C7UGtZRacf25srg7CU57l+m+STyjf3ssvmRXS6jte0O34giaDV41kjPgeqn7ynqp9RQSAOelYdQ4IcZB2IPjnqDVE4JM3CtwdI1VzJFytJZTN1aNcc8LfijyCMeB8BgC4avqS6XGXkBZieVI196Vz7saDxJx8AASSACQHEdR7QrzQZZbSzaPurd2hTmJLcsTGNeYncnCjJpV8XsttLv95qo5rh/alZehdt5CufAsTWaC/UpSgUpSgUpSgUpSgUpSgUpSgUpSgUpSgUpSgUpSgVz/jNJeEbr630xGkgZVS+hT3iiZ5J0/EgODnbHkMsOgVgjPWg0tG1aHXIUn0qQSROMhh+oI6gjxB3Fb1UDUez6TTZXueArj6JK27wMOa3lPqv2M+YBx4AV9JxlqGkezxRpczY/nWWJkb15M8yD4nNBfaVULftN0yU8s1x3T+KTRyRkf1qB+RreXjrTGGRfWvzmQfoTQWGlVdu0LTieW2uO+b7sEckx/8AqU4+dZHEV3qG2i6fKAekt2ywJ8eUc0vyKD5UFnqM1HX4LB+6kbnnIyIYlMkhB2B5EBIX8Rwo8SKjvqG51LfX7tuQ/wAi0BgT4M4Yyt8Qyg+VTOm6ZDpS8mnRpGuckIoGSepbzJ8zvQRLfTtX9zFlEfE8stwfPYZiiPrmT4CtvSeHLfSmMkCFp296eVjJK3xd9wPwjA8hUtSgUpULxLK0vc2tqxVrhyrOpwUjVS0zKQcgkARhhupkU+FB8yavJqDNHw+qnkJV7iTPdIw2KoFIMzA7EAqo3BYMCtff7Pi4wdUmnmbOf4jRJv4ckJVWX+/zH1NSlrbpZosdqoSNAFVVGAoAwAAOgFetBE/szaeECD1AwfzG9eX7MRREmzluYmP3bmVgPgkrMg/pqbpQQg068txi2vQ/rcW6Mfh+4aMfpX2Ppy+99Fb1zIvzxg5+GamKUFJ4usLyZIbiSSBGtpo5FKRuWAZhFJhmfGO7d9ipzgdOtWPT9ES0fvZmea4xjvpSCwBxkIAAkYOBkIqg4Gc14cYsBaup/mNFEMecsqRD/mz8jU1QKUpQKUpQKUpQKUpQKUpQKUpQKUpQKUpQKUpQKUpQKUpQKUpQKUpQfMkYlGJACPIjNa/1dD/ZR/0L/wBK2qUHyiBBhAAPIV9UpQKUpQKUpQKgdSHJqFi7e6YrqMerN3Eij48sMh+RqeqO13TjqUWLdgkyMJIpCM8jp7pI8VO6sPFWYbZoJGlRmj6wL/mjuB3d0gHeQsd18OdD9uM+DjY9DhgVEnQKUpQKV8TSrApachVAyWYgAAdSSegqDfUJddHJoRaOE9bsr1Hj9GVh7Z8pCOQZBHPuKD6kf62u1WL+DanmdvBpmUqkfryKxdvVo/EHE7Wtp9jHpsaxWa8qL0GSScnLMxO7MSSSxJJJJOSa2aBSlKBSlKBSlKBSlKBSlKBSlKBSlKBSlKBSlKBSlKBSlKBSlKBSlKBSlKBSlKBSlKBSlKBSlKDS1PSodUAF6mSpyrglXQkYJR0IZDjbKkVHS2F3Ygmyu+ZRvi5hEhA+6rRNGfm3MfjSlBXbrjqe0Kq8cbEnGQGA/LmPn51MabPe6yOZZ4Yo+mEtyX+IZ5Sv5oaUoN+DhyIEPqLSXMgwQ07cwBHRljUCJG9VQH1qZpSgUpSgUpSg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3078" name="AutoShape 10" descr="data:image/jpeg;base64,/9j/4AAQSkZJRgABAQAAAQABAAD/2wCEAAkGBxMHEhISBxQWFhEWGBgaGRUWFxobHRggGBoaFxcZGB8ZHDQiHB4lIhgYITEhJSotMC46GSAzOjMsNygtLi0BCgoKBQUFDgUFDisZExkrKysrKysrKysrKysrKysrKysrKysrKysrKysrKysrKysrKysrKysrKysrKysrKysrK//AABEIAJUBUgMBIgACEQEDEQH/xAAcAAEAAgMBAQEAAAAAAAAAAAAABQYBBAcDAgj/xABGEAACAQMCAwUEBwUGAwkBAAABAgMABBEFIQYSMQcTQVFhIjJxgRQVQlJikaEWIzNDklNyc4KisUSy0SQlNDVjZHSj4Qj/xAAUAQEAAAAAAAAAAAAAAAAAAAAA/8QAFBEBAAAAAAAAAAAAAAAAAAAAAP/aAAwDAQACEQMRAD8A7bPMtupe4YKg3LMQAPUk7CvCz1KO9JFsS22c8rcpHTZiMH5GtGyg+tZDcXe6IxWBD7o5TymYjoXYg8rb4XGMFmzM0ClKUCoi91hmdodFjE0y4DktyxxZGf3j4PtY35FBbcZCgg19a3cSMY7fTzyyy5zIMHuo1x3kgB2Lbqq9d3BIIBrc0+xj02NYrNeVF6DJJJJyzMTuzEkksSSSSSSTQRH1DPe76xeSnI3jtv8As8Y+BUmXPh/E+Qr7ThG0X3lkY+bzzuT8S0hJqdpQV9uELdTm1e5ibzjupwP6TIVPzFYWxv8ATf8Awdwt0g+xcqEc/CWFQo+cZ+Iqw0oInSteS/cxTK8NyBloJQA2NgWQglZF3HtISBkA4O1S1aepabHqSgXI3U8yONnjbpzIw3U7keoJByCRWvpV64drbUjmdF5g4GBKmcCQeAYHZlHQkHoy0EpSlKBSlKBSlKBSlKBSlKBSlKBSlKBSlKBSlKBSlKBSlKBSlKBSlKBSlKBSlKBSlKCJ4SfvLGzI8YIf+Rc59alqrfCd39He5sLk/vLdyyfihlYvCV8wuTEf8P1qyUClKUEPpKd/cXcz/eSFN8+xEvOdvA95LKD/AHV8tpiorhwYjl8/pFzn5zuR+hFStB5XNwtqjyXBCoilmY9AFGST8AKh9N4mW8lWG7gnt3kBMRnVQJQBkheVzhwBzFGw2MnGxxIa3bNeW88cGOd43Vc9MlSBn0zUfqs6X9vBPD4TW7KT1UmVY3U+TYZ0I8MkUE7SlQ+pcU2emP3d3Onff2S5eQ+O0cYLnp5UExUJxUPoyR3SbNbOrk+cbEJOp8xyEtjplEPhWE4njk3SG75fP6JOP0ZA36VDcW8SWuoWc9usjJLcL3CJLHJC7NMRECqzKpbHPk48ATQXWlKUClKUClKUClKUClKUClKUClKUClKUClKUClKUClKUClKUClKUClKUClKUClKUFX400Ka77u84eIXULfPd5OFmQ+/BJvgq2MjPQ4OR1r14Q4xg4nVlizFdR7S20m0kbDZhg+8M/aHzwdqsdVHjPgKHiRhPbO1tfJ7l1CSGG2AHwRzDw6gjzxtQW6lcrbivWeDfY4ptPpluP+KtuuB4uoGPzCfE1L6T2v6VqOOecwsfszIy4+LLlf1oLPp5Ntc3MT9JOSZOmN1EUijz5TGrH/GFS1UrW+MNPkVJ7G+tu+hPMo75PbB2kiO/Rx0zsGCNvy4rVvu2LSrZQYZXlcgERxxtzbjIHtAKD4YzQX+ubcZ6wuhzSy6YytDCUmu4XcKhcEGFImwSs745yg2PdgnlLZbEOq6vxv7OnxHTbI+9PLkzuPHul25M/ex6hvCqnwpokXHF8YrUH6msGJCsS30qVicyyN9tnwSSeihVwOag2hx6vGFwY9bu20yywrLEOdJbhTuGabl5UQ+SnfJG/Wr9oGpaLoUfJotxZRp4lZo8nA6uxbmY+rEmp/VNFttXUJqkEUqjoJEVuXw9nI2+VVWbsj0eY8xtceiyygfkHoNrV+03S9LGXukkbwSD96WPkOTYfMivDSrWbjN1ueI7furNObuLOUBmcspQzXCnb3WYKh6cxPkal9E4LsNBIbSrWJHHR+XmcfBnyw/Op+gqNwW4MeNo2ZtNkdY2RyWNqznljZGJz3JYhShzyllIIGRVuqvdoUQm0vUBKMj6NMd/NULKfkQDUtpMjSwQtP75jQt8SoJ/Wg26UqL4l16Hhq3kudTbEaDoOrE+6ijxY/8A70BoJNmC+8cfGs1+deHbG67Yb9p9aLLYRNkoCeVR9mGP8RHvN13ztlRX6FdktEJchY0XJJOAoUbkk9AAKD1pXBuIONr7tDvlseBnkit1O8yEoWAIDSuw3RB4LnJyM7kKO16Jp50qCKGSWSZkXBllYs7nqWYk56+HhsKDepStPVNUh0lO81GRUXOBnqxPRVA3Zj4KASaDcrwvLyOxQyXrpHGvV3YKo+JOwqBF7e61/wCWxi0g/trheaZh/wCnDnCf3pDkeMdYuNNsuHl+l6/Jzum/0i7bnZSf7MEcqE/djUZ8qD1/agXe2h289x+MJ3UY9eeYqGHrGGrPJqV3jme1th4qFkuG+TExgH/Ka+LXV7rWRzaRAIYT7st1zBm8mWFfa5T+NkPpUfrl5q+hxvcJ9Eu44wWeJI5YZCoGT3ZMjgn0I8NsnaglV0CZzm71C6b8KiCNflyQ83+qs/syvU3N5n/5Mn+wOP0qQ0XUk1mCG4tM93KiuoPUBhnB9R0rdoK9Jw5KhzZahdofJjDIvzEkRb8mFaF7eatog5migv4h1EPNBMB4nlZmRzjwBBPlvVwpQVnhPjqz4pLJYuUuFzz28o5JFxs2x64PXBOPHFWauYdsvBv02E6lomY762HOXj9lnRepJG/OoGQ3kCPLE12T8YnjGz57vH0mJuSXG3McZVwB05h+obwxQXWlKUClKUClKUClKUClKUClKUClKUCobVeE7HVyTqVrA7H7RjXm/qA5v1qZpQUkdkujg5+hjP8AizY/LvMVsjhGHh5xc8L20QcAB4eVQZAM4Mbt7kgycZPK3RsbMttpQUfj3iuNNJvptOY94qd0UOVkiaUiPDqd0YBs/kRkb1nsa0gaRpNtge3MDMx8+83X/QEHyqJ7e9Kjm02S4CDvkaId4Nm5S4HKSPeXJBwcgHfrUhwNqV3Z6dYmS3FxB3EQVrdgJFAQDDxykBsYwWVyT9wUF9pUDBxlZSMEmnEMh/l3AaB/kswBPyzUzFcJMMxMpHmCD/tQetK0dT1m30lQ2qTxRKTgGR1UE4JwMnrsfyqBk4y+tPY4Oha6c7d8waO3TwJaRh7ePuxhjtjagzxy/wBad1pluf3l0cy46pAhBmY+XNtEPWTbpVqA5dh0qI4d0U6WHkvn767lwZZsY5se6iD7Ma5wF9SepJqYoPK5uFtEaS5YKiAszMcBQBkkk9ABX5z4k1W47X9SS10clbRCeTI2VRs88g8zkAA+ajYk5me2njd9ZmGk8OksOcLKU6yPkBYVx4A9fM7eBz0jsx4JTgy1CPg3UmGmceJ8EU/dXJHrufHFBO8PaJDw3bx22nDljjHU9WP2nY+JJ3JriXahx5JxjOul8I5eJnCMyfz2z0U/2YxnPQ4z0GTu9tnaMWDafoLEIciaZT72DhokP3cghmHXBXwap7sP4C+ooRfaov8A2qZfYU9Yozv8mbYnyGBtvQWrs64Li4LthHFhp3wZpfvN5D8K5IA+J6k1a61dT1GLS4zLfsFQYHiSSdlVQN2YnYKASTsBUK1hNxJvrIMVoelqD7co/wDcsDsp/slOPvFslQH1NrsmqMY+F1V8Eq90+e5jI6hcbzuOnKhCjBBcEYrZ0nh2OxfvrtnnuiMGeXBYA9VjUDliX8KAZwM5O9S0USwqFhAVVAAUDAAHQADoK1tY1OLRoZLjUWCRRqWZj/sPMk4AHiSBQaHF/E8HCdu1xqZ2GyoPekbwVf8Ar4DJqo8G6DccUypqvGw362lmc8kC9RIynrIeoJ3Gx68oWvcKWEvapfHUteUjT7duW3gPRiDncdCOhY+Jwu4GB2qgVgjm2NZpQeFhZpp0aQ2ShYo1Cqo6AAYA3r3pSgUpSg87iITKyy+6wIOfIjBrhv8A/M4bn1DHucsOfjmTH6Zro/aPxGdJtzb6YDJf3IMcEKbtlgQZMeCqMnJ22+OHZfwd+xtmIpiDcSHnlYdOYjAUeijb1OT40FvpSlApSlApSlApSlApSlApSlApSlApSlApSlBHcRaQmvWs9tc7LKjLn7pI9lh6g4PyqjdjGpvaRTaTrHs3dm7AITu0bHmDLnqAW6+TJ510qq3xRwjHrjx3Fo7W99F/CuowCw/C6naRNz7J8z0ychYJ4FuRy3CqynwYAj8jUJLwTpspy9ja5/wIx/sta8Gu3emDl4jtXbH/ABFmDMjeGTGP3qH0CsB96tgcaWA/j3UUZ+7Me6b5rKAR+VB72XCljYNzWVnbo33lhQH8+XNTAGOlQDcZ2JGbe4SX0g5pj8hCGNY+vLi+H/c1nJg9JLo9wn9JBl+RQZ86CfZggJY4A6k+Fcl7VO1MaZF3HDmWkmU4uRsgXoWhP2/IOPZznBJBAtetWSWNvJdccT9/HEvMYVXu4PRRFzEykkgASswzjAWuM8G6RL2qarJc6sMWyENIB7qqP4VuvoQMfAMepoLh2D8C/RUGp6sv72QHuFb7KnYy7+LdB6ZP2trD2m8ZjT4Zo7RyEQ8k0inDM5GRawkdJGBBdx/DXJ94rif4i1fuea205xEI05p7jbltIgM7eHesPcXwA5iMAK3Ae7k7TdRitdHUxWkeQinJ7qLmzJM+fekcnmYk5ZmAJPWgmeyHg5uL7o3+soPosLDkQDCu645UUf2aDGR47Dfeu96vqq6aFAVpJnJEcKY5pCOuM7BR4scBfE1HhouFoYLLQouaTl5YYAcZA9+SVseygJyzkHJbADMwB3NH0n6CWlu2726kx3kpGNhuEjGfYjXfCA+ZJZiWIeGm6OzyC510rJcjPIo3jtwRgrDkZLY2MhHM2T7q4UTdaGqa1baOAdVnihB6d46rn4cx3+Vfel6rBq6l9KmjmQHBaN1YA9cHlOx9KDcrhvG2pS9pupppWiMRZwtmaQdCUOJH9QvuqOhJz0IItvbVxp+zFp3Ni2Lq4BVSOqJ0d/Q78o9ST9mtnsf4N/ZSyBulxdT4eXPVRj2I/wDKDv6s3pQXHStOj0iGODT1CxRqFVR4AefmT1J8SSa26wTjrUJLxjp8L8kt7ahwcEGePY+R9rY0E5SvlHDgFCCD0IrT1PWLfSADqk8UQPTvHVc+g5jv8qDepUZpfEFrqzMmmXEUjr1RHUsPUqDkD1qSJx1oM1H6pYSX2BBcyQp4iJY+Y/5pEbHyGfWtWz4ssb6UQWd3A8x2CLKpJI6gYO59BUneXcdihkvXSONeruwVR8STgUGjo3DtvoxZ7NMzP78zsXlf+/I5LEbDbOBjpUrUXo/EVprZYaRcRSld2EbhiB5kDfHrW3qGoRaYhk1GRIox1eRgqjPQZY4oNmlaWlavBrKGTSZo5UBwWjYMAeuDjodwcHzFbtApULLxdYQv3Ut5bCTOOUzJkHyPtbH0qa60ClKUClAc9KUClKUClKUClKUClKUClKUClKUCsEZ61mlBgDHSs0qO4i1QaJa3FzJuIo3fHmVGQPmcD50HFO3biV9buotK0jLcjLzhftyvsif5QR82/DXQuHtK/Yy0g07RArX0il3cjKoTgSTy/hHuouxflA2AZl5Z2RWbyTS6per31y8jR20ZODLPIC0sjH7KIrEs2NuY4yQAe0sg4Ts7q6vG724CPNNJjHeMqkqqj7KDZVXwHXJJJDkXbJrosguj6IWdiwe5k955pHwVVsdWJwxAGPcUYC4q88EaCOz20jhjQS6ndblAcZI8GbflhiDe0++7bAllU827K7P6TcS6vrimVhKVgjHvXFzJ7WEyceyDzZOwzzZAU13rQdLe25p9TIa8lA7xlzyoB7sMWdxGuT/eJZjucAPTRdJ+rwz3Ld5cyYMsxGObGeVVGfYjXJCpnbJJyzMxp3a72hfsfEsOm4N7KCVzgiJeneEHqc5Cg7ZBz0weiV+etXtvr3izudWYqiyKF3wQI4e8iC5GN2APrzetBduF9Kg4Is21PjV+e+lXmd5TzOMjKwRhvteYHjnwFa/Yxokuhx32oa4ot47ghxG3s8iIXcuwPuj28DONgT4irnPp9hoTrNfe1cb8jTM88xPUiEMWfO3uxjw6VTO2ieZ9MklvlaONnRI7fqQWOTJcFTgnCkKgJVSQSWbl5ArXBkDdpmty6heg/RLYgorfhJ7hPzBkPqD512vX9ah4ege41V+WJBuepJOwVR4knbFUbsj+jcL6PBLeSIpnZpGOclmY8iKqjdmwqjlUE5ztk1VO164l4ms57qRJI7e1nWGOIkZLHHezSgdMZWNVzlcvnc4ANL1W87Ybt4mZrfSYjmRIzguD7qOw95mwdvdAB8QM9B4x4IS/017DhuKCHmMYBYYChXV2OVUkseXx65O9anYhZx2WkQNAVLSGR5GB+1zFcHyIVVHyqxyawdTJj4dw/UNc9Yo8HBAOf3r9fZXYYPMV2BDnXFHEI7LrG20vh0iS/ZfeCD2ecnMnL4uzHCqc9N84wbR2fcD/AFOv0riE9/qUvtPLIeYx5/loT0x4kf7YrmPAek/WPEtx9ZFnNvJPIO8OWYxv3cZbPUjmV9sD2RgAbV2DjbisaCndaapm1CUYht0HMSTsHcDpGOpJxnGM+IDnHGV4dS4osI9GH72AxLK69SMmSVScbgRMR8yK6jd2p1l3Gpry2UZI5G278j3mk3/gjoFPvbkjlxmu9mPAbcOd5d66wk1G4yZG6hOY8zKD4kndj02wNhk1ntr42eVvqjh7LTS4WYpufa92FceLbc3oQPE4CpxXycW6+LqwjJt4ZEMaRABpe5/gqo23dl5iTgKoYkgKa7Fqax6DDJqXF7LLNGvMq9Y4j0WK3VvtEnl70gM2d+VcKup2XcBJwXb815hrtxmR87INjyJ5AYGT4keQGOY8c61P2qajHp/Du9rGxw32TjZ53x9kZIX47bvig9uxmOaa6utQjj5pphIsUQ9lCXcPJI5x7ESEBc4OScAEjFWDtZ1mPheApdOLnVbhGXvHA5YI2yHMUe4jB3UfabGWZuWukaBosPCdqI7QZCJlmx7T8o3OPzwPCuHdnES8capc6lxO6CODEpV2AXJJES+19hAv+lc9TQdG7E+Fn4ZsDJqOVluCJGQ7d2oGEDA9Gxlj5cwHhVR1PiK47VdQ+rtEkeLTEz3rpsZEU4ZmPkxwqr+IEg9Bbu0jU7jU9NvZNGDpbJH/ABBs84LAP3YIysIUsS/VwPZ9n2mr3YNwzDeWEs8zyc0kxVljleMYjA5VYxkMfeY4zg8w2oMdp9jBdRWuh8GQI84kVmVAD3CqCOaVuqsxcEs2+M594Z6zoVgdLtreB2LmKKNC5+0UUKT88V9aZpUGkryaZEkSdSEUDJ8zjqfU1uUCou70GG/dm1LmmB2EchzGo22EY9g9M5YE7nfG1b91cpaKXu3VEHVnIUD4k7VXJuK21HKcIwm5c7d82Ut09WkIzIPSIN0xkUEJrapw5qmlxcOgRG4aUTQRjEbxhQ3eMg9kMpyQ4AJwwyRtXQ6qej8NPo7S3t8TealIOUtsiqudooQxxHGOpO5OCdycVIxaXcXftatcsM/ybbCIP85BlYjpzBlB+6KCbpUN+zsabwS3St976VM/+mV2X8xXhNez8P4bVWE9p0aflCyQjYc8yr7Lp15nQLy7ErgMwCwUpSgUpSgUpSgUpSgUpSgUpSgVqarp0erwyQagvNFIpVlyRkH1G4+IrbpQQfDPCltwygTS1bYFQzsWIDNzlVJ90FjkgYztnOBUlqenx6rFJBfrzRSKVZckZB2O43HxFbVKCu8M8F2nDQX6vVyUDBDI5fuw55nCA7LzHqQMnAyTgVYqUoFQ2ucK2WvkNrFtHK4GAzL7WOuOYb467etTNKCM0jh+10XJ0m3iiLbFkQBm/vN1PzNbd9ZR6ijRX6LJG3vI6hlPjuDt61sUoIfSOFrLRW59KtYYn3HOqKGweo5sZx6ZqO4Et0vtNj+mKrrOZpJFYBg3fSvIwYHr72N/KrTVT7OZRFBNaNs9pcTxEePKZGkib4FHXB9KD2t+z/TLZuaKyhznOCvMP6WyP0qyooQAIMAbADw+FZpQQ2o8K2epSie8gQzjpKuUfpj3kIPTbrW5pukQaXzHT4kQvuzKPac+bt1Y+pJrdpQKjbfQLW1ma4treFbhiSZVjUOS3vEsBnJ8fOpKlB8yxiYFZQCrAggjIIOxBHiK0tK0S20bmGkwRQ82Obuo1Tmx0zyjfGT+db9KBUFDwbp8MvfRWduJc55u6XY9eYbYB9RU7UbrWvW+hKG1SVU5tlXcu58kRfac+gBoJF1DghwCDsQehz1Bqhatoul8G886XD6f3m5WGUgOR4rCwZWI8ghxW3Ld6nxJtpSfV9sf506hrhh+CLOI/H3zn0FbOjcAWWmP31wrXN0cE3F03euSOhHNsvyAoKKeItV1wY4HF9JGelzdraRxnf3lH0cFh8Gz6VvJwNrmsKBxBq5iH3bdSPkSnJn9a6tSg5S3YZaXJ5tSu7uR/FudMn+pCaw3YPYoQbW5u1YdDzxnHwxGK6vSg5K3A2t8Onm4Y1MzqP5VxnceQ5yy7/5a39C7UGtZRacf25srg7CU57l+m+STyjf3ssvmRXS6jte0O34giaDV41kjPgeqn7ynqp9RQSAOelYdQ4IcZB2IPjnqDVE4JM3CtwdI1VzJFytJZTN1aNcc8LfijyCMeB8BgC4avqS6XGXkBZieVI196Vz7saDxJx8AASSACQHEdR7QrzQZZbSzaPurd2hTmJLcsTGNeYncnCjJpV8XsttLv95qo5rh/alZehdt5CufAsTWaC/UpSgUpSgUpSgUpSgUpSgUpSgUpSgUpSgUpSgUpSgVz/jNJeEbr630xGkgZVS+hT3iiZ5J0/EgODnbHkMsOgVgjPWg0tG1aHXIUn0qQSROMhh+oI6gjxB3Fb1UDUez6TTZXueArj6JK27wMOa3lPqv2M+YBx4AV9JxlqGkezxRpczY/nWWJkb15M8yD4nNBfaVULftN0yU8s1x3T+KTRyRkf1qB+RreXjrTGGRfWvzmQfoTQWGlVdu0LTieW2uO+b7sEckx/8AqU4+dZHEV3qG2i6fKAekt2ywJ8eUc0vyKD5UFnqM1HX4LB+6kbnnIyIYlMkhB2B5EBIX8Rwo8SKjvqG51LfX7tuQ/wAi0BgT4M4Yyt8Qyg+VTOm6ZDpS8mnRpGuckIoGSepbzJ8zvQRLfTtX9zFlEfE8stwfPYZiiPrmT4CtvSeHLfSmMkCFp296eVjJK3xd9wPwjA8hUtSgUpULxLK0vc2tqxVrhyrOpwUjVS0zKQcgkARhhupkU+FB8yavJqDNHw+qnkJV7iTPdIw2KoFIMzA7EAqo3BYMCtff7Pi4wdUmnmbOf4jRJv4ckJVWX+/zH1NSlrbpZosdqoSNAFVVGAoAwAAOgFetBE/szaeECD1AwfzG9eX7MRREmzluYmP3bmVgPgkrMg/pqbpQQg068txi2vQ/rcW6Mfh+4aMfpX2Ppy+99Fb1zIvzxg5+GamKUFJ4usLyZIbiSSBGtpo5FKRuWAZhFJhmfGO7d9ipzgdOtWPT9ES0fvZmea4xjvpSCwBxkIAAkYOBkIqg4Gc14cYsBaup/mNFEMecsqRD/mz8jU1QKUpQKUpQKUpQKUpQKUpQKUpQKUpQKUpQKUpQKUpQKUpQKUpQKUpQfMkYlGJACPIjNa/1dD/ZR/0L/wBK2qUHyiBBhAAPIV9UpQKUpQKUpQKgdSHJqFi7e6YrqMerN3Eij48sMh+RqeqO13TjqUWLdgkyMJIpCM8jp7pI8VO6sPFWYbZoJGlRmj6wL/mjuB3d0gHeQsd18OdD9uM+DjY9DhgVEnQKUpQKV8TSrApachVAyWYgAAdSSegqDfUJddHJoRaOE9bsr1Hj9GVh7Z8pCOQZBHPuKD6kf62u1WL+DanmdvBpmUqkfryKxdvVo/EHE7Wtp9jHpsaxWa8qL0GSScnLMxO7MSSSxJJJJOSa2aBSlKBSlKBSlKBSlKBSlKBSlKBSlKBSlKBSlKBSlKBSlKBSlKBSlKBSlKBSlKBSlKBSlKBSlKDS1PSodUAF6mSpyrglXQkYJR0IZDjbKkVHS2F3Ygmyu+ZRvi5hEhA+6rRNGfm3MfjSlBXbrjqe0Kq8cbEnGQGA/LmPn51MabPe6yOZZ4Yo+mEtyX+IZ5Sv5oaUoN+DhyIEPqLSXMgwQ07cwBHRljUCJG9VQH1qZpSgUpSgUpSg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pic>
        <p:nvPicPr>
          <p:cNvPr id="3079" name="Picture 11" descr="C:\Users\sabri\Pictures\s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0"/>
            <a:ext cx="2286000" cy="247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GB" altLang="en-US" sz="1400" dirty="0" smtClean="0">
              <a:solidFill>
                <a:srgbClr val="5E574E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Deadlock Characterization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Resource-Allocation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Graph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Example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of graph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" name="Picture 1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752600"/>
            <a:ext cx="4495800" cy="48768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609600" y="2438400"/>
            <a:ext cx="4724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Clr>
                <a:srgbClr val="FF0000"/>
              </a:buClr>
              <a:buFont typeface="+mj-lt"/>
              <a:buAutoNum type="arabicPeriod" startAt="2"/>
            </a:pPr>
            <a:r>
              <a:rPr lang="pt-BR" b="1" u="sng" dirty="0" smtClean="0"/>
              <a:t>Resource </a:t>
            </a:r>
            <a:r>
              <a:rPr lang="pt-BR" b="1" u="sng" dirty="0"/>
              <a:t>instances</a:t>
            </a:r>
            <a:r>
              <a:rPr lang="pt-BR" b="1" u="sng" dirty="0" smtClean="0"/>
              <a:t>:</a:t>
            </a:r>
            <a:endParaRPr lang="pt-BR" b="1" u="sng" dirty="0"/>
          </a:p>
          <a:p>
            <a:pPr marL="800100" lvl="1" indent="-342900" algn="just">
              <a:buClr>
                <a:srgbClr val="FF0000"/>
              </a:buClr>
              <a:buFont typeface="Wingdings" pitchFamily="2" charset="2"/>
              <a:buChar char="ü"/>
            </a:pPr>
            <a:endParaRPr lang="pt-BR" sz="1000" dirty="0" smtClean="0"/>
          </a:p>
          <a:p>
            <a:pPr marL="800100" lvl="1" indent="-342900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000" dirty="0" smtClean="0"/>
              <a:t>One </a:t>
            </a:r>
            <a:r>
              <a:rPr lang="en-US" sz="2000" dirty="0"/>
              <a:t>instance of resource type R1</a:t>
            </a:r>
          </a:p>
          <a:p>
            <a:pPr marL="800100" lvl="1" indent="-342900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000" dirty="0" smtClean="0"/>
              <a:t>Two </a:t>
            </a:r>
            <a:r>
              <a:rPr lang="en-US" sz="2000" dirty="0"/>
              <a:t>instances of resource type R2</a:t>
            </a:r>
          </a:p>
          <a:p>
            <a:pPr marL="800100" lvl="1" indent="-342900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000" dirty="0" smtClean="0"/>
              <a:t>One </a:t>
            </a:r>
            <a:r>
              <a:rPr lang="en-US" sz="2000" dirty="0"/>
              <a:t>instance of resource type R3</a:t>
            </a:r>
          </a:p>
          <a:p>
            <a:pPr marL="800100" lvl="1" indent="-342900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000" dirty="0" smtClean="0"/>
              <a:t>Three </a:t>
            </a:r>
            <a:r>
              <a:rPr lang="en-US" sz="2000" dirty="0"/>
              <a:t>instances of resource type </a:t>
            </a:r>
            <a:r>
              <a:rPr lang="en-US" sz="2000" dirty="0" smtClean="0"/>
              <a:t>R4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0770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Deadlock Characterization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Resource-Allocation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Graph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Example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of graph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" name="Picture 1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752600"/>
            <a:ext cx="4495800" cy="48768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609600" y="2438400"/>
            <a:ext cx="4724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Clr>
                <a:srgbClr val="FF0000"/>
              </a:buClr>
              <a:buFont typeface="+mj-lt"/>
              <a:buAutoNum type="arabicPeriod" startAt="3"/>
            </a:pPr>
            <a:r>
              <a:rPr lang="pt-BR" b="1" u="sng" dirty="0" smtClean="0"/>
              <a:t>Process states :</a:t>
            </a:r>
            <a:endParaRPr lang="pt-BR" b="1" u="sng" dirty="0"/>
          </a:p>
          <a:p>
            <a:pPr marL="800100" lvl="1" indent="-342900" algn="just">
              <a:buClr>
                <a:srgbClr val="FF0000"/>
              </a:buClr>
              <a:buFont typeface="Wingdings" pitchFamily="2" charset="2"/>
              <a:buChar char="ü"/>
            </a:pPr>
            <a:endParaRPr lang="pt-BR" sz="1000" dirty="0" smtClean="0"/>
          </a:p>
          <a:p>
            <a:pPr marL="800100" lvl="1" indent="-342900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000" dirty="0" smtClean="0"/>
              <a:t>Process </a:t>
            </a:r>
            <a:r>
              <a:rPr lang="en-US" sz="2000" dirty="0"/>
              <a:t>P1 is holding an instance of resource type R2 and is waiting for an instance of resource type R1.</a:t>
            </a:r>
          </a:p>
          <a:p>
            <a:pPr marL="800100" lvl="1" indent="-342900" algn="just">
              <a:buClr>
                <a:srgbClr val="FF0000"/>
              </a:buClr>
              <a:buFont typeface="Wingdings" pitchFamily="2" charset="2"/>
              <a:buChar char="ü"/>
            </a:pPr>
            <a:endParaRPr lang="en-US" sz="2000" dirty="0" smtClean="0"/>
          </a:p>
          <a:p>
            <a:pPr marL="800100" lvl="1" indent="-342900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000" dirty="0" smtClean="0"/>
              <a:t>Process </a:t>
            </a:r>
            <a:r>
              <a:rPr lang="en-US" sz="2000" dirty="0"/>
              <a:t>P2 is holding an instance of R1 and an instance of R2 and is waiting for an instance of R3.</a:t>
            </a:r>
          </a:p>
          <a:p>
            <a:pPr marL="800100" lvl="1" indent="-342900" algn="just">
              <a:buClr>
                <a:srgbClr val="FF0000"/>
              </a:buClr>
              <a:buFont typeface="Wingdings" pitchFamily="2" charset="2"/>
              <a:buChar char="ü"/>
            </a:pPr>
            <a:endParaRPr lang="en-US" sz="2000" dirty="0" smtClean="0"/>
          </a:p>
          <a:p>
            <a:pPr marL="800100" lvl="1" indent="-342900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000" dirty="0" smtClean="0"/>
              <a:t>Process </a:t>
            </a:r>
            <a:r>
              <a:rPr lang="en-US" sz="2000" dirty="0"/>
              <a:t>P3 is holding an instance of R3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1769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Deadlock Characterization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Resource-Allocation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Graph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Basic 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Facts: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graph contains no cycles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no deadlock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graph contains a cycle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only one instance per resource type, then deadlock</a:t>
            </a:r>
          </a:p>
          <a:p>
            <a:pPr lvl="1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several instances per resource type, possibility of deadlock</a:t>
            </a:r>
          </a:p>
          <a:p>
            <a:pPr algn="just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590800"/>
            <a:ext cx="3886200" cy="4038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55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Deadlock Characterization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Resource-Allocation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Graph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Example 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of graph with a deadlock: 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Two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cycles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exist: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P1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→ R1 → P2 → R3 → P3 → R2 → P1</a:t>
            </a:r>
          </a:p>
          <a:p>
            <a:pPr lvl="1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P2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→ R3 → P3 → R2 → P2</a:t>
            </a:r>
          </a:p>
          <a:p>
            <a:pPr marL="0" indent="0"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" name="Picture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4267" y="2057400"/>
            <a:ext cx="3336133" cy="381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8367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Deadlock Characterization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Resource-Allocation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Graph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Example 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of graph without a deadlock: 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Have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 cycles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exist: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P1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→ R1 → P3 → R2 →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P1</a:t>
            </a:r>
          </a:p>
          <a:p>
            <a:pPr marL="0" indent="0"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" name="Picture 1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133600"/>
            <a:ext cx="3395663" cy="3886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96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Methods for Handling Deadlocks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Generally, can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deal with the deadlock problem in one of three ways:</a:t>
            </a:r>
          </a:p>
          <a:p>
            <a:pPr algn="just"/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857250" lvl="1" indent="-457200" algn="just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use a protocol to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prevent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avoid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deadlocks, ensuring that the system will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never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enter a deadlocked state.</a:t>
            </a:r>
          </a:p>
          <a:p>
            <a:pPr lvl="2"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Deadlock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prevention</a:t>
            </a:r>
          </a:p>
          <a:p>
            <a:pPr lvl="2"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Deadlock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avoidence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857250" lvl="1" indent="-457200" algn="just">
              <a:buFont typeface="+mj-lt"/>
              <a:buAutoNum type="arabicPeriod" startAt="2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allow the system to enter a deadlocked state,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detect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it, and recover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/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857250" lvl="1" indent="-457200" algn="just">
              <a:buFont typeface="+mj-lt"/>
              <a:buAutoNum type="arabicPeriod" startAt="3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Can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ignore the problem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pretend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that deadlocks never occur in the system (used by most operating systems, including UNIX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470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Deadlock Prevention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occur a deadlock, there are four necessary conditions must hold. By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ensuring that at least one of these conditions cannot hold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can prevent the occurrence of a deadlock. 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857250" lvl="1" indent="-457200" algn="just">
              <a:buFont typeface="+mj-lt"/>
              <a:buAutoNum type="arabicPeriod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Mutual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Exclusion: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not required for sharable resources (e.g., read-only files); must hold for non-sharable resources</a:t>
            </a:r>
          </a:p>
          <a:p>
            <a:pPr marL="857250" lvl="1" indent="-457200" algn="just">
              <a:buFont typeface="+mj-lt"/>
              <a:buAutoNum type="arabicPeriod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857250" lvl="1" indent="-457200" algn="just">
              <a:buFont typeface="+mj-lt"/>
              <a:buAutoNum type="arabicPeriod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Hold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and Wait: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must guarantee that whenever a process requests a resource, it does not hold any other resources</a:t>
            </a:r>
          </a:p>
          <a:p>
            <a:pPr marL="1257300" lvl="2" indent="-457200" algn="just">
              <a:buFont typeface="Wingdings" pitchFamily="2" charset="2"/>
              <a:buChar char="ü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Require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process to request and be allocated all its resources before it begins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execution. </a:t>
            </a:r>
          </a:p>
          <a:p>
            <a:pPr marL="1257300" lvl="2" indent="-457200" algn="just">
              <a:buFont typeface="Wingdings" pitchFamily="2" charset="2"/>
              <a:buChar char="ü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allow process to request resources only when the process has none allocated to it.</a:t>
            </a:r>
          </a:p>
          <a:p>
            <a:pPr marL="1257300" lvl="2" indent="-457200" algn="just">
              <a:buFont typeface="Wingdings" pitchFamily="2" charset="2"/>
              <a:buChar char="ü"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Low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resource utilization; starvation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possible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234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Deadlock Prevention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occur a deadlock, there are four necessary conditions must hold. By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ensuring that at least one of these conditions cannot hold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can prevent the occurrence of a deadlock. 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857250" lvl="1" indent="-457200" algn="just">
              <a:buFont typeface="+mj-lt"/>
              <a:buAutoNum type="arabicPeriod" startAt="3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Preemption: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If a process that is holding some resources requests another resource that cannot be immediately allocated to it, then all resources currently being held are released</a:t>
            </a:r>
          </a:p>
          <a:p>
            <a:pPr marL="1257300" lvl="2" indent="-457200" algn="just">
              <a:buFont typeface="Wingdings" pitchFamily="2" charset="2"/>
              <a:buChar char="ü"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Preempted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resources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added to the list of resources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for which the process is waiting</a:t>
            </a:r>
          </a:p>
          <a:p>
            <a:pPr marL="1257300" lvl="2" indent="-457200" algn="just">
              <a:buFont typeface="Wingdings" pitchFamily="2" charset="2"/>
              <a:buChar char="ü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Process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will be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restarted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only when it can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regain its old resources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as well as the new ones that it is requesting</a:t>
            </a:r>
          </a:p>
          <a:p>
            <a:pPr marL="857250" lvl="1" indent="-457200" algn="just">
              <a:buFont typeface="+mj-lt"/>
              <a:buAutoNum type="arabicPeriod" startAt="3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857250" lvl="1" indent="-457200" algn="just">
              <a:buFont typeface="+mj-lt"/>
              <a:buAutoNum type="arabicPeriod" startAt="3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Circular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Wait: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impose a total ordering of all resource types, and require that each process requests resources in an increasing order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enumeration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635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Deadlock Prevention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Deadlock 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example</a:t>
            </a:r>
          </a:p>
          <a:p>
            <a:pPr marL="0" indent="0" algn="just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1828800"/>
            <a:ext cx="4572001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1" y="1828800"/>
            <a:ext cx="4559642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Connector 2"/>
          <p:cNvCxnSpPr/>
          <p:nvPr/>
        </p:nvCxnSpPr>
        <p:spPr bwMode="auto">
          <a:xfrm>
            <a:off x="4572000" y="1828800"/>
            <a:ext cx="0" cy="4572000"/>
          </a:xfrm>
          <a:prstGeom prst="line">
            <a:avLst/>
          </a:prstGeom>
          <a:ln>
            <a:headEnd type="none" w="med" len="med"/>
            <a:tailEnd type="none" w="med" len="med"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109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Deadlock Prevention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Deadlock example with lock ordering</a:t>
            </a:r>
          </a:p>
          <a:p>
            <a:pPr marL="0" indent="0" algn="just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7620000" cy="449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4671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400" b="1" dirty="0" smtClean="0"/>
              <a:t>Lecture 7</a:t>
            </a:r>
            <a:endParaRPr lang="en-GB" altLang="en-US" sz="4400" dirty="0" smtClean="0"/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895600"/>
            <a:ext cx="8534400" cy="2057400"/>
          </a:xfrm>
        </p:spPr>
        <p:txBody>
          <a:bodyPr/>
          <a:lstStyle/>
          <a:p>
            <a:pPr algn="ctr"/>
            <a:r>
              <a:rPr lang="en-GB" altLang="en-US" sz="3200" dirty="0" smtClean="0">
                <a:solidFill>
                  <a:schemeClr val="bg1"/>
                </a:solidFill>
              </a:rPr>
              <a:t>C</a:t>
            </a:r>
            <a:endParaRPr lang="en-GB" altLang="en-US" sz="4800" dirty="0" smtClean="0">
              <a:solidFill>
                <a:schemeClr val="bg1"/>
              </a:solidFill>
            </a:endParaRPr>
          </a:p>
          <a:p>
            <a:pPr algn="ctr"/>
            <a:r>
              <a:rPr lang="en-US" altLang="en-US" sz="4800" u="sng" dirty="0" smtClean="0"/>
              <a:t>Deadlocks</a:t>
            </a:r>
            <a:endParaRPr lang="en-GB" altLang="en-US" sz="4800" u="sng" dirty="0"/>
          </a:p>
          <a:p>
            <a:endParaRPr lang="en-GB" altLang="en-US" sz="4400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8096E4FB-572E-4BA1-9DBE-E55DB57B9860}" type="slidenum">
              <a:rPr lang="en-GB" altLang="en-US" sz="1400" smtClean="0">
                <a:solidFill>
                  <a:srgbClr val="5E574E"/>
                </a:solidFill>
                <a:latin typeface="Arial" charset="0"/>
              </a:rPr>
              <a:pPr/>
              <a:t>2</a:t>
            </a:fld>
            <a:endParaRPr lang="en-GB" altLang="en-US" sz="1400" smtClean="0">
              <a:solidFill>
                <a:srgbClr val="5E574E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558147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References for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Lecture: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Font typeface="Wingdings" pitchFamily="2" charset="2"/>
              <a:buChar char="Ø"/>
            </a:pP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Abraham </a:t>
            </a:r>
            <a:r>
              <a:rPr lang="en-GB" i="1" dirty="0" err="1" smtClean="0">
                <a:latin typeface="Times New Roman" pitchFamily="18" charset="0"/>
                <a:cs typeface="Times New Roman" pitchFamily="18" charset="0"/>
              </a:rPr>
              <a:t>Silberschatz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, Peter Bear Galvin and Greg Gagne, Operating System Concepts, 9th Edition, </a:t>
            </a:r>
            <a:r>
              <a:rPr lang="en-GB" b="1" i="1" dirty="0" smtClean="0">
                <a:latin typeface="Times New Roman" pitchFamily="18" charset="0"/>
                <a:cs typeface="Times New Roman" pitchFamily="18" charset="0"/>
              </a:rPr>
              <a:t>Chapter 7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CA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dirty="0" smtClean="0"/>
              <a:t>Contents of Lecture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US" dirty="0" smtClean="0"/>
          </a:p>
          <a:p>
            <a:pPr lvl="0"/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System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Model</a:t>
            </a: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Deadlock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Characterization</a:t>
            </a: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Methods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Handling Deadlocks</a:t>
            </a: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Deadlock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Prevention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System Model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system consists of a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finite number of resources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to be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distributed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among a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number of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processes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resources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may be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partitioned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into several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types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(or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classes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R1, R2, . . .,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Rm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CPU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cycles, files, and I/O devices (such as printers and DVD drives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lvl="1" algn="just"/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Each resource type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has Wi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instances.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 system has two CPUs, then the resource type CPU has two instances. Similarly, the resource type printer may have five instances</a:t>
            </a:r>
          </a:p>
          <a:p>
            <a:pPr algn="just"/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process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may utilize a resource in only the following sequence:</a:t>
            </a:r>
          </a:p>
          <a:p>
            <a:pPr lvl="1" algn="just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Request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Use </a:t>
            </a:r>
          </a:p>
          <a:p>
            <a:pPr lvl="1" algn="just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Release 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028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Deadlock Characterization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Necessary 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Conditions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deadlock situation can arise if the following four conditions hold simultaneously in a system:</a:t>
            </a:r>
          </a:p>
          <a:p>
            <a:pPr marL="857250" lvl="1" indent="-457200" algn="just">
              <a:buFont typeface="+mj-lt"/>
              <a:buAutoNum type="arabicPeriod"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57250" lvl="1" indent="-457200" algn="just">
              <a:buFont typeface="+mj-lt"/>
              <a:buAutoNum type="arabicPeriod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Mutual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exclusion: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At least one resource must be held in a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non sharable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mode;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only one process at a time can use the resource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If another process requests that resource, the requesting process must be delayed until the resource has been released.</a:t>
            </a:r>
          </a:p>
          <a:p>
            <a:pPr marL="857250" lvl="1" indent="-457200" algn="just">
              <a:buFont typeface="+mj-lt"/>
              <a:buAutoNum type="arabicPeriod"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57250" lvl="1" indent="-457200" algn="just">
              <a:buFont typeface="+mj-lt"/>
              <a:buAutoNum type="arabicPeriod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Hold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and wait: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 process must be holding at least one resource and waiting to acquire additional resources that are currently being held by other processes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55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Deadlock Characterization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Necessary 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Conditions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deadlock situation can arise if the following four conditions hold simultaneously in a system:</a:t>
            </a:r>
          </a:p>
          <a:p>
            <a:pPr marL="857250" lvl="1" indent="-457200" algn="just">
              <a:buFont typeface="+mj-lt"/>
              <a:buAutoNum type="arabicPeriod" startAt="3"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57250" lvl="1" indent="-457200" algn="just">
              <a:buFont typeface="+mj-lt"/>
              <a:buAutoNum type="arabicPeriod" startAt="3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preemption: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Resources cannot be preempted; a resource can be released only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process holding it, after that process has completed its task.</a:t>
            </a:r>
          </a:p>
          <a:p>
            <a:pPr marL="857250" lvl="1" indent="-457200" algn="just">
              <a:buFont typeface="+mj-lt"/>
              <a:buAutoNum type="arabicPeriod" startAt="3"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57250" lvl="1" indent="-457200" algn="just">
              <a:buFont typeface="+mj-lt"/>
              <a:buAutoNum type="arabicPeriod" startAt="3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Circular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wait: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There exists a set {P0, P1, ...,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} of waiting processes must exist such that P0 is waiting for a resource held by P1, P1 is waiting for a resource held by P2, ..., Pn−1 is waiting for a resource held by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is waiting for a resource held by P0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822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Deadlock Characterization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Resource-Allocation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Graph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graph consists of a set of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vertices 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a set of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edges 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 algn="just"/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set of vertices V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partitioned into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different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types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of nodes: </a:t>
            </a:r>
          </a:p>
          <a:p>
            <a:pPr lvl="2" algn="just"/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= {P1, P2, ...,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Pn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},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the set consisting of all the active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processes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in the system. </a:t>
            </a:r>
          </a:p>
          <a:p>
            <a:pPr lvl="2" algn="just"/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= {R1, R2, ...,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Rm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},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the set consisting of all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resource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types in the system.</a:t>
            </a:r>
          </a:p>
          <a:p>
            <a:pPr marL="457200" lvl="1" indent="0" algn="just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just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directed edge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Pi →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Rj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called a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request edge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directed edge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Rj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→ Pi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called an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assignment edge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00050" lvl="1" indent="0" algn="just"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20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Deadlock Characterization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Resource-Allocation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Graph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Representation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of graph:</a:t>
            </a:r>
          </a:p>
          <a:p>
            <a:pPr marL="0" indent="0"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749635"/>
              </p:ext>
            </p:extLst>
          </p:nvPr>
        </p:nvGraphicFramePr>
        <p:xfrm>
          <a:off x="533400" y="2133600"/>
          <a:ext cx="8077202" cy="4557987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486400"/>
                <a:gridCol w="2590802"/>
              </a:tblGrid>
              <a:tr h="717918">
                <a:tc>
                  <a:txBody>
                    <a:bodyPr/>
                    <a:lstStyle/>
                    <a:p>
                      <a:pPr marL="342900" lvl="0" indent="-342900" algn="just" rtl="0">
                        <a:spcAft>
                          <a:spcPts val="0"/>
                        </a:spcAft>
                        <a:buFont typeface="Wingdings"/>
                        <a:buChar char=""/>
                      </a:pPr>
                      <a:endParaRPr lang="en-US" sz="1600" b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just" rtl="0"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Process</a:t>
                      </a: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Represent each </a:t>
                      </a:r>
                      <a:r>
                        <a:rPr lang="en-US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process</a:t>
                      </a: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Pi as a </a:t>
                      </a:r>
                      <a:r>
                        <a:rPr lang="en-US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circle </a:t>
                      </a:r>
                      <a:endParaRPr lang="en-US" sz="16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7587">
                <a:tc>
                  <a:txBody>
                    <a:bodyPr/>
                    <a:lstStyle/>
                    <a:p>
                      <a:pPr marL="342900" lvl="0" indent="-342900" algn="just" rtl="0">
                        <a:spcAft>
                          <a:spcPts val="0"/>
                        </a:spcAft>
                        <a:buFont typeface="Wingdings"/>
                        <a:buChar char=""/>
                      </a:pPr>
                      <a:endParaRPr lang="en-US" sz="1200" b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just" rtl="0"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Resource: </a:t>
                      </a: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Each resource type </a:t>
                      </a:r>
                      <a:r>
                        <a:rPr lang="en-US" sz="16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Rj</a:t>
                      </a: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as a </a:t>
                      </a:r>
                      <a:r>
                        <a:rPr lang="en-US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rectangle</a:t>
                      </a: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and represent each such </a:t>
                      </a:r>
                      <a:r>
                        <a:rPr lang="en-US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instance</a:t>
                      </a: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as a </a:t>
                      </a:r>
                      <a:r>
                        <a:rPr lang="en-US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dot within the rectangle</a:t>
                      </a:r>
                    </a:p>
                    <a:p>
                      <a:pPr marL="342900" lvl="0" indent="-342900" algn="just" rtl="0">
                        <a:spcAft>
                          <a:spcPts val="0"/>
                        </a:spcAft>
                        <a:buFont typeface="Wingdings"/>
                        <a:buChar char=""/>
                      </a:pPr>
                      <a:endParaRPr lang="en-US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42950" lvl="1" indent="-285750" algn="just" rtl="0"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en-US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Resource </a:t>
                      </a: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Type with 4 instances</a:t>
                      </a:r>
                      <a:endParaRPr lang="en-US" sz="16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4895">
                <a:tc>
                  <a:txBody>
                    <a:bodyPr/>
                    <a:lstStyle/>
                    <a:p>
                      <a:pPr marL="342900" lvl="0" indent="-342900" algn="just" rtl="0">
                        <a:spcAft>
                          <a:spcPts val="0"/>
                        </a:spcAft>
                        <a:buFont typeface="Wingdings"/>
                        <a:buChar char=""/>
                      </a:pPr>
                      <a:endParaRPr lang="en-US" sz="1600" b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just" rtl="0"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Request edge : </a:t>
                      </a: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Pi 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requests instance of </a:t>
                      </a: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Rj</a:t>
                      </a:r>
                      <a:endParaRPr lang="en-US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7587">
                <a:tc>
                  <a:txBody>
                    <a:bodyPr/>
                    <a:lstStyle/>
                    <a:p>
                      <a:pPr marL="342900" lvl="0" indent="-342900" algn="just" rtl="0">
                        <a:spcAft>
                          <a:spcPts val="0"/>
                        </a:spcAft>
                        <a:buFont typeface="Wingdings"/>
                        <a:buChar char=""/>
                      </a:pPr>
                      <a:endParaRPr lang="en-US" sz="1600" b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just" rtl="0">
                        <a:spcAft>
                          <a:spcPts val="0"/>
                        </a:spcAft>
                        <a:buFont typeface="Wingdings"/>
                        <a:buChar char=""/>
                      </a:pPr>
                      <a:endParaRPr lang="en-US" sz="1600" b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just" rtl="0"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Assignment edge: </a:t>
                      </a: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Pi 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is holding an instance of </a:t>
                      </a: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Rj</a:t>
                      </a:r>
                      <a:endParaRPr lang="en-US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4225132"/>
              </p:ext>
            </p:extLst>
          </p:nvPr>
        </p:nvGraphicFramePr>
        <p:xfrm>
          <a:off x="6934200" y="2209800"/>
          <a:ext cx="61457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" name="Bitmap Image" r:id="rId4" imgW="504762" imgH="438095" progId="Paint.Picture">
                  <p:embed/>
                </p:oleObj>
              </mc:Choice>
              <mc:Fallback>
                <p:oleObj name="Bitmap Image" r:id="rId4" imgW="504762" imgH="438095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2209800"/>
                        <a:ext cx="614570" cy="533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4720979"/>
              </p:ext>
            </p:extLst>
          </p:nvPr>
        </p:nvGraphicFramePr>
        <p:xfrm>
          <a:off x="6705600" y="3124200"/>
          <a:ext cx="990600" cy="8730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" name="Bitmap Image" r:id="rId6" imgW="561905" imgH="495369" progId="Paint.Picture">
                  <p:embed/>
                </p:oleObj>
              </mc:Choice>
              <mc:Fallback>
                <p:oleObj name="Bitmap Image" r:id="rId6" imgW="561905" imgH="495369" progId="Paint.Picture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3124200"/>
                        <a:ext cx="990600" cy="8730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6442524"/>
              </p:ext>
            </p:extLst>
          </p:nvPr>
        </p:nvGraphicFramePr>
        <p:xfrm>
          <a:off x="6248400" y="4343400"/>
          <a:ext cx="15906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" name="Bitmap Image" r:id="rId8" imgW="1590897" imgH="876190" progId="Paint.Picture">
                  <p:embed/>
                </p:oleObj>
              </mc:Choice>
              <mc:Fallback>
                <p:oleObj name="Bitmap Image" r:id="rId8" imgW="1590897" imgH="876190" progId="Paint.Picture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4343400"/>
                        <a:ext cx="1590675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3426257"/>
              </p:ext>
            </p:extLst>
          </p:nvPr>
        </p:nvGraphicFramePr>
        <p:xfrm>
          <a:off x="6324600" y="5648325"/>
          <a:ext cx="1666875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" name="Bitmap Image" r:id="rId10" imgW="1666667" imgH="828791" progId="Paint.Picture">
                  <p:embed/>
                </p:oleObj>
              </mc:Choice>
              <mc:Fallback>
                <p:oleObj name="Bitmap Image" r:id="rId10" imgW="1666667" imgH="828791" progId="Paint.Picture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5648325"/>
                        <a:ext cx="1666875" cy="828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 bwMode="auto">
          <a:xfrm>
            <a:off x="609600" y="2971800"/>
            <a:ext cx="53340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609600" y="4419600"/>
            <a:ext cx="5105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09600" y="5791200"/>
            <a:ext cx="5105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12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1" animBg="1"/>
      <p:bldP spid="18" grpId="1" animBg="1"/>
      <p:bldP spid="1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Deadlock Characterization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Resource-Allocation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Graph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Example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of graph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" name="Picture 1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752600"/>
            <a:ext cx="4495800" cy="48768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609600" y="2438400"/>
            <a:ext cx="457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Clr>
                <a:srgbClr val="FF0000"/>
              </a:buClr>
              <a:buFont typeface="+mj-lt"/>
              <a:buAutoNum type="arabicPeriod"/>
            </a:pPr>
            <a:r>
              <a:rPr lang="pt-BR" b="1" u="sng" dirty="0" smtClean="0"/>
              <a:t>The </a:t>
            </a:r>
            <a:r>
              <a:rPr lang="pt-BR" b="1" u="sng" dirty="0"/>
              <a:t>sets P, R, and E:</a:t>
            </a:r>
          </a:p>
          <a:p>
            <a:pPr marL="800100" lvl="1" indent="-342900" algn="just">
              <a:buClr>
                <a:srgbClr val="FF0000"/>
              </a:buClr>
              <a:buFont typeface="Wingdings" pitchFamily="2" charset="2"/>
              <a:buChar char="ü"/>
            </a:pPr>
            <a:endParaRPr lang="pt-BR" sz="1000" dirty="0" smtClean="0"/>
          </a:p>
          <a:p>
            <a:pPr marL="800100" lvl="1" indent="-342900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pt-BR" b="1" dirty="0" smtClean="0"/>
              <a:t>P</a:t>
            </a:r>
            <a:r>
              <a:rPr lang="pt-BR" dirty="0" smtClean="0"/>
              <a:t> </a:t>
            </a:r>
            <a:r>
              <a:rPr lang="pt-BR" dirty="0"/>
              <a:t>= {P1, P2, P3}</a:t>
            </a:r>
          </a:p>
          <a:p>
            <a:pPr marL="800100" lvl="1" indent="-342900" algn="just">
              <a:buClr>
                <a:srgbClr val="FF0000"/>
              </a:buClr>
              <a:buFont typeface="Wingdings" pitchFamily="2" charset="2"/>
              <a:buChar char="ü"/>
            </a:pPr>
            <a:endParaRPr lang="pt-BR" sz="1000" dirty="0" smtClean="0"/>
          </a:p>
          <a:p>
            <a:pPr marL="800100" lvl="1" indent="-342900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pt-BR" b="1" dirty="0" smtClean="0"/>
              <a:t>R</a:t>
            </a:r>
            <a:r>
              <a:rPr lang="pt-BR" dirty="0" smtClean="0"/>
              <a:t> </a:t>
            </a:r>
            <a:r>
              <a:rPr lang="pt-BR" dirty="0"/>
              <a:t>= {R1, R2, R3, R4}</a:t>
            </a:r>
          </a:p>
          <a:p>
            <a:pPr marL="800100" lvl="1" indent="-342900" algn="just">
              <a:buClr>
                <a:srgbClr val="FF0000"/>
              </a:buClr>
              <a:buFont typeface="Wingdings" pitchFamily="2" charset="2"/>
              <a:buChar char="ü"/>
            </a:pPr>
            <a:endParaRPr lang="pt-BR" sz="1000" dirty="0" smtClean="0"/>
          </a:p>
          <a:p>
            <a:pPr marL="800100" lvl="1" indent="-342900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pt-BR" b="1" dirty="0" smtClean="0"/>
              <a:t>E</a:t>
            </a:r>
            <a:r>
              <a:rPr lang="pt-BR" dirty="0" smtClean="0"/>
              <a:t> </a:t>
            </a:r>
            <a:r>
              <a:rPr lang="pt-BR" dirty="0"/>
              <a:t>= {P1 → R1, P2 → R3, </a:t>
            </a:r>
            <a:r>
              <a:rPr lang="pt-BR" dirty="0" smtClean="0"/>
              <a:t>   R1 </a:t>
            </a:r>
            <a:r>
              <a:rPr lang="pt-BR" dirty="0"/>
              <a:t>→ P2, R2 → P2, </a:t>
            </a:r>
            <a:r>
              <a:rPr lang="pt-BR" dirty="0" smtClean="0"/>
              <a:t>         R2 </a:t>
            </a:r>
            <a:r>
              <a:rPr lang="pt-BR" dirty="0"/>
              <a:t>→ P1, R3 → P3}</a:t>
            </a:r>
          </a:p>
        </p:txBody>
      </p:sp>
    </p:spTree>
    <p:extLst>
      <p:ext uri="{BB962C8B-B14F-4D97-AF65-F5344CB8AC3E}">
        <p14:creationId xmlns:p14="http://schemas.microsoft.com/office/powerpoint/2010/main" val="2911369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ajp2">
  <a:themeElements>
    <a:clrScheme name="ajp2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ajp2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ajp2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jp2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jp2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jp2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jp2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jp2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jp2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Settings\adrian\Application Data\Microsoft\Templates\ajp2.pot</Template>
  <TotalTime>9547</TotalTime>
  <Words>1327</Words>
  <Application>Microsoft Office PowerPoint</Application>
  <PresentationFormat>On-screen Show (4:3)</PresentationFormat>
  <Paragraphs>201</Paragraphs>
  <Slides>19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ajp2</vt:lpstr>
      <vt:lpstr>Bitmap Image</vt:lpstr>
      <vt:lpstr>Operating System Concepts</vt:lpstr>
      <vt:lpstr>Lecture 7</vt:lpstr>
      <vt:lpstr>Contents of Lecture</vt:lpstr>
      <vt:lpstr>System Model</vt:lpstr>
      <vt:lpstr>Deadlock Characterization</vt:lpstr>
      <vt:lpstr>Deadlock Characterization</vt:lpstr>
      <vt:lpstr>Deadlock Characterization</vt:lpstr>
      <vt:lpstr>Deadlock Characterization</vt:lpstr>
      <vt:lpstr>Deadlock Characterization</vt:lpstr>
      <vt:lpstr>Deadlock Characterization</vt:lpstr>
      <vt:lpstr>Deadlock Characterization</vt:lpstr>
      <vt:lpstr>Deadlock Characterization</vt:lpstr>
      <vt:lpstr>Deadlock Characterization</vt:lpstr>
      <vt:lpstr>Deadlock Characterization</vt:lpstr>
      <vt:lpstr>Methods for Handling Deadlocks</vt:lpstr>
      <vt:lpstr>Deadlock Prevention</vt:lpstr>
      <vt:lpstr>Deadlock Prevention</vt:lpstr>
      <vt:lpstr>Deadlock Prevention</vt:lpstr>
      <vt:lpstr>Deadlock Prevention</vt:lpstr>
    </vt:vector>
  </TitlesOfParts>
  <Company>NEWI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basics</dc:title>
  <dc:creator>Adrian J Pullin</dc:creator>
  <cp:lastModifiedBy>DR.Ahmed Saker 2o1O</cp:lastModifiedBy>
  <cp:revision>671</cp:revision>
  <dcterms:created xsi:type="dcterms:W3CDTF">1998-09-03T13:41:33Z</dcterms:created>
  <dcterms:modified xsi:type="dcterms:W3CDTF">2019-10-08T11:28:35Z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1</vt:i4>
  </property>
  <property fmtid="{D5CDD505-2E9C-101B-9397-08002B2CF9AE}" pid="7" name="MailAddress">
    <vt:lpwstr>a.j.pullin@newi.ac.uk</vt:lpwstr>
  </property>
  <property fmtid="{D5CDD505-2E9C-101B-9397-08002B2CF9AE}" pid="8" name="HomePage">
    <vt:lpwstr>http://www.newi.ac.uk/pullina/default.htm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H:\Data\Networks\Notes\HTML</vt:lpwstr>
  </property>
</Properties>
</file>