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31"/>
  </p:notesMasterIdLst>
  <p:handoutMasterIdLst>
    <p:handoutMasterId r:id="rId32"/>
  </p:handoutMasterIdLst>
  <p:sldIdLst>
    <p:sldId id="275" r:id="rId2"/>
    <p:sldId id="256" r:id="rId3"/>
    <p:sldId id="257" r:id="rId4"/>
    <p:sldId id="300" r:id="rId5"/>
    <p:sldId id="328" r:id="rId6"/>
    <p:sldId id="332" r:id="rId7"/>
    <p:sldId id="333" r:id="rId8"/>
    <p:sldId id="334" r:id="rId9"/>
    <p:sldId id="335" r:id="rId10"/>
    <p:sldId id="336" r:id="rId11"/>
    <p:sldId id="330" r:id="rId12"/>
    <p:sldId id="337" r:id="rId13"/>
    <p:sldId id="342" r:id="rId14"/>
    <p:sldId id="344" r:id="rId15"/>
    <p:sldId id="345" r:id="rId16"/>
    <p:sldId id="346" r:id="rId17"/>
    <p:sldId id="347" r:id="rId18"/>
    <p:sldId id="348" r:id="rId19"/>
    <p:sldId id="329" r:id="rId20"/>
    <p:sldId id="341" r:id="rId21"/>
    <p:sldId id="349" r:id="rId22"/>
    <p:sldId id="351" r:id="rId23"/>
    <p:sldId id="352" r:id="rId24"/>
    <p:sldId id="353" r:id="rId25"/>
    <p:sldId id="354" r:id="rId26"/>
    <p:sldId id="350" r:id="rId27"/>
    <p:sldId id="355" r:id="rId28"/>
    <p:sldId id="356" r:id="rId29"/>
    <p:sldId id="357"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C5C5C5"/>
    <a:srgbClr val="C9E8FF"/>
    <a:srgbClr val="BDE3FF"/>
    <a:srgbClr val="B7E0FF"/>
    <a:srgbClr val="89CC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02" autoAdjust="0"/>
    <p:restoredTop sz="90929"/>
  </p:normalViewPr>
  <p:slideViewPr>
    <p:cSldViewPr>
      <p:cViewPr varScale="1">
        <p:scale>
          <a:sx n="67" d="100"/>
          <a:sy n="67" d="100"/>
        </p:scale>
        <p:origin x="-1230"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Lst>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13" Type="http://schemas.openxmlformats.org/officeDocument/2006/relationships/slide" Target="slides/slide14.xml"/><Relationship Id="rId18" Type="http://schemas.openxmlformats.org/officeDocument/2006/relationships/slide" Target="slides/slide19.xml"/><Relationship Id="rId26" Type="http://schemas.openxmlformats.org/officeDocument/2006/relationships/slide" Target="slides/slide27.xml"/><Relationship Id="rId3" Type="http://schemas.openxmlformats.org/officeDocument/2006/relationships/slide" Target="slides/slide4.xml"/><Relationship Id="rId21" Type="http://schemas.openxmlformats.org/officeDocument/2006/relationships/slide" Target="slides/slide22.xml"/><Relationship Id="rId7" Type="http://schemas.openxmlformats.org/officeDocument/2006/relationships/slide" Target="slides/slide8.xml"/><Relationship Id="rId12" Type="http://schemas.openxmlformats.org/officeDocument/2006/relationships/slide" Target="slides/slide13.xml"/><Relationship Id="rId17" Type="http://schemas.openxmlformats.org/officeDocument/2006/relationships/slide" Target="slides/slide18.xml"/><Relationship Id="rId25" Type="http://schemas.openxmlformats.org/officeDocument/2006/relationships/slide" Target="slides/slide26.xml"/><Relationship Id="rId2" Type="http://schemas.openxmlformats.org/officeDocument/2006/relationships/slide" Target="slides/slide3.xml"/><Relationship Id="rId16" Type="http://schemas.openxmlformats.org/officeDocument/2006/relationships/slide" Target="slides/slide17.xml"/><Relationship Id="rId20" Type="http://schemas.openxmlformats.org/officeDocument/2006/relationships/slide" Target="slides/slide21.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24" Type="http://schemas.openxmlformats.org/officeDocument/2006/relationships/slide" Target="slides/slide25.xml"/><Relationship Id="rId5" Type="http://schemas.openxmlformats.org/officeDocument/2006/relationships/slide" Target="slides/slide6.xml"/><Relationship Id="rId15" Type="http://schemas.openxmlformats.org/officeDocument/2006/relationships/slide" Target="slides/slide16.xml"/><Relationship Id="rId23" Type="http://schemas.openxmlformats.org/officeDocument/2006/relationships/slide" Target="slides/slide24.xml"/><Relationship Id="rId28" Type="http://schemas.openxmlformats.org/officeDocument/2006/relationships/slide" Target="slides/slide29.xml"/><Relationship Id="rId10" Type="http://schemas.openxmlformats.org/officeDocument/2006/relationships/slide" Target="slides/slide11.xml"/><Relationship Id="rId19" Type="http://schemas.openxmlformats.org/officeDocument/2006/relationships/slide" Target="slides/slide20.xml"/><Relationship Id="rId4" Type="http://schemas.openxmlformats.org/officeDocument/2006/relationships/slide" Target="slides/slide5.xml"/><Relationship Id="rId9" Type="http://schemas.openxmlformats.org/officeDocument/2006/relationships/slide" Target="slides/slide10.xml"/><Relationship Id="rId14" Type="http://schemas.openxmlformats.org/officeDocument/2006/relationships/slide" Target="slides/slide15.xml"/><Relationship Id="rId22" Type="http://schemas.openxmlformats.org/officeDocument/2006/relationships/slide" Target="slides/slide23.xml"/><Relationship Id="rId27"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defRPr sz="1200">
                <a:latin typeface="Arial" charset="0"/>
              </a:defRPr>
            </a:lvl1pPr>
          </a:lstStyle>
          <a:p>
            <a:pPr>
              <a:defRPr/>
            </a:pPr>
            <a:endParaRPr lang="en-US"/>
          </a:p>
        </p:txBody>
      </p:sp>
      <p:sp>
        <p:nvSpPr>
          <p:cNvPr id="512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lgn="r">
              <a:defRPr sz="1200">
                <a:latin typeface="Arial" charset="0"/>
              </a:defRPr>
            </a:lvl1pPr>
          </a:lstStyle>
          <a:p>
            <a:pPr>
              <a:defRPr/>
            </a:pPr>
            <a:endParaRPr lang="en-US"/>
          </a:p>
        </p:txBody>
      </p:sp>
      <p:sp>
        <p:nvSpPr>
          <p:cNvPr id="512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defRPr sz="1200" smtClean="0">
                <a:latin typeface="Arial" charset="0"/>
              </a:defRPr>
            </a:lvl1pPr>
          </a:lstStyle>
          <a:p>
            <a:pPr>
              <a:defRPr/>
            </a:pPr>
            <a:r>
              <a:rPr lang="ar-SA"/>
              <a:t>قسم علوم الحاسوب - الفصل السادس - تنظيم الحاسوب المهيكل </a:t>
            </a:r>
            <a:endParaRPr lang="en-US"/>
          </a:p>
        </p:txBody>
      </p:sp>
      <p:sp>
        <p:nvSpPr>
          <p:cNvPr id="512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lgn="r">
              <a:defRPr sz="1200">
                <a:latin typeface="Arial" charset="0"/>
              </a:defRPr>
            </a:lvl1pPr>
          </a:lstStyle>
          <a:p>
            <a:pPr>
              <a:defRPr/>
            </a:pPr>
            <a:fld id="{D66F2558-AFBE-4BB9-9619-4757A6457D7D}" type="slidenum">
              <a:rPr lang="en-US"/>
              <a:pPr>
                <a:defRPr/>
              </a:pPr>
              <a:t>‹#›</a:t>
            </a:fld>
            <a:endParaRPr lang="en-US"/>
          </a:p>
        </p:txBody>
      </p:sp>
    </p:spTree>
    <p:extLst>
      <p:ext uri="{BB962C8B-B14F-4D97-AF65-F5344CB8AC3E}">
        <p14:creationId xmlns:p14="http://schemas.microsoft.com/office/powerpoint/2010/main" val="154854725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defRPr sz="1200">
                <a:latin typeface="Arial" charset="0"/>
              </a:defRPr>
            </a:lvl1pPr>
          </a:lstStyle>
          <a:p>
            <a:pPr>
              <a:defRPr/>
            </a:pPr>
            <a:endParaRPr lang="en-US"/>
          </a:p>
        </p:txBody>
      </p:sp>
      <p:sp>
        <p:nvSpPr>
          <p:cNvPr id="501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lgn="r">
              <a:defRPr sz="1200">
                <a:latin typeface="Arial" charset="0"/>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01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defRPr sz="1200" smtClean="0">
                <a:latin typeface="Arial" charset="0"/>
              </a:defRPr>
            </a:lvl1pPr>
          </a:lstStyle>
          <a:p>
            <a:pPr>
              <a:defRPr/>
            </a:pPr>
            <a:r>
              <a:rPr lang="ar-SA"/>
              <a:t>قسم علوم الحاسوب - الفصل السادس - تنظيم الحاسوب المهيكل </a:t>
            </a:r>
            <a:endParaRPr lang="en-US"/>
          </a:p>
        </p:txBody>
      </p:sp>
      <p:sp>
        <p:nvSpPr>
          <p:cNvPr id="501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lgn="r">
              <a:defRPr sz="1200">
                <a:latin typeface="Arial" charset="0"/>
              </a:defRPr>
            </a:lvl1pPr>
          </a:lstStyle>
          <a:p>
            <a:pPr>
              <a:defRPr/>
            </a:pPr>
            <a:fld id="{9E8E061D-849E-4BB0-93E5-D437A0688C05}" type="slidenum">
              <a:rPr lang="en-US"/>
              <a:pPr>
                <a:defRPr/>
              </a:pPr>
              <a:t>‹#›</a:t>
            </a:fld>
            <a:endParaRPr lang="en-US"/>
          </a:p>
        </p:txBody>
      </p:sp>
    </p:spTree>
    <p:extLst>
      <p:ext uri="{BB962C8B-B14F-4D97-AF65-F5344CB8AC3E}">
        <p14:creationId xmlns:p14="http://schemas.microsoft.com/office/powerpoint/2010/main" val="218069398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2ED4245A-E395-4F4D-84CB-E6154AE093BE}" type="slidenum">
              <a:rPr lang="en-US" altLang="en-US" sz="1200" smtClean="0">
                <a:latin typeface="Arial" charset="0"/>
              </a:rPr>
              <a:pPr/>
              <a:t>1</a:t>
            </a:fld>
            <a:endParaRPr lang="en-US" altLang="en-US" sz="1200" smtClean="0">
              <a:latin typeface="Arial" charset="0"/>
            </a:endParaRPr>
          </a:p>
        </p:txBody>
      </p:sp>
      <p:sp>
        <p:nvSpPr>
          <p:cNvPr id="3277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42D2940C-217E-4A55-8527-FA16A0FFD788}" type="slidenum">
              <a:rPr lang="en-US" altLang="en-US" sz="1200" smtClean="0">
                <a:latin typeface="Arial" charset="0"/>
              </a:rPr>
              <a:pPr/>
              <a:t>10</a:t>
            </a:fld>
            <a:endParaRPr lang="en-US" altLang="en-US" sz="120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42D2940C-217E-4A55-8527-FA16A0FFD788}" type="slidenum">
              <a:rPr lang="en-US" altLang="en-US" sz="1200" smtClean="0">
                <a:latin typeface="Arial" charset="0"/>
              </a:rPr>
              <a:pPr/>
              <a:t>11</a:t>
            </a:fld>
            <a:endParaRPr lang="en-US" altLang="en-US" sz="120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42D2940C-217E-4A55-8527-FA16A0FFD788}" type="slidenum">
              <a:rPr lang="en-US" altLang="en-US" sz="1200" smtClean="0">
                <a:latin typeface="Arial" charset="0"/>
              </a:rPr>
              <a:pPr/>
              <a:t>12</a:t>
            </a:fld>
            <a:endParaRPr lang="en-US" altLang="en-US" sz="120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42D2940C-217E-4A55-8527-FA16A0FFD788}" type="slidenum">
              <a:rPr lang="en-US" altLang="en-US" sz="1200" smtClean="0">
                <a:latin typeface="Arial" charset="0"/>
              </a:rPr>
              <a:pPr/>
              <a:t>13</a:t>
            </a:fld>
            <a:endParaRPr lang="en-US" altLang="en-US" sz="120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42D2940C-217E-4A55-8527-FA16A0FFD788}" type="slidenum">
              <a:rPr lang="en-US" altLang="en-US" sz="1200" smtClean="0">
                <a:latin typeface="Arial" charset="0"/>
              </a:rPr>
              <a:pPr/>
              <a:t>14</a:t>
            </a:fld>
            <a:endParaRPr lang="en-US" altLang="en-US" sz="120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42D2940C-217E-4A55-8527-FA16A0FFD788}" type="slidenum">
              <a:rPr lang="en-US" altLang="en-US" sz="1200" smtClean="0">
                <a:latin typeface="Arial" charset="0"/>
              </a:rPr>
              <a:pPr/>
              <a:t>15</a:t>
            </a:fld>
            <a:endParaRPr lang="en-US" altLang="en-US" sz="120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42D2940C-217E-4A55-8527-FA16A0FFD788}" type="slidenum">
              <a:rPr lang="en-US" altLang="en-US" sz="1200" smtClean="0">
                <a:latin typeface="Arial" charset="0"/>
              </a:rPr>
              <a:pPr/>
              <a:t>16</a:t>
            </a:fld>
            <a:endParaRPr lang="en-US" altLang="en-US" sz="120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42D2940C-217E-4A55-8527-FA16A0FFD788}" type="slidenum">
              <a:rPr lang="en-US" altLang="en-US" sz="1200" smtClean="0">
                <a:latin typeface="Arial" charset="0"/>
              </a:rPr>
              <a:pPr/>
              <a:t>17</a:t>
            </a:fld>
            <a:endParaRPr lang="en-US" altLang="en-US" sz="120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42D2940C-217E-4A55-8527-FA16A0FFD788}" type="slidenum">
              <a:rPr lang="en-US" altLang="en-US" sz="1200" smtClean="0">
                <a:latin typeface="Arial" charset="0"/>
              </a:rPr>
              <a:pPr/>
              <a:t>18</a:t>
            </a:fld>
            <a:endParaRPr lang="en-US" altLang="en-US" sz="120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42D2940C-217E-4A55-8527-FA16A0FFD788}" type="slidenum">
              <a:rPr lang="en-US" altLang="en-US" sz="1200" smtClean="0">
                <a:latin typeface="Arial" charset="0"/>
              </a:rPr>
              <a:pPr/>
              <a:t>19</a:t>
            </a:fld>
            <a:endParaRPr lang="en-US" altLang="en-US" sz="120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36AFFE39-B053-4B7C-8895-2993E0A43889}" type="slidenum">
              <a:rPr lang="en-US" altLang="en-US" sz="1200" smtClean="0">
                <a:latin typeface="Arial" charset="0"/>
              </a:rPr>
              <a:pPr/>
              <a:t>2</a:t>
            </a:fld>
            <a:endParaRPr lang="en-US" altLang="en-US" sz="1200" smtClean="0">
              <a:latin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379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42D2940C-217E-4A55-8527-FA16A0FFD788}" type="slidenum">
              <a:rPr lang="en-US" altLang="en-US" sz="1200" smtClean="0">
                <a:latin typeface="Arial" charset="0"/>
              </a:rPr>
              <a:pPr/>
              <a:t>20</a:t>
            </a:fld>
            <a:endParaRPr lang="en-US" altLang="en-US" sz="120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42D2940C-217E-4A55-8527-FA16A0FFD788}" type="slidenum">
              <a:rPr lang="en-US" altLang="en-US" sz="1200" smtClean="0">
                <a:latin typeface="Arial" charset="0"/>
              </a:rPr>
              <a:pPr/>
              <a:t>21</a:t>
            </a:fld>
            <a:endParaRPr lang="en-US" altLang="en-US" sz="120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42D2940C-217E-4A55-8527-FA16A0FFD788}" type="slidenum">
              <a:rPr lang="en-US" altLang="en-US" sz="1200" smtClean="0">
                <a:latin typeface="Arial" charset="0"/>
              </a:rPr>
              <a:pPr/>
              <a:t>22</a:t>
            </a:fld>
            <a:endParaRPr lang="en-US" altLang="en-US" sz="120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42D2940C-217E-4A55-8527-FA16A0FFD788}" type="slidenum">
              <a:rPr lang="en-US" altLang="en-US" sz="1200" smtClean="0">
                <a:latin typeface="Arial" charset="0"/>
              </a:rPr>
              <a:pPr/>
              <a:t>23</a:t>
            </a:fld>
            <a:endParaRPr lang="en-US" altLang="en-US" sz="120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42D2940C-217E-4A55-8527-FA16A0FFD788}" type="slidenum">
              <a:rPr lang="en-US" altLang="en-US" sz="1200" smtClean="0">
                <a:latin typeface="Arial" charset="0"/>
              </a:rPr>
              <a:pPr/>
              <a:t>24</a:t>
            </a:fld>
            <a:endParaRPr lang="en-US" altLang="en-US" sz="120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42D2940C-217E-4A55-8527-FA16A0FFD788}" type="slidenum">
              <a:rPr lang="en-US" altLang="en-US" sz="1200" smtClean="0">
                <a:latin typeface="Arial" charset="0"/>
              </a:rPr>
              <a:pPr/>
              <a:t>25</a:t>
            </a:fld>
            <a:endParaRPr lang="en-US" altLang="en-US" sz="120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42D2940C-217E-4A55-8527-FA16A0FFD788}" type="slidenum">
              <a:rPr lang="en-US" altLang="en-US" sz="1200" smtClean="0">
                <a:latin typeface="Arial" charset="0"/>
              </a:rPr>
              <a:pPr/>
              <a:t>26</a:t>
            </a:fld>
            <a:endParaRPr lang="en-US" altLang="en-US" sz="120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42D2940C-217E-4A55-8527-FA16A0FFD788}" type="slidenum">
              <a:rPr lang="en-US" altLang="en-US" sz="1200" smtClean="0">
                <a:latin typeface="Arial" charset="0"/>
              </a:rPr>
              <a:pPr/>
              <a:t>27</a:t>
            </a:fld>
            <a:endParaRPr lang="en-US" altLang="en-US" sz="120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42D2940C-217E-4A55-8527-FA16A0FFD788}" type="slidenum">
              <a:rPr lang="en-US" altLang="en-US" sz="1200" smtClean="0">
                <a:latin typeface="Arial" charset="0"/>
              </a:rPr>
              <a:pPr/>
              <a:t>28</a:t>
            </a:fld>
            <a:endParaRPr lang="en-US" altLang="en-US" sz="120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42D2940C-217E-4A55-8527-FA16A0FFD788}" type="slidenum">
              <a:rPr lang="en-US" altLang="en-US" sz="1200" smtClean="0">
                <a:latin typeface="Arial" charset="0"/>
              </a:rPr>
              <a:pPr/>
              <a:t>29</a:t>
            </a:fld>
            <a:endParaRPr lang="en-US" altLang="en-US" sz="120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42D2940C-217E-4A55-8527-FA16A0FFD788}" type="slidenum">
              <a:rPr lang="en-US" altLang="en-US" sz="1200" smtClean="0">
                <a:latin typeface="Arial" charset="0"/>
              </a:rPr>
              <a:pPr/>
              <a:t>3</a:t>
            </a:fld>
            <a:endParaRPr lang="en-US" altLang="en-US" sz="120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42D2940C-217E-4A55-8527-FA16A0FFD788}" type="slidenum">
              <a:rPr lang="en-US" altLang="en-US" sz="1200" smtClean="0">
                <a:latin typeface="Arial" charset="0"/>
              </a:rPr>
              <a:pPr/>
              <a:t>4</a:t>
            </a:fld>
            <a:endParaRPr lang="en-US" altLang="en-US" sz="120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42D2940C-217E-4A55-8527-FA16A0FFD788}" type="slidenum">
              <a:rPr lang="en-US" altLang="en-US" sz="1200" smtClean="0">
                <a:latin typeface="Arial" charset="0"/>
              </a:rPr>
              <a:pPr/>
              <a:t>5</a:t>
            </a:fld>
            <a:endParaRPr lang="en-US" altLang="en-US" sz="120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42D2940C-217E-4A55-8527-FA16A0FFD788}" type="slidenum">
              <a:rPr lang="en-US" altLang="en-US" sz="1200" smtClean="0">
                <a:latin typeface="Arial" charset="0"/>
              </a:rPr>
              <a:pPr/>
              <a:t>6</a:t>
            </a:fld>
            <a:endParaRPr lang="en-US" altLang="en-US" sz="120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42D2940C-217E-4A55-8527-FA16A0FFD788}" type="slidenum">
              <a:rPr lang="en-US" altLang="en-US" sz="1200" smtClean="0">
                <a:latin typeface="Arial" charset="0"/>
              </a:rPr>
              <a:pPr/>
              <a:t>7</a:t>
            </a:fld>
            <a:endParaRPr lang="en-US" altLang="en-US" sz="120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42D2940C-217E-4A55-8527-FA16A0FFD788}" type="slidenum">
              <a:rPr lang="en-US" altLang="en-US" sz="1200" smtClean="0">
                <a:latin typeface="Arial" charset="0"/>
              </a:rPr>
              <a:pPr/>
              <a:t>8</a:t>
            </a:fld>
            <a:endParaRPr lang="en-US" altLang="en-US" sz="120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42D2940C-217E-4A55-8527-FA16A0FFD788}" type="slidenum">
              <a:rPr lang="en-US" altLang="en-US" sz="1200" smtClean="0">
                <a:latin typeface="Arial" charset="0"/>
              </a:rPr>
              <a:pPr/>
              <a:t>9</a:t>
            </a:fld>
            <a:endParaRPr lang="en-US" altLang="en-US" sz="1200" smtClean="0">
              <a:latin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p>
        </p:txBody>
      </p:sp>
      <p:sp>
        <p:nvSpPr>
          <p:cNvPr id="34821"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lang="ar-SA" altLang="en-US" sz="1200">
                <a:latin typeface="Arial" charset="0"/>
              </a:rPr>
              <a:t>قسم علوم الحاسوب - الفصل السادس - تنظيم الحاسوب المهيكل </a:t>
            </a:r>
            <a:endParaRPr lang="en-US" alt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457200" y="2514600"/>
            <a:ext cx="8153400" cy="0"/>
          </a:xfrm>
          <a:prstGeom prst="line">
            <a:avLst/>
          </a:prstGeom>
          <a:noFill/>
          <a:ln w="76200">
            <a:solidFill>
              <a:srgbClr val="FF0000"/>
            </a:solidFill>
            <a:round/>
            <a:headEnd/>
            <a:tailEnd/>
          </a:ln>
          <a:effectLst/>
        </p:spPr>
        <p:txBody>
          <a:bodyPr wrap="none" lIns="90000" tIns="46800" rIns="90000" bIns="46800" anchor="ctr"/>
          <a:lstStyle/>
          <a:p>
            <a:pPr>
              <a:defRPr/>
            </a:pPr>
            <a:endParaRPr lang="en-US"/>
          </a:p>
        </p:txBody>
      </p:sp>
      <p:sp>
        <p:nvSpPr>
          <p:cNvPr id="73730" name="Rectangle 2"/>
          <p:cNvSpPr>
            <a:spLocks noGrp="1" noChangeArrowheads="1"/>
          </p:cNvSpPr>
          <p:nvPr>
            <p:ph type="ctrTitle"/>
          </p:nvPr>
        </p:nvSpPr>
        <p:spPr>
          <a:xfrm>
            <a:off x="914400" y="533400"/>
            <a:ext cx="7721600" cy="1905000"/>
          </a:xfrm>
        </p:spPr>
        <p:txBody>
          <a:bodyPr/>
          <a:lstStyle>
            <a:lvl1pPr>
              <a:defRPr/>
            </a:lvl1pPr>
          </a:lstStyle>
          <a:p>
            <a:r>
              <a:rPr lang="en-GB"/>
              <a:t>Click to edit Master title style</a:t>
            </a:r>
          </a:p>
        </p:txBody>
      </p:sp>
      <p:sp>
        <p:nvSpPr>
          <p:cNvPr id="73731" name="Rectangle 3"/>
          <p:cNvSpPr>
            <a:spLocks noGrp="1" noChangeArrowheads="1"/>
          </p:cNvSpPr>
          <p:nvPr>
            <p:ph type="subTitle" idx="1"/>
          </p:nvPr>
        </p:nvSpPr>
        <p:spPr>
          <a:xfrm>
            <a:off x="914400" y="3028950"/>
            <a:ext cx="6400800" cy="1771650"/>
          </a:xfrm>
        </p:spPr>
        <p:txBody>
          <a:bodyPr/>
          <a:lstStyle>
            <a:lvl1pPr marL="0" indent="0">
              <a:buFontTx/>
              <a:buNone/>
              <a:defRPr>
                <a:latin typeface="Arial Black" pitchFamily="34" charset="0"/>
              </a:defRPr>
            </a:lvl1pPr>
          </a:lstStyle>
          <a:p>
            <a:r>
              <a:rPr lang="en-GB"/>
              <a:t>Click to edit Master subtitle style</a:t>
            </a:r>
          </a:p>
        </p:txBody>
      </p:sp>
      <p:sp>
        <p:nvSpPr>
          <p:cNvPr id="5" name="Date Placeholder 4"/>
          <p:cNvSpPr>
            <a:spLocks noGrp="1" noChangeArrowheads="1"/>
          </p:cNvSpPr>
          <p:nvPr>
            <p:ph type="dt" sz="half" idx="10"/>
          </p:nvPr>
        </p:nvSpPr>
        <p:spPr bwMode="auto">
          <a:xfrm>
            <a:off x="711200" y="6229350"/>
            <a:ext cx="1930400" cy="5143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rgbClr val="5E574E"/>
                </a:solidFill>
                <a:latin typeface="Arial" charset="0"/>
              </a:defRPr>
            </a:lvl1pPr>
          </a:lstStyle>
          <a:p>
            <a:pPr>
              <a:defRPr/>
            </a:pPr>
            <a:endParaRPr lang="en-GB"/>
          </a:p>
        </p:txBody>
      </p:sp>
      <p:sp>
        <p:nvSpPr>
          <p:cNvPr id="6" name="Footer Placeholder 5"/>
          <p:cNvSpPr>
            <a:spLocks noGrp="1" noChangeArrowheads="1"/>
          </p:cNvSpPr>
          <p:nvPr>
            <p:ph type="ftr" sz="quarter" idx="11"/>
          </p:nvPr>
        </p:nvSpPr>
        <p:spPr bwMode="auto">
          <a:xfrm>
            <a:off x="3149600" y="6229350"/>
            <a:ext cx="2844800" cy="5143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rgbClr val="5E574E"/>
                </a:solidFill>
                <a:latin typeface="Arial" charset="0"/>
              </a:defRPr>
            </a:lvl1pPr>
          </a:lstStyle>
          <a:p>
            <a:pPr>
              <a:defRPr/>
            </a:pPr>
            <a:endParaRPr lang="en-GB"/>
          </a:p>
        </p:txBody>
      </p:sp>
      <p:sp>
        <p:nvSpPr>
          <p:cNvPr id="7" name="Slide Number Placeholder 6"/>
          <p:cNvSpPr>
            <a:spLocks noGrp="1" noChangeArrowheads="1"/>
          </p:cNvSpPr>
          <p:nvPr>
            <p:ph type="sldNum" sz="quarter" idx="12"/>
          </p:nvPr>
        </p:nvSpPr>
        <p:spPr bwMode="auto">
          <a:xfrm>
            <a:off x="6604000" y="6229350"/>
            <a:ext cx="1828800" cy="51435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rgbClr val="5E574E"/>
                </a:solidFill>
                <a:latin typeface="Arial" charset="0"/>
              </a:defRPr>
            </a:lvl1pPr>
          </a:lstStyle>
          <a:p>
            <a:pPr>
              <a:defRPr/>
            </a:pPr>
            <a:fld id="{3F48798F-25A5-4B23-B6AF-B5C9D5464ABB}" type="slidenum">
              <a:rPr lang="en-GB"/>
              <a:pPr>
                <a:defRPr/>
              </a:pPr>
              <a:t>‹#›</a:t>
            </a:fld>
            <a:endParaRPr lang="en-GB"/>
          </a:p>
        </p:txBody>
      </p:sp>
    </p:spTree>
    <p:extLst>
      <p:ext uri="{BB962C8B-B14F-4D97-AF65-F5344CB8AC3E}">
        <p14:creationId xmlns:p14="http://schemas.microsoft.com/office/powerpoint/2010/main" val="1052213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21751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8600" y="152400"/>
            <a:ext cx="205740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6400" y="152400"/>
            <a:ext cx="601980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4031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6382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66114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066800"/>
            <a:ext cx="40132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066800"/>
            <a:ext cx="40132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55497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89665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9597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736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7936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1085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06400" y="152400"/>
            <a:ext cx="8204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457200" y="1066800"/>
            <a:ext cx="81788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72708" name="Line 4"/>
          <p:cNvSpPr>
            <a:spLocks noChangeShapeType="1"/>
          </p:cNvSpPr>
          <p:nvPr/>
        </p:nvSpPr>
        <p:spPr bwMode="auto">
          <a:xfrm>
            <a:off x="457200" y="990600"/>
            <a:ext cx="8153400" cy="0"/>
          </a:xfrm>
          <a:prstGeom prst="line">
            <a:avLst/>
          </a:prstGeom>
          <a:noFill/>
          <a:ln w="76200">
            <a:solidFill>
              <a:srgbClr val="FF0000"/>
            </a:solidFill>
            <a:round/>
            <a:headEnd/>
            <a:tailEnd/>
          </a:ln>
          <a:effectLst/>
        </p:spPr>
        <p:txBody>
          <a:bodyPr wrap="none" lIns="90000" tIns="46800" rIns="90000" bIns="46800"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734"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hf hdr="0" ftr="0" dt="0"/>
  <p:txStyles>
    <p:title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Black" pitchFamily="34" charset="0"/>
        </a:defRPr>
      </a:lvl2pPr>
      <a:lvl3pPr algn="l" rtl="0" eaLnBrk="0" fontAlgn="base" hangingPunct="0">
        <a:spcBef>
          <a:spcPct val="0"/>
        </a:spcBef>
        <a:spcAft>
          <a:spcPct val="0"/>
        </a:spcAft>
        <a:defRPr kumimoji="1" sz="2800">
          <a:solidFill>
            <a:schemeClr val="tx2"/>
          </a:solidFill>
          <a:latin typeface="Arial Black" pitchFamily="34" charset="0"/>
        </a:defRPr>
      </a:lvl3pPr>
      <a:lvl4pPr algn="l" rtl="0" eaLnBrk="0" fontAlgn="base" hangingPunct="0">
        <a:spcBef>
          <a:spcPct val="0"/>
        </a:spcBef>
        <a:spcAft>
          <a:spcPct val="0"/>
        </a:spcAft>
        <a:defRPr kumimoji="1" sz="2800">
          <a:solidFill>
            <a:schemeClr val="tx2"/>
          </a:solidFill>
          <a:latin typeface="Arial Black" pitchFamily="34" charset="0"/>
        </a:defRPr>
      </a:lvl4pPr>
      <a:lvl5pPr algn="l" rtl="0" eaLnBrk="0" fontAlgn="base" hangingPunct="0">
        <a:spcBef>
          <a:spcPct val="0"/>
        </a:spcBef>
        <a:spcAft>
          <a:spcPct val="0"/>
        </a:spcAft>
        <a:defRPr kumimoji="1" sz="2800">
          <a:solidFill>
            <a:schemeClr val="tx2"/>
          </a:solidFill>
          <a:latin typeface="Arial Black" pitchFamily="34" charset="0"/>
        </a:defRPr>
      </a:lvl5pPr>
      <a:lvl6pPr marL="457200" algn="l" rtl="0" eaLnBrk="0" fontAlgn="base" hangingPunct="0">
        <a:spcBef>
          <a:spcPct val="0"/>
        </a:spcBef>
        <a:spcAft>
          <a:spcPct val="0"/>
        </a:spcAft>
        <a:defRPr kumimoji="1" sz="2800">
          <a:solidFill>
            <a:schemeClr val="tx2"/>
          </a:solidFill>
          <a:latin typeface="Arial Black" pitchFamily="34" charset="0"/>
        </a:defRPr>
      </a:lvl6pPr>
      <a:lvl7pPr marL="914400" algn="l" rtl="0" eaLnBrk="0" fontAlgn="base" hangingPunct="0">
        <a:spcBef>
          <a:spcPct val="0"/>
        </a:spcBef>
        <a:spcAft>
          <a:spcPct val="0"/>
        </a:spcAft>
        <a:defRPr kumimoji="1" sz="2800">
          <a:solidFill>
            <a:schemeClr val="tx2"/>
          </a:solidFill>
          <a:latin typeface="Arial Black" pitchFamily="34" charset="0"/>
        </a:defRPr>
      </a:lvl7pPr>
      <a:lvl8pPr marL="1371600" algn="l" rtl="0" eaLnBrk="0" fontAlgn="base" hangingPunct="0">
        <a:spcBef>
          <a:spcPct val="0"/>
        </a:spcBef>
        <a:spcAft>
          <a:spcPct val="0"/>
        </a:spcAft>
        <a:defRPr kumimoji="1" sz="2800">
          <a:solidFill>
            <a:schemeClr val="tx2"/>
          </a:solidFill>
          <a:latin typeface="Arial Black" pitchFamily="34" charset="0"/>
        </a:defRPr>
      </a:lvl8pPr>
      <a:lvl9pPr marL="1828800" algn="l" rtl="0" eaLnBrk="0" fontAlgn="base" hangingPunct="0">
        <a:spcBef>
          <a:spcPct val="0"/>
        </a:spcBef>
        <a:spcAft>
          <a:spcPct val="0"/>
        </a:spcAft>
        <a:defRPr kumimoji="1" sz="28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rgbClr val="FF0000"/>
        </a:buClr>
        <a:buChar char="•"/>
        <a:defRPr kumimoji="1"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Char char="—"/>
        <a:defRPr kumimoji="1" sz="2400">
          <a:solidFill>
            <a:schemeClr val="tx1"/>
          </a:solidFill>
          <a:latin typeface="+mn-lt"/>
        </a:defRPr>
      </a:lvl2pPr>
      <a:lvl3pPr marL="1143000" indent="-228600" algn="l" rtl="0" eaLnBrk="0" fontAlgn="base" hangingPunct="0">
        <a:spcBef>
          <a:spcPct val="20000"/>
        </a:spcBef>
        <a:spcAft>
          <a:spcPct val="0"/>
        </a:spcAft>
        <a:buClr>
          <a:srgbClr val="FF0000"/>
        </a:buClr>
        <a:buChar char="–"/>
        <a:defRPr kumimoji="1" sz="2000">
          <a:solidFill>
            <a:schemeClr val="tx1"/>
          </a:solidFill>
          <a:latin typeface="+mn-lt"/>
        </a:defRPr>
      </a:lvl3pPr>
      <a:lvl4pPr marL="1600200" indent="-228600" algn="l" rtl="0" eaLnBrk="0" fontAlgn="base" hangingPunct="0">
        <a:spcBef>
          <a:spcPct val="20000"/>
        </a:spcBef>
        <a:spcAft>
          <a:spcPct val="0"/>
        </a:spcAft>
        <a:buClr>
          <a:srgbClr val="FF0000"/>
        </a:buClr>
        <a:buChar char="+"/>
        <a:defRPr kumimoji="1" sz="2000">
          <a:solidFill>
            <a:schemeClr val="tx1"/>
          </a:solidFill>
          <a:latin typeface="+mn-lt"/>
        </a:defRPr>
      </a:lvl4pPr>
      <a:lvl5pPr marL="2057400" indent="-228600" algn="l" rtl="0" eaLnBrk="0" fontAlgn="base" hangingPunct="0">
        <a:spcBef>
          <a:spcPct val="20000"/>
        </a:spcBef>
        <a:spcAft>
          <a:spcPct val="0"/>
        </a:spcAft>
        <a:buClr>
          <a:srgbClr val="FF0000"/>
        </a:buClr>
        <a:buChar char="o"/>
        <a:defRPr kumimoji="1" sz="2000">
          <a:solidFill>
            <a:schemeClr val="tx1"/>
          </a:solidFill>
          <a:latin typeface="+mn-lt"/>
        </a:defRPr>
      </a:lvl5pPr>
      <a:lvl6pPr marL="2514600" indent="-228600" algn="l" rtl="0" eaLnBrk="0" fontAlgn="base" hangingPunct="0">
        <a:spcBef>
          <a:spcPct val="20000"/>
        </a:spcBef>
        <a:spcAft>
          <a:spcPct val="0"/>
        </a:spcAft>
        <a:buClr>
          <a:srgbClr val="FF0000"/>
        </a:buClr>
        <a:buChar char="o"/>
        <a:defRPr kumimoji="1">
          <a:solidFill>
            <a:schemeClr val="tx1"/>
          </a:solidFill>
          <a:latin typeface="+mn-lt"/>
        </a:defRPr>
      </a:lvl6pPr>
      <a:lvl7pPr marL="2971800" indent="-228600" algn="l" rtl="0" eaLnBrk="0" fontAlgn="base" hangingPunct="0">
        <a:spcBef>
          <a:spcPct val="20000"/>
        </a:spcBef>
        <a:spcAft>
          <a:spcPct val="0"/>
        </a:spcAft>
        <a:buClr>
          <a:srgbClr val="FF0000"/>
        </a:buClr>
        <a:buChar char="o"/>
        <a:defRPr kumimoji="1">
          <a:solidFill>
            <a:schemeClr val="tx1"/>
          </a:solidFill>
          <a:latin typeface="+mn-lt"/>
        </a:defRPr>
      </a:lvl7pPr>
      <a:lvl8pPr marL="3429000" indent="-228600" algn="l" rtl="0" eaLnBrk="0" fontAlgn="base" hangingPunct="0">
        <a:spcBef>
          <a:spcPct val="20000"/>
        </a:spcBef>
        <a:spcAft>
          <a:spcPct val="0"/>
        </a:spcAft>
        <a:buClr>
          <a:srgbClr val="FF0000"/>
        </a:buClr>
        <a:buChar char="o"/>
        <a:defRPr kumimoji="1">
          <a:solidFill>
            <a:schemeClr val="tx1"/>
          </a:solidFill>
          <a:latin typeface="+mn-lt"/>
        </a:defRPr>
      </a:lvl8pPr>
      <a:lvl9pPr marL="3886200" indent="-228600" algn="l" rtl="0" eaLnBrk="0" fontAlgn="base" hangingPunct="0">
        <a:spcBef>
          <a:spcPct val="20000"/>
        </a:spcBef>
        <a:spcAft>
          <a:spcPct val="0"/>
        </a:spcAft>
        <a:buClr>
          <a:srgbClr val="FF0000"/>
        </a:buClr>
        <a:buChar char="o"/>
        <a:defRPr kumimoji="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descr="data:image/jpeg;base64,/9j/4AAQSkZJRgABAQAAAQABAAD/2wCEAAkGBxMHEhISBxQWFhEWGBgaGRUWFxobHRggGBoaFxcZGB8ZHDQiHB4lIhgYITEhJSotMC46GSAzOjMsNygtLi0BCgoKBQUFDgUFDisZExkrKysrKysrKysrKysrKysrKysrKysrKysrKysrKysrKysrKysrKysrKysrKysrKysrK//AABEIAJUBUgMBIgACEQEDEQH/xAAcAAEAAgMBAQEAAAAAAAAAAAAABQYBBAcDAgj/xABGEAACAQMCAwUEBwUGAwkBAAABAgMABBEFIQYSMQcTQVFhIjJxgRQVQlJikaEWIzNDklNyc4KisUSy0SQlNDVjZHSj4Qj/xAAUAQEAAAAAAAAAAAAAAAAAAAAA/8QAFBEBAAAAAAAAAAAAAAAAAAAAAP/aAAwDAQACEQMRAD8A7bPMtupe4YKg3LMQAPUk7CvCz1KO9JFsS22c8rcpHTZiMH5GtGyg+tZDcXe6IxWBD7o5TymYjoXYg8rb4XGMFmzM0ClKUCoi91hmdodFjE0y4DktyxxZGf3j4PtY35FBbcZCgg19a3cSMY7fTzyyy5zIMHuo1x3kgB2Lbqq9d3BIIBrc0+xj02NYrNeVF6DJJJJyzMTuzEkksSSSSSSTQRH1DPe76xeSnI3jtv8As8Y+BUmXPh/E+Qr7ThG0X3lkY+bzzuT8S0hJqdpQV9uELdTm1e5ibzjupwP6TIVPzFYWxv8ATf8Awdwt0g+xcqEc/CWFQo+cZ+Iqw0oInSteS/cxTK8NyBloJQA2NgWQglZF3HtISBkA4O1S1aepabHqSgXI3U8yONnjbpzIw3U7keoJByCRWvpV64drbUjmdF5g4GBKmcCQeAYHZlHQkHoy0EpSlKBSlKBSlKBSlKBSlKBSlKBSlKBSlKBSlKBSlKBSlKBSlKBSlKBSlKBSlKBSlKCJ4SfvLGzI8YIf+Rc59alqrfCd39He5sLk/vLdyyfihlYvCV8wuTEf8P1qyUClKUEPpKd/cXcz/eSFN8+xEvOdvA95LKD/AHV8tpiorhwYjl8/pFzn5zuR+hFStB5XNwtqjyXBCoilmY9AFGST8AKh9N4mW8lWG7gnt3kBMRnVQJQBkheVzhwBzFGw2MnGxxIa3bNeW88cGOd43Vc9MlSBn0zUfqs6X9vBPD4TW7KT1UmVY3U+TYZ0I8MkUE7SlQ+pcU2emP3d3Onff2S5eQ+O0cYLnp5UExUJxUPoyR3SbNbOrk+cbEJOp8xyEtjplEPhWE4njk3SG75fP6JOP0ZA36VDcW8SWuoWc9usjJLcL3CJLHJC7NMRECqzKpbHPk48ATQXWlKUClKUClKUClKUClKUClKUClKUClKUClKUClKUClKUClKUClKUClKUClKUClKUFX400Ka77u84eIXULfPd5OFmQ+/BJvgq2MjPQ4OR1r14Q4xg4nVlizFdR7S20m0kbDZhg+8M/aHzwdqsdVHjPgKHiRhPbO1tfJ7l1CSGG2AHwRzDw6gjzxtQW6lcrbivWeDfY4ptPpluP+KtuuB4uoGPzCfE1L6T2v6VqOOecwsfszIy4+LLlf1oLPp5Ntc3MT9JOSZOmN1EUijz5TGrH/GFS1UrW+MNPkVJ7G+tu+hPMo75PbB2kiO/Rx0zsGCNvy4rVvu2LSrZQYZXlcgERxxtzbjIHtAKD4YzQX+ubcZ6wuhzSy6YytDCUmu4XcKhcEGFImwSs745yg2PdgnlLZbEOq6vxv7OnxHTbI+9PLkzuPHul25M/ex6hvCqnwpokXHF8YrUH6msGJCsS30qVicyyN9tnwSSeihVwOag2hx6vGFwY9bu20yywrLEOdJbhTuGabl5UQ+SnfJG/Wr9oGpaLoUfJotxZRp4lZo8nA6uxbmY+rEmp/VNFttXUJqkEUqjoJEVuXw9nI2+VVWbsj0eY8xtceiyygfkHoNrV+03S9LGXukkbwSD96WPkOTYfMivDSrWbjN1ueI7furNObuLOUBmcspQzXCnb3WYKh6cxPkal9E4LsNBIbSrWJHHR+XmcfBnyw/Op+gqNwW4MeNo2ZtNkdY2RyWNqznljZGJz3JYhShzyllIIGRVuqvdoUQm0vUBKMj6NMd/NULKfkQDUtpMjSwQtP75jQt8SoJ/Wg26UqL4l16Hhq3kudTbEaDoOrE+6ijxY/8A70BoJNmC+8cfGs1+deHbG67Yb9p9aLLYRNkoCeVR9mGP8RHvN13ztlRX6FdktEJchY0XJJOAoUbkk9AAKD1pXBuIONr7tDvlseBnkit1O8yEoWAIDSuw3RB4LnJyM7kKO16Jp50qCKGSWSZkXBllYs7nqWYk56+HhsKDepStPVNUh0lO81GRUXOBnqxPRVA3Zj4KASaDcrwvLyOxQyXrpHGvV3YKo+JOwqBF7e61/wCWxi0g/trheaZh/wCnDnCf3pDkeMdYuNNsuHl+l6/Jzum/0i7bnZSf7MEcqE/djUZ8qD1/agXe2h289x+MJ3UY9eeYqGHrGGrPJqV3jme1th4qFkuG+TExgH/Ka+LXV7rWRzaRAIYT7st1zBm8mWFfa5T+NkPpUfrl5q+hxvcJ9Eu44wWeJI5YZCoGT3ZMjgn0I8NsnaglV0CZzm71C6b8KiCNflyQ83+qs/syvU3N5n/5Mn+wOP0qQ0XUk1mCG4tM93KiuoPUBhnB9R0rdoK9Jw5KhzZahdofJjDIvzEkRb8mFaF7eatog5migv4h1EPNBMB4nlZmRzjwBBPlvVwpQVnhPjqz4pLJYuUuFzz28o5JFxs2x64PXBOPHFWauYdsvBv02E6lomY762HOXj9lnRepJG/OoGQ3kCPLE12T8YnjGz57vH0mJuSXG3McZVwB05h+obwxQXWlKUClKUClKUClKUClKUClKUClKUCobVeE7HVyTqVrA7H7RjXm/qA5v1qZpQUkdkujg5+hjP8AizY/LvMVsjhGHh5xc8L20QcAB4eVQZAM4Mbt7kgycZPK3RsbMttpQUfj3iuNNJvptOY94qd0UOVkiaUiPDqd0YBs/kRkb1nsa0gaRpNtge3MDMx8+83X/QEHyqJ7e9Kjm02S4CDvkaId4Nm5S4HKSPeXJBwcgHfrUhwNqV3Z6dYmS3FxB3EQVrdgJFAQDDxykBsYwWVyT9wUF9pUDBxlZSMEmnEMh/l3AaB/kswBPyzUzFcJMMxMpHmCD/tQetK0dT1m30lQ2qTxRKTgGR1UE4JwMnrsfyqBk4y+tPY4Oha6c7d8waO3TwJaRh7ePuxhjtjagzxy/wBad1pluf3l0cy46pAhBmY+XNtEPWTbpVqA5dh0qI4d0U6WHkvn767lwZZsY5se6iD7Ma5wF9SepJqYoPK5uFtEaS5YKiAszMcBQBkkk9ABX5z4k1W47X9SS10clbRCeTI2VRs88g8zkAA+ajYk5me2njd9ZmGk8OksOcLKU6yPkBYVx4A9fM7eBz0jsx4JTgy1CPg3UmGmceJ8EU/dXJHrufHFBO8PaJDw3bx22nDljjHU9WP2nY+JJ3JriXahx5JxjOul8I5eJnCMyfz2z0U/2YxnPQ4z0GTu9tnaMWDafoLEIciaZT72DhokP3cghmHXBXwap7sP4C+ooRfaov8A2qZfYU9Yozv8mbYnyGBtvQWrs64Li4LthHFhp3wZpfvN5D8K5IA+J6k1a61dT1GLS4zLfsFQYHiSSdlVQN2YnYKASTsBUK1hNxJvrIMVoelqD7co/wDcsDsp/slOPvFslQH1NrsmqMY+F1V8Eq90+e5jI6hcbzuOnKhCjBBcEYrZ0nh2OxfvrtnnuiMGeXBYA9VjUDliX8KAZwM5O9S0USwqFhAVVAAUDAAHQADoK1tY1OLRoZLjUWCRRqWZj/sPMk4AHiSBQaHF/E8HCdu1xqZ2GyoPekbwVf8Ar4DJqo8G6DccUypqvGw362lmc8kC9RIynrIeoJ3Gx68oWvcKWEvapfHUteUjT7duW3gPRiDncdCOhY+Jwu4GB2qgVgjm2NZpQeFhZpp0aQ2ShYo1Cqo6AAYA3r3pSgUpSg87iITKyy+6wIOfIjBrhv8A/M4bn1DHucsOfjmTH6Zro/aPxGdJtzb6YDJf3IMcEKbtlgQZMeCqMnJ22+OHZfwd+xtmIpiDcSHnlYdOYjAUeijb1OT40FvpSlApSlApSlApSlApSlApSlApSlApSlApSlBHcRaQmvWs9tc7LKjLn7pI9lh6g4PyqjdjGpvaRTaTrHs3dm7AITu0bHmDLnqAW6+TJ510qq3xRwjHrjx3Fo7W99F/CuowCw/C6naRNz7J8z0ychYJ4FuRy3CqynwYAj8jUJLwTpspy9ja5/wIx/sta8Gu3emDl4jtXbH/ABFmDMjeGTGP3qH0CsB96tgcaWA/j3UUZ+7Me6b5rKAR+VB72XCljYNzWVnbo33lhQH8+XNTAGOlQDcZ2JGbe4SX0g5pj8hCGNY+vLi+H/c1nJg9JLo9wn9JBl+RQZ86CfZggJY4A6k+Fcl7VO1MaZF3HDmWkmU4uRsgXoWhP2/IOPZznBJBAtetWSWNvJdccT9/HEvMYVXu4PRRFzEykkgASswzjAWuM8G6RL2qarJc6sMWyENIB7qqP4VuvoQMfAMepoLh2D8C/RUGp6sv72QHuFb7KnYy7+LdB6ZP2trD2m8ZjT4Zo7RyEQ8k0inDM5GRawkdJGBBdx/DXJ94rif4i1fuea205xEI05p7jbltIgM7eHesPcXwA5iMAK3Ae7k7TdRitdHUxWkeQinJ7qLmzJM+fekcnmYk5ZmAJPWgmeyHg5uL7o3+soPosLDkQDCu645UUf2aDGR47Dfeu96vqq6aFAVpJnJEcKY5pCOuM7BR4scBfE1HhouFoYLLQouaTl5YYAcZA9+SVseygJyzkHJbADMwB3NH0n6CWlu2726kx3kpGNhuEjGfYjXfCA+ZJZiWIeGm6OzyC510rJcjPIo3jtwRgrDkZLY2MhHM2T7q4UTdaGqa1baOAdVnihB6d46rn4cx3+Vfel6rBq6l9KmjmQHBaN1YA9cHlOx9KDcrhvG2pS9pupppWiMRZwtmaQdCUOJH9QvuqOhJz0IItvbVxp+zFp3Ni2Lq4BVSOqJ0d/Q78o9ST9mtnsf4N/ZSyBulxdT4eXPVRj2I/wDKDv6s3pQXHStOj0iGODT1CxRqFVR4AefmT1J8SSa26wTjrUJLxjp8L8kt7ahwcEGePY+R9rY0E5SvlHDgFCCD0IrT1PWLfSADqk8UQPTvHVc+g5jv8qDepUZpfEFrqzMmmXEUjr1RHUsPUqDkD1qSJx1oM1H6pYSX2BBcyQp4iJY+Y/5pEbHyGfWtWz4ssb6UQWd3A8x2CLKpJI6gYO59BUneXcdihkvXSONeruwVR8STgUGjo3DtvoxZ7NMzP78zsXlf+/I5LEbDbOBjpUrUXo/EVprZYaRcRSld2EbhiB5kDfHrW3qGoRaYhk1GRIox1eRgqjPQZY4oNmlaWlavBrKGTSZo5UBwWjYMAeuDjodwcHzFbtApULLxdYQv3Ut5bCTOOUzJkHyPtbH0qa60ClKUClAc9KUClKUClKUClKUClKUClKUClKUCsEZ61mlBgDHSs0qO4i1QaJa3FzJuIo3fHmVGQPmcD50HFO3biV9buotK0jLcjLzhftyvsif5QR82/DXQuHtK/Yy0g07RArX0il3cjKoTgSTy/hHuouxflA2AZl5Z2RWbyTS6per31y8jR20ZODLPIC0sjH7KIrEs2NuY4yQAe0sg4Ts7q6vG724CPNNJjHeMqkqqj7KDZVXwHXJJJDkXbJrosguj6IWdiwe5k955pHwVVsdWJwxAGPcUYC4q88EaCOz20jhjQS6ndblAcZI8GbflhiDe0++7bAllU827K7P6TcS6vrimVhKVgjHvXFzJ7WEyceyDzZOwzzZAU13rQdLe25p9TIa8lA7xlzyoB7sMWdxGuT/eJZjucAPTRdJ+rwz3Ld5cyYMsxGObGeVVGfYjXJCpnbJJyzMxp3a72hfsfEsOm4N7KCVzgiJeneEHqc5Cg7ZBz0weiV+etXtvr3izudWYqiyKF3wQI4e8iC5GN2APrzetBduF9Kg4Is21PjV+e+lXmd5TzOMjKwRhvteYHjnwFa/Yxokuhx32oa4ot47ghxG3s8iIXcuwPuj28DONgT4irnPp9hoTrNfe1cb8jTM88xPUiEMWfO3uxjw6VTO2ieZ9MklvlaONnRI7fqQWOTJcFTgnCkKgJVSQSWbl5ArXBkDdpmty6heg/RLYgorfhJ7hPzBkPqD512vX9ah4ege41V+WJBuepJOwVR4knbFUbsj+jcL6PBLeSIpnZpGOclmY8iKqjdmwqjlUE5ztk1VO164l4ms57qRJI7e1nWGOIkZLHHezSgdMZWNVzlcvnc4ANL1W87Ybt4mZrfSYjmRIzguD7qOw95mwdvdAB8QM9B4x4IS/017DhuKCHmMYBYYChXV2OVUkseXx65O9anYhZx2WkQNAVLSGR5GB+1zFcHyIVVHyqxyawdTJj4dw/UNc9Yo8HBAOf3r9fZXYYPMV2BDnXFHEI7LrG20vh0iS/ZfeCD2ecnMnL4uzHCqc9N84wbR2fcD/AFOv0riE9/qUvtPLIeYx5/loT0x4kf7YrmPAek/WPEtx9ZFnNvJPIO8OWYxv3cZbPUjmV9sD2RgAbV2DjbisaCndaapm1CUYht0HMSTsHcDpGOpJxnGM+IDnHGV4dS4osI9GH72AxLK69SMmSVScbgRMR8yK6jd2p1l3Gpry2UZI5G278j3mk3/gjoFPvbkjlxmu9mPAbcOd5d66wk1G4yZG6hOY8zKD4kndj02wNhk1ntr42eVvqjh7LTS4WYpufa92FceLbc3oQPE4CpxXycW6+LqwjJt4ZEMaRABpe5/gqo23dl5iTgKoYkgKa7Fqax6DDJqXF7LLNGvMq9Y4j0WK3VvtEnl70gM2d+VcKup2XcBJwXb815hrtxmR87INjyJ5AYGT4keQGOY8c61P2qajHp/Du9rGxw32TjZ53x9kZIX47bvig9uxmOaa6utQjj5pphIsUQ9lCXcPJI5x7ESEBc4OScAEjFWDtZ1mPheApdOLnVbhGXvHA5YI2yHMUe4jB3UfabGWZuWukaBosPCdqI7QZCJlmx7T8o3OPzwPCuHdnES8capc6lxO6CODEpV2AXJJES+19hAv+lc9TQdG7E+Fn4ZsDJqOVluCJGQ7d2oGEDA9Gxlj5cwHhVR1PiK47VdQ+rtEkeLTEz3rpsZEU4ZmPkxwqr+IEg9Bbu0jU7jU9NvZNGDpbJH/ABBs84LAP3YIysIUsS/VwPZ9n2mr3YNwzDeWEs8zyc0kxVljleMYjA5VYxkMfeY4zg8w2oMdp9jBdRWuh8GQI84kVmVAD3CqCOaVuqsxcEs2+M594Z6zoVgdLtreB2LmKKNC5+0UUKT88V9aZpUGkryaZEkSdSEUDJ8zjqfU1uUCou70GG/dm1LmmB2EchzGo22EY9g9M5YE7nfG1b91cpaKXu3VEHVnIUD4k7VXJuK21HKcIwm5c7d82Ut09WkIzIPSIN0xkUEJrapw5qmlxcOgRG4aUTQRjEbxhQ3eMg9kMpyQ4AJwwyRtXQ6qej8NPo7S3t8TealIOUtsiqudooQxxHGOpO5OCdycVIxaXcXftatcsM/ybbCIP85BlYjpzBlB+6KCbpUN+zsabwS3St976VM/+mV2X8xXhNez8P4bVWE9p0aflCyQjYc8yr7Lp15nQLy7ErgMwCwUpSgUpSgUpSgUpSgUpSgUpSgVqarp0erwyQagvNFIpVlyRkH1G4+IrbpQQfDPCltwygTS1bYFQzsWIDNzlVJ90FjkgYztnOBUlqenx6rFJBfrzRSKVZckZB2O43HxFbVKCu8M8F2nDQX6vVyUDBDI5fuw55nCA7LzHqQMnAyTgVYqUoFQ2ucK2WvkNrFtHK4GAzL7WOuOYb467etTNKCM0jh+10XJ0m3iiLbFkQBm/vN1PzNbd9ZR6ijRX6LJG3vI6hlPjuDt61sUoIfSOFrLRW59KtYYn3HOqKGweo5sZx6ZqO4Et0vtNj+mKrrOZpJFYBg3fSvIwYHr72N/KrTVT7OZRFBNaNs9pcTxEePKZGkib4FHXB9KD2t+z/TLZuaKyhznOCvMP6WyP0qyooQAIMAbADw+FZpQQ2o8K2epSie8gQzjpKuUfpj3kIPTbrW5pukQaXzHT4kQvuzKPac+bt1Y+pJrdpQKjbfQLW1ma4treFbhiSZVjUOS3vEsBnJ8fOpKlB8yxiYFZQCrAggjIIOxBHiK0tK0S20bmGkwRQ82Obuo1Tmx0zyjfGT+db9KBUFDwbp8MvfRWduJc55u6XY9eYbYB9RU7UbrWvW+hKG1SVU5tlXcu58kRfac+gBoJF1DghwCDsQehz1Bqhatoul8G886XD6f3m5WGUgOR4rCwZWI8ghxW3Ld6nxJtpSfV9sf506hrhh+CLOI/H3zn0FbOjcAWWmP31wrXN0cE3F03euSOhHNsvyAoKKeItV1wY4HF9JGelzdraRxnf3lH0cFh8Gz6VvJwNrmsKBxBq5iH3bdSPkSnJn9a6tSg5S3YZaXJ5tSu7uR/FudMn+pCaw3YPYoQbW5u1YdDzxnHwxGK6vSg5K3A2t8Onm4Y1MzqP5VxnceQ5yy7/5a39C7UGtZRacf25srg7CU57l+m+STyjf3ssvmRXS6jte0O34giaDV41kjPgeqn7ynqp9RQSAOelYdQ4IcZB2IPjnqDVE4JM3CtwdI1VzJFytJZTN1aNcc8LfijyCMeB8BgC4avqS6XGXkBZieVI196Vz7saDxJx8AASSACQHEdR7QrzQZZbSzaPurd2hTmJLcsTGNeYncnCjJpV8XsttLv95qo5rh/alZehdt5CufAsTWaC/UpSgUpSgUpSgUpSgUpSgUpSgUpSgUpSgUpSgUpSgVz/jNJeEbr630xGkgZVS+hT3iiZ5J0/EgODnbHkMsOgVgjPWg0tG1aHXIUn0qQSROMhh+oI6gjxB3Fb1UDUez6TTZXueArj6JK27wMOa3lPqv2M+YBx4AV9JxlqGkezxRpczY/nWWJkb15M8yD4nNBfaVULftN0yU8s1x3T+KTRyRkf1qB+RreXjrTGGRfWvzmQfoTQWGlVdu0LTieW2uO+b7sEckx/8AqU4+dZHEV3qG2i6fKAekt2ywJ8eUc0vyKD5UFnqM1HX4LB+6kbnnIyIYlMkhB2B5EBIX8Rwo8SKjvqG51LfX7tuQ/wAi0BgT4M4Yyt8Qyg+VTOm6ZDpS8mnRpGuckIoGSepbzJ8zvQRLfTtX9zFlEfE8stwfPYZiiPrmT4CtvSeHLfSmMkCFp296eVjJK3xd9wPwjA8hUtSgUpULxLK0vc2tqxVrhyrOpwUjVS0zKQcgkARhhupkU+FB8yavJqDNHw+qnkJV7iTPdIw2KoFIMzA7EAqo3BYMCtff7Pi4wdUmnmbOf4jRJv4ckJVWX+/zH1NSlrbpZosdqoSNAFVVGAoAwAAOgFetBE/szaeECD1AwfzG9eX7MRREmzluYmP3bmVgPgkrMg/pqbpQQg068txi2vQ/rcW6Mfh+4aMfpX2Ppy+99Fb1zIvzxg5+GamKUFJ4usLyZIbiSSBGtpo5FKRuWAZhFJhmfGO7d9ipzgdOtWPT9ES0fvZmea4xjvpSCwBxkIAAkYOBkIqg4Gc14cYsBaup/mNFEMecsqRD/mz8jU1QKUpQKUpQKUpQKUpQKUpQKUpQKUpQKUpQKUpQKUpQKUpQKUpQKUpQfMkYlGJACPIjNa/1dD/ZR/0L/wBK2qUHyiBBhAAPIV9UpQKUpQKUpQKgdSHJqFi7e6YrqMerN3Eij48sMh+RqeqO13TjqUWLdgkyMJIpCM8jp7pI8VO6sPFWYbZoJGlRmj6wL/mjuB3d0gHeQsd18OdD9uM+DjY9DhgVEnQKUpQKV8TSrApachVAyWYgAAdSSegqDfUJddHJoRaOE9bsr1Hj9GVh7Z8pCOQZBHPuKD6kf62u1WL+DanmdvBpmUqkfryKxdvVo/EHE7Wtp9jHpsaxWa8qL0GSScnLMxO7MSSSxJJJJOSa2aBSlKBSlKBSlKBSlKBSlKBSlKBSlKBSlKBSlKBSlKBSlKBSlKBSlKBSlKBSlKBSlKBSlKBSlKDS1PSodUAF6mSpyrglXQkYJR0IZDjbKkVHS2F3Ygmyu+ZRvi5hEhA+6rRNGfm3MfjSlBXbrjqe0Kq8cbEnGQGA/LmPn51MabPe6yOZZ4Yo+mEtyX+IZ5Sv5oaUoN+DhyIEPqLSXMgwQ07cwBHRljUCJG9VQH1qZpSgUpSgUpSg/9k="/>
          <p:cNvSpPr>
            <a:spLocks noGrp="1" noChangeAspect="1" noChangeArrowheads="1"/>
          </p:cNvSpPr>
          <p:nvPr>
            <p:ph type="ctrTitle"/>
          </p:nvPr>
        </p:nvSpPr>
        <p:spPr>
          <a:xfrm>
            <a:off x="533400" y="3429000"/>
            <a:ext cx="8153400" cy="1470025"/>
          </a:xfrm>
        </p:spPr>
        <p:txBody>
          <a:bodyPr anchor="t">
            <a:normAutofit/>
          </a:bodyPr>
          <a:lstStyle/>
          <a:p>
            <a:pPr algn="ctr">
              <a:defRPr/>
            </a:pPr>
            <a:r>
              <a:rPr lang="en-US" sz="4800" b="1" u="sng" dirty="0">
                <a:effectLst>
                  <a:outerShdw blurRad="38100" dist="38100" dir="2700000" algn="tl">
                    <a:srgbClr val="000000">
                      <a:alpha val="43137"/>
                    </a:srgbClr>
                  </a:outerShdw>
                </a:effectLst>
                <a:latin typeface="Times New Roman" pitchFamily="18" charset="0"/>
                <a:cs typeface="Times New Roman" pitchFamily="18" charset="0"/>
              </a:rPr>
              <a:t>Operating System Concepts</a:t>
            </a:r>
          </a:p>
        </p:txBody>
      </p:sp>
      <p:sp>
        <p:nvSpPr>
          <p:cNvPr id="3075" name="AutoShape 4" descr="data:image/jpeg;base64,/9j/4AAQSkZJRgABAQAAAQABAAD/2wCEAAkGBxMHEhISBxQWFhEWGBgaGRUWFxobHRggGBoaFxcZGB8ZHDQiHB4lIhgYITEhJSotMC46GSAzOjMsNygtLi0BCgoKBQUFDgUFDisZExkrKysrKysrKysrKysrKysrKysrKysrKysrKysrKysrKysrKysrKysrKysrKysrKysrK//AABEIAJUBUgMBIgACEQEDEQH/xAAcAAEAAgMBAQEAAAAAAAAAAAAABQYBBAcDAgj/xABGEAACAQMCAwUEBwUGAwkBAAABAgMABBEFIQYSMQcTQVFhIjJxgRQVQlJikaEWIzNDklNyc4KisUSy0SQlNDVjZHSj4Qj/xAAUAQEAAAAAAAAAAAAAAAAAAAAA/8QAFBEBAAAAAAAAAAAAAAAAAAAAAP/aAAwDAQACEQMRAD8A7bPMtupe4YKg3LMQAPUk7CvCz1KO9JFsS22c8rcpHTZiMH5GtGyg+tZDcXe6IxWBD7o5TymYjoXYg8rb4XGMFmzM0ClKUCoi91hmdodFjE0y4DktyxxZGf3j4PtY35FBbcZCgg19a3cSMY7fTzyyy5zIMHuo1x3kgB2Lbqq9d3BIIBrc0+xj02NYrNeVF6DJJJJyzMTuzEkksSSSSSSTQRH1DPe76xeSnI3jtv8As8Y+BUmXPh/E+Qr7ThG0X3lkY+bzzuT8S0hJqdpQV9uELdTm1e5ibzjupwP6TIVPzFYWxv8ATf8Awdwt0g+xcqEc/CWFQo+cZ+Iqw0oInSteS/cxTK8NyBloJQA2NgWQglZF3HtISBkA4O1S1aepabHqSgXI3U8yONnjbpzIw3U7keoJByCRWvpV64drbUjmdF5g4GBKmcCQeAYHZlHQkHoy0EpSlKBSlKBSlKBSlKBSlKBSlKBSlKBSlKBSlKBSlKBSlKBSlKBSlKBSlKBSlKBSlKCJ4SfvLGzI8YIf+Rc59alqrfCd39He5sLk/vLdyyfihlYvCV8wuTEf8P1qyUClKUEPpKd/cXcz/eSFN8+xEvOdvA95LKD/AHV8tpiorhwYjl8/pFzn5zuR+hFStB5XNwtqjyXBCoilmY9AFGST8AKh9N4mW8lWG7gnt3kBMRnVQJQBkheVzhwBzFGw2MnGxxIa3bNeW88cGOd43Vc9MlSBn0zUfqs6X9vBPD4TW7KT1UmVY3U+TYZ0I8MkUE7SlQ+pcU2emP3d3Onff2S5eQ+O0cYLnp5UExUJxUPoyR3SbNbOrk+cbEJOp8xyEtjplEPhWE4njk3SG75fP6JOP0ZA36VDcW8SWuoWc9usjJLcL3CJLHJC7NMRECqzKpbHPk48ATQXWlKUClKUClKUClKUClKUClKUClKUClKUClKUClKUClKUClKUClKUClKUClKUClKUFX400Ka77u84eIXULfPd5OFmQ+/BJvgq2MjPQ4OR1r14Q4xg4nVlizFdR7S20m0kbDZhg+8M/aHzwdqsdVHjPgKHiRhPbO1tfJ7l1CSGG2AHwRzDw6gjzxtQW6lcrbivWeDfY4ptPpluP+KtuuB4uoGPzCfE1L6T2v6VqOOecwsfszIy4+LLlf1oLPp5Ntc3MT9JOSZOmN1EUijz5TGrH/GFS1UrW+MNPkVJ7G+tu+hPMo75PbB2kiO/Rx0zsGCNvy4rVvu2LSrZQYZXlcgERxxtzbjIHtAKD4YzQX+ubcZ6wuhzSy6YytDCUmu4XcKhcEGFImwSs745yg2PdgnlLZbEOq6vxv7OnxHTbI+9PLkzuPHul25M/ex6hvCqnwpokXHF8YrUH6msGJCsS30qVicyyN9tnwSSeihVwOag2hx6vGFwY9bu20yywrLEOdJbhTuGabl5UQ+SnfJG/Wr9oGpaLoUfJotxZRp4lZo8nA6uxbmY+rEmp/VNFttXUJqkEUqjoJEVuXw9nI2+VVWbsj0eY8xtceiyygfkHoNrV+03S9LGXukkbwSD96WPkOTYfMivDSrWbjN1ueI7furNObuLOUBmcspQzXCnb3WYKh6cxPkal9E4LsNBIbSrWJHHR+XmcfBnyw/Op+gqNwW4MeNo2ZtNkdY2RyWNqznljZGJz3JYhShzyllIIGRVuqvdoUQm0vUBKMj6NMd/NULKfkQDUtpMjSwQtP75jQt8SoJ/Wg26UqL4l16Hhq3kudTbEaDoOrE+6ijxY/8A70BoJNmC+8cfGs1+deHbG67Yb9p9aLLYRNkoCeVR9mGP8RHvN13ztlRX6FdktEJchY0XJJOAoUbkk9AAKD1pXBuIONr7tDvlseBnkit1O8yEoWAIDSuw3RB4LnJyM7kKO16Jp50qCKGSWSZkXBllYs7nqWYk56+HhsKDepStPVNUh0lO81GRUXOBnqxPRVA3Zj4KASaDcrwvLyOxQyXrpHGvV3YKo+JOwqBF7e61/wCWxi0g/trheaZh/wCnDnCf3pDkeMdYuNNsuHl+l6/Jzum/0i7bnZSf7MEcqE/djUZ8qD1/agXe2h289x+MJ3UY9eeYqGHrGGrPJqV3jme1th4qFkuG+TExgH/Ka+LXV7rWRzaRAIYT7st1zBm8mWFfa5T+NkPpUfrl5q+hxvcJ9Eu44wWeJI5YZCoGT3ZMjgn0I8NsnaglV0CZzm71C6b8KiCNflyQ83+qs/syvU3N5n/5Mn+wOP0qQ0XUk1mCG4tM93KiuoPUBhnB9R0rdoK9Jw5KhzZahdofJjDIvzEkRb8mFaF7eatog5migv4h1EPNBMB4nlZmRzjwBBPlvVwpQVnhPjqz4pLJYuUuFzz28o5JFxs2x64PXBOPHFWauYdsvBv02E6lomY762HOXj9lnRepJG/OoGQ3kCPLE12T8YnjGz57vH0mJuSXG3McZVwB05h+obwxQXWlKUClKUClKUClKUClKUClKUClKUCobVeE7HVyTqVrA7H7RjXm/qA5v1qZpQUkdkujg5+hjP8AizY/LvMVsjhGHh5xc8L20QcAB4eVQZAM4Mbt7kgycZPK3RsbMttpQUfj3iuNNJvptOY94qd0UOVkiaUiPDqd0YBs/kRkb1nsa0gaRpNtge3MDMx8+83X/QEHyqJ7e9Kjm02S4CDvkaId4Nm5S4HKSPeXJBwcgHfrUhwNqV3Z6dYmS3FxB3EQVrdgJFAQDDxykBsYwWVyT9wUF9pUDBxlZSMEmnEMh/l3AaB/kswBPyzUzFcJMMxMpHmCD/tQetK0dT1m30lQ2qTxRKTgGR1UE4JwMnrsfyqBk4y+tPY4Oha6c7d8waO3TwJaRh7ePuxhjtjagzxy/wBad1pluf3l0cy46pAhBmY+XNtEPWTbpVqA5dh0qI4d0U6WHkvn767lwZZsY5se6iD7Ma5wF9SepJqYoPK5uFtEaS5YKiAszMcBQBkkk9ABX5z4k1W47X9SS10clbRCeTI2VRs88g8zkAA+ajYk5me2njd9ZmGk8OksOcLKU6yPkBYVx4A9fM7eBz0jsx4JTgy1CPg3UmGmceJ8EU/dXJHrufHFBO8PaJDw3bx22nDljjHU9WP2nY+JJ3JriXahx5JxjOul8I5eJnCMyfz2z0U/2YxnPQ4z0GTu9tnaMWDafoLEIciaZT72DhokP3cghmHXBXwap7sP4C+ooRfaov8A2qZfYU9Yozv8mbYnyGBtvQWrs64Li4LthHFhp3wZpfvN5D8K5IA+J6k1a61dT1GLS4zLfsFQYHiSSdlVQN2YnYKASTsBUK1hNxJvrIMVoelqD7co/wDcsDsp/slOPvFslQH1NrsmqMY+F1V8Eq90+e5jI6hcbzuOnKhCjBBcEYrZ0nh2OxfvrtnnuiMGeXBYA9VjUDliX8KAZwM5O9S0USwqFhAVVAAUDAAHQADoK1tY1OLRoZLjUWCRRqWZj/sPMk4AHiSBQaHF/E8HCdu1xqZ2GyoPekbwVf8Ar4DJqo8G6DccUypqvGw362lmc8kC9RIynrIeoJ3Gx68oWvcKWEvapfHUteUjT7duW3gPRiDncdCOhY+Jwu4GB2qgVgjm2NZpQeFhZpp0aQ2ShYo1Cqo6AAYA3r3pSgUpSg87iITKyy+6wIOfIjBrhv8A/M4bn1DHucsOfjmTH6Zro/aPxGdJtzb6YDJf3IMcEKbtlgQZMeCqMnJ22+OHZfwd+xtmIpiDcSHnlYdOYjAUeijb1OT40FvpSlApSlApSlApSlApSlApSlApSlApSlApSlBHcRaQmvWs9tc7LKjLn7pI9lh6g4PyqjdjGpvaRTaTrHs3dm7AITu0bHmDLnqAW6+TJ510qq3xRwjHrjx3Fo7W99F/CuowCw/C6naRNz7J8z0ychYJ4FuRy3CqynwYAj8jUJLwTpspy9ja5/wIx/sta8Gu3emDl4jtXbH/ABFmDMjeGTGP3qH0CsB96tgcaWA/j3UUZ+7Me6b5rKAR+VB72XCljYNzWVnbo33lhQH8+XNTAGOlQDcZ2JGbe4SX0g5pj8hCGNY+vLi+H/c1nJg9JLo9wn9JBl+RQZ86CfZggJY4A6k+Fcl7VO1MaZF3HDmWkmU4uRsgXoWhP2/IOPZznBJBAtetWSWNvJdccT9/HEvMYVXu4PRRFzEykkgASswzjAWuM8G6RL2qarJc6sMWyENIB7qqP4VuvoQMfAMepoLh2D8C/RUGp6sv72QHuFb7KnYy7+LdB6ZP2trD2m8ZjT4Zo7RyEQ8k0inDM5GRawkdJGBBdx/DXJ94rif4i1fuea205xEI05p7jbltIgM7eHesPcXwA5iMAK3Ae7k7TdRitdHUxWkeQinJ7qLmzJM+fekcnmYk5ZmAJPWgmeyHg5uL7o3+soPosLDkQDCu645UUf2aDGR47Dfeu96vqq6aFAVpJnJEcKY5pCOuM7BR4scBfE1HhouFoYLLQouaTl5YYAcZA9+SVseygJyzkHJbADMwB3NH0n6CWlu2726kx3kpGNhuEjGfYjXfCA+ZJZiWIeGm6OzyC510rJcjPIo3jtwRgrDkZLY2MhHM2T7q4UTdaGqa1baOAdVnihB6d46rn4cx3+Vfel6rBq6l9KmjmQHBaN1YA9cHlOx9KDcrhvG2pS9pupppWiMRZwtmaQdCUOJH9QvuqOhJz0IItvbVxp+zFp3Ni2Lq4BVSOqJ0d/Q78o9ST9mtnsf4N/ZSyBulxdT4eXPVRj2I/wDKDv6s3pQXHStOj0iGODT1CxRqFVR4AefmT1J8SSa26wTjrUJLxjp8L8kt7ahwcEGePY+R9rY0E5SvlHDgFCCD0IrT1PWLfSADqk8UQPTvHVc+g5jv8qDepUZpfEFrqzMmmXEUjr1RHUsPUqDkD1qSJx1oM1H6pYSX2BBcyQp4iJY+Y/5pEbHyGfWtWz4ssb6UQWd3A8x2CLKpJI6gYO59BUneXcdihkvXSONeruwVR8STgUGjo3DtvoxZ7NMzP78zsXlf+/I5LEbDbOBjpUrUXo/EVprZYaRcRSld2EbhiB5kDfHrW3qGoRaYhk1GRIox1eRgqjPQZY4oNmlaWlavBrKGTSZo5UBwWjYMAeuDjodwcHzFbtApULLxdYQv3Ut5bCTOOUzJkHyPtbH0qa60ClKUClAc9KUClKUClKUClKUClKUClKUClKUCsEZ61mlBgDHSs0qO4i1QaJa3FzJuIo3fHmVGQPmcD50HFO3biV9buotK0jLcjLzhftyvsif5QR82/DXQuHtK/Yy0g07RArX0il3cjKoTgSTy/hHuouxflA2AZl5Z2RWbyTS6per31y8jR20ZODLPIC0sjH7KIrEs2NuY4yQAe0sg4Ts7q6vG724CPNNJjHeMqkqqj7KDZVXwHXJJJDkXbJrosguj6IWdiwe5k955pHwVVsdWJwxAGPcUYC4q88EaCOz20jhjQS6ndblAcZI8GbflhiDe0++7bAllU827K7P6TcS6vrimVhKVgjHvXFzJ7WEyceyDzZOwzzZAU13rQdLe25p9TIa8lA7xlzyoB7sMWdxGuT/eJZjucAPTRdJ+rwz3Ld5cyYMsxGObGeVVGfYjXJCpnbJJyzMxp3a72hfsfEsOm4N7KCVzgiJeneEHqc5Cg7ZBz0weiV+etXtvr3izudWYqiyKF3wQI4e8iC5GN2APrzetBduF9Kg4Is21PjV+e+lXmd5TzOMjKwRhvteYHjnwFa/Yxokuhx32oa4ot47ghxG3s8iIXcuwPuj28DONgT4irnPp9hoTrNfe1cb8jTM88xPUiEMWfO3uxjw6VTO2ieZ9MklvlaONnRI7fqQWOTJcFTgnCkKgJVSQSWbl5ArXBkDdpmty6heg/RLYgorfhJ7hPzBkPqD512vX9ah4ege41V+WJBuepJOwVR4knbFUbsj+jcL6PBLeSIpnZpGOclmY8iKqjdmwqjlUE5ztk1VO164l4ms57qRJI7e1nWGOIkZLHHezSgdMZWNVzlcvnc4ANL1W87Ybt4mZrfSYjmRIzguD7qOw95mwdvdAB8QM9B4x4IS/017DhuKCHmMYBYYChXV2OVUkseXx65O9anYhZx2WkQNAVLSGR5GB+1zFcHyIVVHyqxyawdTJj4dw/UNc9Yo8HBAOf3r9fZXYYPMV2BDnXFHEI7LrG20vh0iS/ZfeCD2ecnMnL4uzHCqc9N84wbR2fcD/AFOv0riE9/qUvtPLIeYx5/loT0x4kf7YrmPAek/WPEtx9ZFnNvJPIO8OWYxv3cZbPUjmV9sD2RgAbV2DjbisaCndaapm1CUYht0HMSTsHcDpGOpJxnGM+IDnHGV4dS4osI9GH72AxLK69SMmSVScbgRMR8yK6jd2p1l3Gpry2UZI5G278j3mk3/gjoFPvbkjlxmu9mPAbcOd5d66wk1G4yZG6hOY8zKD4kndj02wNhk1ntr42eVvqjh7LTS4WYpufa92FceLbc3oQPE4CpxXycW6+LqwjJt4ZEMaRABpe5/gqo23dl5iTgKoYkgKa7Fqax6DDJqXF7LLNGvMq9Y4j0WK3VvtEnl70gM2d+VcKup2XcBJwXb815hrtxmR87INjyJ5AYGT4keQGOY8c61P2qajHp/Du9rGxw32TjZ53x9kZIX47bvig9uxmOaa6utQjj5pphIsUQ9lCXcPJI5x7ESEBc4OScAEjFWDtZ1mPheApdOLnVbhGXvHA5YI2yHMUe4jB3UfabGWZuWukaBosPCdqI7QZCJlmx7T8o3OPzwPCuHdnES8capc6lxO6CODEpV2AXJJES+19hAv+lc9TQdG7E+Fn4ZsDJqOVluCJGQ7d2oGEDA9Gxlj5cwHhVR1PiK47VdQ+rtEkeLTEz3rpsZEU4ZmPkxwqr+IEg9Bbu0jU7jU9NvZNGDpbJH/ABBs84LAP3YIysIUsS/VwPZ9n2mr3YNwzDeWEs8zyc0kxVljleMYjA5VYxkMfeY4zg8w2oMdp9jBdRWuh8GQI84kVmVAD3CqCOaVuqsxcEs2+M594Z6zoVgdLtreB2LmKKNC5+0UUKT88V9aZpUGkryaZEkSdSEUDJ8zjqfU1uUCou70GG/dm1LmmB2EchzGo22EY9g9M5YE7nfG1b91cpaKXu3VEHVnIUD4k7VXJuK21HKcIwm5c7d82Ut09WkIzIPSIN0xkUEJrapw5qmlxcOgRG4aUTQRjEbxhQ3eMg9kMpyQ4AJwwyRtXQ6qej8NPo7S3t8TealIOUtsiqudooQxxHGOpO5OCdycVIxaXcXftatcsM/ybbCIP85BlYjpzBlB+6KCbpUN+zsabwS3St976VM/+mV2X8xXhNez8P4bVWE9p0aflCyQjYc8yr7Lp15nQLy7ErgMwCwUpSgUpSgUpSgUpSgUpSgUpSgVqarp0erwyQagvNFIpVlyRkH1G4+IrbpQQfDPCltwygTS1bYFQzsWIDNzlVJ90FjkgYztnOBUlqenx6rFJBfrzRSKVZckZB2O43HxFbVKCu8M8F2nDQX6vVyUDBDI5fuw55nCA7LzHqQMnAyTgVYqUoFQ2ucK2WvkNrFtHK4GAzL7WOuOYb467etTNKCM0jh+10XJ0m3iiLbFkQBm/vN1PzNbd9ZR6ijRX6LJG3vI6hlPjuDt61sUoIfSOFrLRW59KtYYn3HOqKGweo5sZx6ZqO4Et0vtNj+mKrrOZpJFYBg3fSvIwYHr72N/KrTVT7OZRFBNaNs9pcTxEePKZGkib4FHXB9KD2t+z/TLZuaKyhznOCvMP6WyP0qyooQAIMAbADw+FZpQQ2o8K2epSie8gQzjpKuUfpj3kIPTbrW5pukQaXzHT4kQvuzKPac+bt1Y+pJrdpQKjbfQLW1ma4treFbhiSZVjUOS3vEsBnJ8fOpKlB8yxiYFZQCrAggjIIOxBHiK0tK0S20bmGkwRQ82Obuo1Tmx0zyjfGT+db9KBUFDwbp8MvfRWduJc55u6XY9eYbYB9RU7UbrWvW+hKG1SVU5tlXcu58kRfac+gBoJF1DghwCDsQehz1Bqhatoul8G886XD6f3m5WGUgOR4rCwZWI8ghxW3Ld6nxJtpSfV9sf506hrhh+CLOI/H3zn0FbOjcAWWmP31wrXN0cE3F03euSOhHNsvyAoKKeItV1wY4HF9JGelzdraRxnf3lH0cFh8Gz6VvJwNrmsKBxBq5iH3bdSPkSnJn9a6tSg5S3YZaXJ5tSu7uR/FudMn+pCaw3YPYoQbW5u1YdDzxnHwxGK6vSg5K3A2t8Onm4Y1MzqP5VxnceQ5yy7/5a39C7UGtZRacf25srg7CU57l+m+STyjf3ssvmRXS6jte0O34giaDV41kjPgeqn7ynqp9RQSAOelYdQ4IcZB2IPjnqDVE4JM3CtwdI1VzJFytJZTN1aNcc8LfijyCMeB8BgC4avqS6XGXkBZieVI196Vz7saDxJx8AASSACQHEdR7QrzQZZbSzaPurd2hTmJLcsTGNeYncnCjJpV8XsttLv95qo5rh/alZehdt5CufAsTWaC/UpSgUpSgUpSgUpSgUpSgUpSgUpSgUpSgUpSgUpSgVz/jNJeEbr630xGkgZVS+hT3iiZ5J0/EgODnbHkMsOgVgjPWg0tG1aHXIUn0qQSROMhh+oI6gjxB3Fb1UDUez6TTZXueArj6JK27wMOa3lPqv2M+YBx4AV9JxlqGkezxRpczY/nWWJkb15M8yD4nNBfaVULftN0yU8s1x3T+KTRyRkf1qB+RreXjrTGGRfWvzmQfoTQWGlVdu0LTieW2uO+b7sEckx/8AqU4+dZHEV3qG2i6fKAekt2ywJ8eUc0vyKD5UFnqM1HX4LB+6kbnnIyIYlMkhB2B5EBIX8Rwo8SKjvqG51LfX7tuQ/wAi0BgT4M4Yyt8Qyg+VTOm6ZDpS8mnRpGuckIoGSepbzJ8zvQRLfTtX9zFlEfE8stwfPYZiiPrmT4CtvSeHLfSmMkCFp296eVjJK3xd9wPwjA8hUtSgUpULxLK0vc2tqxVrhyrOpwUjVS0zKQcgkARhhupkU+FB8yavJqDNHw+qnkJV7iTPdIw2KoFIMzA7EAqo3BYMCtff7Pi4wdUmnmbOf4jRJv4ckJVWX+/zH1NSlrbpZosdqoSNAFVVGAoAwAAOgFetBE/szaeECD1AwfzG9eX7MRREmzluYmP3bmVgPgkrMg/pqbpQQg068txi2vQ/rcW6Mfh+4aMfpX2Ppy+99Fb1zIvzxg5+GamKUFJ4usLyZIbiSSBGtpo5FKRuWAZhFJhmfGO7d9ipzgdOtWPT9ES0fvZmea4xjvpSCwBxkIAAkYOBkIqg4Gc14cYsBaup/mNFEMecsqRD/mz8jU1QKUpQKUpQKUpQKUpQKUpQKUpQKUpQKUpQKUpQKUpQKUpQKUpQKUpQfMkYlGJACPIjNa/1dD/ZR/0L/wBK2qUHyiBBhAAPIV9UpQKUpQKUpQKgdSHJqFi7e6YrqMerN3Eij48sMh+RqeqO13TjqUWLdgkyMJIpCM8jp7pI8VO6sPFWYbZoJGlRmj6wL/mjuB3d0gHeQsd18OdD9uM+DjY9DhgVEnQKUpQKV8TSrApachVAyWYgAAdSSegqDfUJddHJoRaOE9bsr1Hj9GVh7Z8pCOQZBHPuKD6kf62u1WL+DanmdvBpmUqkfryKxdvVo/EHE7Wtp9jHpsaxWa8qL0GSScnLMxO7MSSSxJJJJOSa2aBSlKBSlKBSlKBSlKBSlKBSlKBSlKBSlKBSlKBSlKBSlKBSlKBSlKBSlKBSlKBSlKBSlKBSlKDS1PSodUAF6mSpyrglXQkYJR0IZDjbKkVHS2F3Ygmyu+ZRvi5hEhA+6rRNGfm3MfjSlBXbrjqe0Kq8cbEnGQGA/LmPn51MabPe6yOZZ4Yo+mEtyX+IZ5Sv5oaUoN+DhyIEPqLSXMgwQ07cwBHRljUCJG9VQH1qZpSgUpSgUpSg/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3076" name="AutoShape 6" descr="data:image/jpeg;base64,/9j/4AAQSkZJRgABAQAAAQABAAD/2wCEAAkGBxMHEhISBxQWFhEWGBgaGRUWFxobHRggGBoaFxcZGB8ZHDQiHB4lIhgYITEhJSotMC46GSAzOjMsNygtLi0BCgoKBQUFDgUFDisZExkrKysrKysrKysrKysrKysrKysrKysrKysrKysrKysrKysrKysrKysrKysrKysrKysrK//AABEIAJUBUgMBIgACEQEDEQH/xAAcAAEAAgMBAQEAAAAAAAAAAAAABQYBBAcDAgj/xABGEAACAQMCAwUEBwUGAwkBAAABAgMABBEFIQYSMQcTQVFhIjJxgRQVQlJikaEWIzNDklNyc4KisUSy0SQlNDVjZHSj4Qj/xAAUAQEAAAAAAAAAAAAAAAAAAAAA/8QAFBEBAAAAAAAAAAAAAAAAAAAAAP/aAAwDAQACEQMRAD8A7bPMtupe4YKg3LMQAPUk7CvCz1KO9JFsS22c8rcpHTZiMH5GtGyg+tZDcXe6IxWBD7o5TymYjoXYg8rb4XGMFmzM0ClKUCoi91hmdodFjE0y4DktyxxZGf3j4PtY35FBbcZCgg19a3cSMY7fTzyyy5zIMHuo1x3kgB2Lbqq9d3BIIBrc0+xj02NYrNeVF6DJJJJyzMTuzEkksSSSSSSTQRH1DPe76xeSnI3jtv8As8Y+BUmXPh/E+Qr7ThG0X3lkY+bzzuT8S0hJqdpQV9uELdTm1e5ibzjupwP6TIVPzFYWxv8ATf8Awdwt0g+xcqEc/CWFQo+cZ+Iqw0oInSteS/cxTK8NyBloJQA2NgWQglZF3HtISBkA4O1S1aepabHqSgXI3U8yONnjbpzIw3U7keoJByCRWvpV64drbUjmdF5g4GBKmcCQeAYHZlHQkHoy0EpSlKBSlKBSlKBSlKBSlKBSlKBSlKBSlKBSlKBSlKBSlKBSlKBSlKBSlKBSlKBSlKCJ4SfvLGzI8YIf+Rc59alqrfCd39He5sLk/vLdyyfihlYvCV8wuTEf8P1qyUClKUEPpKd/cXcz/eSFN8+xEvOdvA95LKD/AHV8tpiorhwYjl8/pFzn5zuR+hFStB5XNwtqjyXBCoilmY9AFGST8AKh9N4mW8lWG7gnt3kBMRnVQJQBkheVzhwBzFGw2MnGxxIa3bNeW88cGOd43Vc9MlSBn0zUfqs6X9vBPD4TW7KT1UmVY3U+TYZ0I8MkUE7SlQ+pcU2emP3d3Onff2S5eQ+O0cYLnp5UExUJxUPoyR3SbNbOrk+cbEJOp8xyEtjplEPhWE4njk3SG75fP6JOP0ZA36VDcW8SWuoWc9usjJLcL3CJLHJC7NMRECqzKpbHPk48ATQXWlKUClKUClKUClKUClKUClKUClKUClKUClKUClKUClKUClKUClKUClKUClKUClKUFX400Ka77u84eIXULfPd5OFmQ+/BJvgq2MjPQ4OR1r14Q4xg4nVlizFdR7S20m0kbDZhg+8M/aHzwdqsdVHjPgKHiRhPbO1tfJ7l1CSGG2AHwRzDw6gjzxtQW6lcrbivWeDfY4ptPpluP+KtuuB4uoGPzCfE1L6T2v6VqOOecwsfszIy4+LLlf1oLPp5Ntc3MT9JOSZOmN1EUijz5TGrH/GFS1UrW+MNPkVJ7G+tu+hPMo75PbB2kiO/Rx0zsGCNvy4rVvu2LSrZQYZXlcgERxxtzbjIHtAKD4YzQX+ubcZ6wuhzSy6YytDCUmu4XcKhcEGFImwSs745yg2PdgnlLZbEOq6vxv7OnxHTbI+9PLkzuPHul25M/ex6hvCqnwpokXHF8YrUH6msGJCsS30qVicyyN9tnwSSeihVwOag2hx6vGFwY9bu20yywrLEOdJbhTuGabl5UQ+SnfJG/Wr9oGpaLoUfJotxZRp4lZo8nA6uxbmY+rEmp/VNFttXUJqkEUqjoJEVuXw9nI2+VVWbsj0eY8xtceiyygfkHoNrV+03S9LGXukkbwSD96WPkOTYfMivDSrWbjN1ueI7furNObuLOUBmcspQzXCnb3WYKh6cxPkal9E4LsNBIbSrWJHHR+XmcfBnyw/Op+gqNwW4MeNo2ZtNkdY2RyWNqznljZGJz3JYhShzyllIIGRVuqvdoUQm0vUBKMj6NMd/NULKfkQDUtpMjSwQtP75jQt8SoJ/Wg26UqL4l16Hhq3kudTbEaDoOrE+6ijxY/8A70BoJNmC+8cfGs1+deHbG67Yb9p9aLLYRNkoCeVR9mGP8RHvN13ztlRX6FdktEJchY0XJJOAoUbkk9AAKD1pXBuIONr7tDvlseBnkit1O8yEoWAIDSuw3RB4LnJyM7kKO16Jp50qCKGSWSZkXBllYs7nqWYk56+HhsKDepStPVNUh0lO81GRUXOBnqxPRVA3Zj4KASaDcrwvLyOxQyXrpHGvV3YKo+JOwqBF7e61/wCWxi0g/trheaZh/wCnDnCf3pDkeMdYuNNsuHl+l6/Jzum/0i7bnZSf7MEcqE/djUZ8qD1/agXe2h289x+MJ3UY9eeYqGHrGGrPJqV3jme1th4qFkuG+TExgH/Ka+LXV7rWRzaRAIYT7st1zBm8mWFfa5T+NkPpUfrl5q+hxvcJ9Eu44wWeJI5YZCoGT3ZMjgn0I8NsnaglV0CZzm71C6b8KiCNflyQ83+qs/syvU3N5n/5Mn+wOP0qQ0XUk1mCG4tM93KiuoPUBhnB9R0rdoK9Jw5KhzZahdofJjDIvzEkRb8mFaF7eatog5migv4h1EPNBMB4nlZmRzjwBBPlvVwpQVnhPjqz4pLJYuUuFzz28o5JFxs2x64PXBOPHFWauYdsvBv02E6lomY762HOXj9lnRepJG/OoGQ3kCPLE12T8YnjGz57vH0mJuSXG3McZVwB05h+obwxQXWlKUClKUClKUClKUClKUClKUClKUCobVeE7HVyTqVrA7H7RjXm/qA5v1qZpQUkdkujg5+hjP8AizY/LvMVsjhGHh5xc8L20QcAB4eVQZAM4Mbt7kgycZPK3RsbMttpQUfj3iuNNJvptOY94qd0UOVkiaUiPDqd0YBs/kRkb1nsa0gaRpNtge3MDMx8+83X/QEHyqJ7e9Kjm02S4CDvkaId4Nm5S4HKSPeXJBwcgHfrUhwNqV3Z6dYmS3FxB3EQVrdgJFAQDDxykBsYwWVyT9wUF9pUDBxlZSMEmnEMh/l3AaB/kswBPyzUzFcJMMxMpHmCD/tQetK0dT1m30lQ2qTxRKTgGR1UE4JwMnrsfyqBk4y+tPY4Oha6c7d8waO3TwJaRh7ePuxhjtjagzxy/wBad1pluf3l0cy46pAhBmY+XNtEPWTbpVqA5dh0qI4d0U6WHkvn767lwZZsY5se6iD7Ma5wF9SepJqYoPK5uFtEaS5YKiAszMcBQBkkk9ABX5z4k1W47X9SS10clbRCeTI2VRs88g8zkAA+ajYk5me2njd9ZmGk8OksOcLKU6yPkBYVx4A9fM7eBz0jsx4JTgy1CPg3UmGmceJ8EU/dXJHrufHFBO8PaJDw3bx22nDljjHU9WP2nY+JJ3JriXahx5JxjOul8I5eJnCMyfz2z0U/2YxnPQ4z0GTu9tnaMWDafoLEIciaZT72DhokP3cghmHXBXwap7sP4C+ooRfaov8A2qZfYU9Yozv8mbYnyGBtvQWrs64Li4LthHFhp3wZpfvN5D8K5IA+J6k1a61dT1GLS4zLfsFQYHiSSdlVQN2YnYKASTsBUK1hNxJvrIMVoelqD7co/wDcsDsp/slOPvFslQH1NrsmqMY+F1V8Eq90+e5jI6hcbzuOnKhCjBBcEYrZ0nh2OxfvrtnnuiMGeXBYA9VjUDliX8KAZwM5O9S0USwqFhAVVAAUDAAHQADoK1tY1OLRoZLjUWCRRqWZj/sPMk4AHiSBQaHF/E8HCdu1xqZ2GyoPekbwVf8Ar4DJqo8G6DccUypqvGw362lmc8kC9RIynrIeoJ3Gx68oWvcKWEvapfHUteUjT7duW3gPRiDncdCOhY+Jwu4GB2qgVgjm2NZpQeFhZpp0aQ2ShYo1Cqo6AAYA3r3pSgUpSg87iITKyy+6wIOfIjBrhv8A/M4bn1DHucsOfjmTH6Zro/aPxGdJtzb6YDJf3IMcEKbtlgQZMeCqMnJ22+OHZfwd+xtmIpiDcSHnlYdOYjAUeijb1OT40FvpSlApSlApSlApSlApSlApSlApSlApSlApSlBHcRaQmvWs9tc7LKjLn7pI9lh6g4PyqjdjGpvaRTaTrHs3dm7AITu0bHmDLnqAW6+TJ510qq3xRwjHrjx3Fo7W99F/CuowCw/C6naRNz7J8z0ychYJ4FuRy3CqynwYAj8jUJLwTpspy9ja5/wIx/sta8Gu3emDl4jtXbH/ABFmDMjeGTGP3qH0CsB96tgcaWA/j3UUZ+7Me6b5rKAR+VB72XCljYNzWVnbo33lhQH8+XNTAGOlQDcZ2JGbe4SX0g5pj8hCGNY+vLi+H/c1nJg9JLo9wn9JBl+RQZ86CfZggJY4A6k+Fcl7VO1MaZF3HDmWkmU4uRsgXoWhP2/IOPZznBJBAtetWSWNvJdccT9/HEvMYVXu4PRRFzEykkgASswzjAWuM8G6RL2qarJc6sMWyENIB7qqP4VuvoQMfAMepoLh2D8C/RUGp6sv72QHuFb7KnYy7+LdB6ZP2trD2m8ZjT4Zo7RyEQ8k0inDM5GRawkdJGBBdx/DXJ94rif4i1fuea205xEI05p7jbltIgM7eHesPcXwA5iMAK3Ae7k7TdRitdHUxWkeQinJ7qLmzJM+fekcnmYk5ZmAJPWgmeyHg5uL7o3+soPosLDkQDCu645UUf2aDGR47Dfeu96vqq6aFAVpJnJEcKY5pCOuM7BR4scBfE1HhouFoYLLQouaTl5YYAcZA9+SVseygJyzkHJbADMwB3NH0n6CWlu2726kx3kpGNhuEjGfYjXfCA+ZJZiWIeGm6OzyC510rJcjPIo3jtwRgrDkZLY2MhHM2T7q4UTdaGqa1baOAdVnihB6d46rn4cx3+Vfel6rBq6l9KmjmQHBaN1YA9cHlOx9KDcrhvG2pS9pupppWiMRZwtmaQdCUOJH9QvuqOhJz0IItvbVxp+zFp3Ni2Lq4BVSOqJ0d/Q78o9ST9mtnsf4N/ZSyBulxdT4eXPVRj2I/wDKDv6s3pQXHStOj0iGODT1CxRqFVR4AefmT1J8SSa26wTjrUJLxjp8L8kt7ahwcEGePY+R9rY0E5SvlHDgFCCD0IrT1PWLfSADqk8UQPTvHVc+g5jv8qDepUZpfEFrqzMmmXEUjr1RHUsPUqDkD1qSJx1oM1H6pYSX2BBcyQp4iJY+Y/5pEbHyGfWtWz4ssb6UQWd3A8x2CLKpJI6gYO59BUneXcdihkvXSONeruwVR8STgUGjo3DtvoxZ7NMzP78zsXlf+/I5LEbDbOBjpUrUXo/EVprZYaRcRSld2EbhiB5kDfHrW3qGoRaYhk1GRIox1eRgqjPQZY4oNmlaWlavBrKGTSZo5UBwWjYMAeuDjodwcHzFbtApULLxdYQv3Ut5bCTOOUzJkHyPtbH0qa60ClKUClAc9KUClKUClKUClKUClKUClKUClKUCsEZ61mlBgDHSs0qO4i1QaJa3FzJuIo3fHmVGQPmcD50HFO3biV9buotK0jLcjLzhftyvsif5QR82/DXQuHtK/Yy0g07RArX0il3cjKoTgSTy/hHuouxflA2AZl5Z2RWbyTS6per31y8jR20ZODLPIC0sjH7KIrEs2NuY4yQAe0sg4Ts7q6vG724CPNNJjHeMqkqqj7KDZVXwHXJJJDkXbJrosguj6IWdiwe5k955pHwVVsdWJwxAGPcUYC4q88EaCOz20jhjQS6ndblAcZI8GbflhiDe0++7bAllU827K7P6TcS6vrimVhKVgjHvXFzJ7WEyceyDzZOwzzZAU13rQdLe25p9TIa8lA7xlzyoB7sMWdxGuT/eJZjucAPTRdJ+rwz3Ld5cyYMsxGObGeVVGfYjXJCpnbJJyzMxp3a72hfsfEsOm4N7KCVzgiJeneEHqc5Cg7ZBz0weiV+etXtvr3izudWYqiyKF3wQI4e8iC5GN2APrzetBduF9Kg4Is21PjV+e+lXmd5TzOMjKwRhvteYHjnwFa/Yxokuhx32oa4ot47ghxG3s8iIXcuwPuj28DONgT4irnPp9hoTrNfe1cb8jTM88xPUiEMWfO3uxjw6VTO2ieZ9MklvlaONnRI7fqQWOTJcFTgnCkKgJVSQSWbl5ArXBkDdpmty6heg/RLYgorfhJ7hPzBkPqD512vX9ah4ege41V+WJBuepJOwVR4knbFUbsj+jcL6PBLeSIpnZpGOclmY8iKqjdmwqjlUE5ztk1VO164l4ms57qRJI7e1nWGOIkZLHHezSgdMZWNVzlcvnc4ANL1W87Ybt4mZrfSYjmRIzguD7qOw95mwdvdAB8QM9B4x4IS/017DhuKCHmMYBYYChXV2OVUkseXx65O9anYhZx2WkQNAVLSGR5GB+1zFcHyIVVHyqxyawdTJj4dw/UNc9Yo8HBAOf3r9fZXYYPMV2BDnXFHEI7LrG20vh0iS/ZfeCD2ecnMnL4uzHCqc9N84wbR2fcD/AFOv0riE9/qUvtPLIeYx5/loT0x4kf7YrmPAek/WPEtx9ZFnNvJPIO8OWYxv3cZbPUjmV9sD2RgAbV2DjbisaCndaapm1CUYht0HMSTsHcDpGOpJxnGM+IDnHGV4dS4osI9GH72AxLK69SMmSVScbgRMR8yK6jd2p1l3Gpry2UZI5G278j3mk3/gjoFPvbkjlxmu9mPAbcOd5d66wk1G4yZG6hOY8zKD4kndj02wNhk1ntr42eVvqjh7LTS4WYpufa92FceLbc3oQPE4CpxXycW6+LqwjJt4ZEMaRABpe5/gqo23dl5iTgKoYkgKa7Fqax6DDJqXF7LLNGvMq9Y4j0WK3VvtEnl70gM2d+VcKup2XcBJwXb815hrtxmR87INjyJ5AYGT4keQGOY8c61P2qajHp/Du9rGxw32TjZ53x9kZIX47bvig9uxmOaa6utQjj5pphIsUQ9lCXcPJI5x7ESEBc4OScAEjFWDtZ1mPheApdOLnVbhGXvHA5YI2yHMUe4jB3UfabGWZuWukaBosPCdqI7QZCJlmx7T8o3OPzwPCuHdnES8capc6lxO6CODEpV2AXJJES+19hAv+lc9TQdG7E+Fn4ZsDJqOVluCJGQ7d2oGEDA9Gxlj5cwHhVR1PiK47VdQ+rtEkeLTEz3rpsZEU4ZmPkxwqr+IEg9Bbu0jU7jU9NvZNGDpbJH/ABBs84LAP3YIysIUsS/VwPZ9n2mr3YNwzDeWEs8zyc0kxVljleMYjA5VYxkMfeY4zg8w2oMdp9jBdRWuh8GQI84kVmVAD3CqCOaVuqsxcEs2+M594Z6zoVgdLtreB2LmKKNC5+0UUKT88V9aZpUGkryaZEkSdSEUDJ8zjqfU1uUCou70GG/dm1LmmB2EchzGo22EY9g9M5YE7nfG1b91cpaKXu3VEHVnIUD4k7VXJuK21HKcIwm5c7d82Ut09WkIzIPSIN0xkUEJrapw5qmlxcOgRG4aUTQRjEbxhQ3eMg9kMpyQ4AJwwyRtXQ6qej8NPo7S3t8TealIOUtsiqudooQxxHGOpO5OCdycVIxaXcXftatcsM/ybbCIP85BlYjpzBlB+6KCbpUN+zsabwS3St976VM/+mV2X8xXhNez8P4bVWE9p0aflCyQjYc8yr7Lp15nQLy7ErgMwCwUpSgUpSgUpSgUpSgUpSgUpSgVqarp0erwyQagvNFIpVlyRkH1G4+IrbpQQfDPCltwygTS1bYFQzsWIDNzlVJ90FjkgYztnOBUlqenx6rFJBfrzRSKVZckZB2O43HxFbVKCu8M8F2nDQX6vVyUDBDI5fuw55nCA7LzHqQMnAyTgVYqUoFQ2ucK2WvkNrFtHK4GAzL7WOuOYb467etTNKCM0jh+10XJ0m3iiLbFkQBm/vN1PzNbd9ZR6ijRX6LJG3vI6hlPjuDt61sUoIfSOFrLRW59KtYYn3HOqKGweo5sZx6ZqO4Et0vtNj+mKrrOZpJFYBg3fSvIwYHr72N/KrTVT7OZRFBNaNs9pcTxEePKZGkib4FHXB9KD2t+z/TLZuaKyhznOCvMP6WyP0qyooQAIMAbADw+FZpQQ2o8K2epSie8gQzjpKuUfpj3kIPTbrW5pukQaXzHT4kQvuzKPac+bt1Y+pJrdpQKjbfQLW1ma4treFbhiSZVjUOS3vEsBnJ8fOpKlB8yxiYFZQCrAggjIIOxBHiK0tK0S20bmGkwRQ82Obuo1Tmx0zyjfGT+db9KBUFDwbp8MvfRWduJc55u6XY9eYbYB9RU7UbrWvW+hKG1SVU5tlXcu58kRfac+gBoJF1DghwCDsQehz1Bqhatoul8G886XD6f3m5WGUgOR4rCwZWI8ghxW3Ld6nxJtpSfV9sf506hrhh+CLOI/H3zn0FbOjcAWWmP31wrXN0cE3F03euSOhHNsvyAoKKeItV1wY4HF9JGelzdraRxnf3lH0cFh8Gz6VvJwNrmsKBxBq5iH3bdSPkSnJn9a6tSg5S3YZaXJ5tSu7uR/FudMn+pCaw3YPYoQbW5u1YdDzxnHwxGK6vSg5K3A2t8Onm4Y1MzqP5VxnceQ5yy7/5a39C7UGtZRacf25srg7CU57l+m+STyjf3ssvmRXS6jte0O34giaDV41kjPgeqn7ynqp9RQSAOelYdQ4IcZB2IPjnqDVE4JM3CtwdI1VzJFytJZTN1aNcc8LfijyCMeB8BgC4avqS6XGXkBZieVI196Vz7saDxJx8AASSACQHEdR7QrzQZZbSzaPurd2hTmJLcsTGNeYncnCjJpV8XsttLv95qo5rh/alZehdt5CufAsTWaC/UpSgUpSgUpSgUpSgUpSgUpSgUpSgUpSgUpSgUpSgVz/jNJeEbr630xGkgZVS+hT3iiZ5J0/EgODnbHkMsOgVgjPWg0tG1aHXIUn0qQSROMhh+oI6gjxB3Fb1UDUez6TTZXueArj6JK27wMOa3lPqv2M+YBx4AV9JxlqGkezxRpczY/nWWJkb15M8yD4nNBfaVULftN0yU8s1x3T+KTRyRkf1qB+RreXjrTGGRfWvzmQfoTQWGlVdu0LTieW2uO+b7sEckx/8AqU4+dZHEV3qG2i6fKAekt2ywJ8eUc0vyKD5UFnqM1HX4LB+6kbnnIyIYlMkhB2B5EBIX8Rwo8SKjvqG51LfX7tuQ/wAi0BgT4M4Yyt8Qyg+VTOm6ZDpS8mnRpGuckIoGSepbzJ8zvQRLfTtX9zFlEfE8stwfPYZiiPrmT4CtvSeHLfSmMkCFp296eVjJK3xd9wPwjA8hUtSgUpULxLK0vc2tqxVrhyrOpwUjVS0zKQcgkARhhupkU+FB8yavJqDNHw+qnkJV7iTPdIw2KoFIMzA7EAqo3BYMCtff7Pi4wdUmnmbOf4jRJv4ckJVWX+/zH1NSlrbpZosdqoSNAFVVGAoAwAAOgFetBE/szaeECD1AwfzG9eX7MRREmzluYmP3bmVgPgkrMg/pqbpQQg068txi2vQ/rcW6Mfh+4aMfpX2Ppy+99Fb1zIvzxg5+GamKUFJ4usLyZIbiSSBGtpo5FKRuWAZhFJhmfGO7d9ipzgdOtWPT9ES0fvZmea4xjvpSCwBxkIAAkYOBkIqg4Gc14cYsBaup/mNFEMecsqRD/mz8jU1QKUpQKUpQKUpQKUpQKUpQKUpQKUpQKUpQKUpQKUpQKUpQKUpQKUpQfMkYlGJACPIjNa/1dD/ZR/0L/wBK2qUHyiBBhAAPIV9UpQKUpQKUpQKgdSHJqFi7e6YrqMerN3Eij48sMh+RqeqO13TjqUWLdgkyMJIpCM8jp7pI8VO6sPFWYbZoJGlRmj6wL/mjuB3d0gHeQsd18OdD9uM+DjY9DhgVEnQKUpQKV8TSrApachVAyWYgAAdSSegqDfUJddHJoRaOE9bsr1Hj9GVh7Z8pCOQZBHPuKD6kf62u1WL+DanmdvBpmUqkfryKxdvVo/EHE7Wtp9jHpsaxWa8qL0GSScnLMxO7MSSSxJJJJOSa2aBSlKBSlKBSlKBSlKBSlKBSlKBSlKBSlKBSlKBSlKBSlKBSlKBSlKBSlKBSlKBSlKBSlKBSlKDS1PSodUAF6mSpyrglXQkYJR0IZDjbKkVHS2F3Ygmyu+ZRvi5hEhA+6rRNGfm3MfjSlBXbrjqe0Kq8cbEnGQGA/LmPn51MabPe6yOZZ4Yo+mEtyX+IZ5Sv5oaUoN+DhyIEPqLSXMgwQ07cwBHRljUCJG9VQH1qZpSgUpSgUpSg/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3077" name="AutoShape 8" descr="data:image/jpeg;base64,/9j/4AAQSkZJRgABAQAAAQABAAD/2wCEAAkGBxMHEhISBxQWFhEWGBgaGRUWFxobHRggGBoaFxcZGB8ZHDQiHB4lIhgYITEhJSotMC46GSAzOjMsNygtLi0BCgoKBQUFDgUFDisZExkrKysrKysrKysrKysrKysrKysrKysrKysrKysrKysrKysrKysrKysrKysrKysrKysrK//AABEIAJUBUgMBIgACEQEDEQH/xAAcAAEAAgMBAQEAAAAAAAAAAAAABQYBBAcDAgj/xABGEAACAQMCAwUEBwUGAwkBAAABAgMABBEFIQYSMQcTQVFhIjJxgRQVQlJikaEWIzNDklNyc4KisUSy0SQlNDVjZHSj4Qj/xAAUAQEAAAAAAAAAAAAAAAAAAAAA/8QAFBEBAAAAAAAAAAAAAAAAAAAAAP/aAAwDAQACEQMRAD8A7bPMtupe4YKg3LMQAPUk7CvCz1KO9JFsS22c8rcpHTZiMH5GtGyg+tZDcXe6IxWBD7o5TymYjoXYg8rb4XGMFmzM0ClKUCoi91hmdodFjE0y4DktyxxZGf3j4PtY35FBbcZCgg19a3cSMY7fTzyyy5zIMHuo1x3kgB2Lbqq9d3BIIBrc0+xj02NYrNeVF6DJJJJyzMTuzEkksSSSSSSTQRH1DPe76xeSnI3jtv8As8Y+BUmXPh/E+Qr7ThG0X3lkY+bzzuT8S0hJqdpQV9uELdTm1e5ibzjupwP6TIVPzFYWxv8ATf8Awdwt0g+xcqEc/CWFQo+cZ+Iqw0oInSteS/cxTK8NyBloJQA2NgWQglZF3HtISBkA4O1S1aepabHqSgXI3U8yONnjbpzIw3U7keoJByCRWvpV64drbUjmdF5g4GBKmcCQeAYHZlHQkHoy0EpSlKBSlKBSlKBSlKBSlKBSlKBSlKBSlKBSlKBSlKBSlKBSlKBSlKBSlKBSlKBSlKCJ4SfvLGzI8YIf+Rc59alqrfCd39He5sLk/vLdyyfihlYvCV8wuTEf8P1qyUClKUEPpKd/cXcz/eSFN8+xEvOdvA95LKD/AHV8tpiorhwYjl8/pFzn5zuR+hFStB5XNwtqjyXBCoilmY9AFGST8AKh9N4mW8lWG7gnt3kBMRnVQJQBkheVzhwBzFGw2MnGxxIa3bNeW88cGOd43Vc9MlSBn0zUfqs6X9vBPD4TW7KT1UmVY3U+TYZ0I8MkUE7SlQ+pcU2emP3d3Onff2S5eQ+O0cYLnp5UExUJxUPoyR3SbNbOrk+cbEJOp8xyEtjplEPhWE4njk3SG75fP6JOP0ZA36VDcW8SWuoWc9usjJLcL3CJLHJC7NMRECqzKpbHPk48ATQXWlKUClKUClKUClKUClKUClKUClKUClKUClKUClKUClKUClKUClKUClKUClKUClKUFX400Ka77u84eIXULfPd5OFmQ+/BJvgq2MjPQ4OR1r14Q4xg4nVlizFdR7S20m0kbDZhg+8M/aHzwdqsdVHjPgKHiRhPbO1tfJ7l1CSGG2AHwRzDw6gjzxtQW6lcrbivWeDfY4ptPpluP+KtuuB4uoGPzCfE1L6T2v6VqOOecwsfszIy4+LLlf1oLPp5Ntc3MT9JOSZOmN1EUijz5TGrH/GFS1UrW+MNPkVJ7G+tu+hPMo75PbB2kiO/Rx0zsGCNvy4rVvu2LSrZQYZXlcgERxxtzbjIHtAKD4YzQX+ubcZ6wuhzSy6YytDCUmu4XcKhcEGFImwSs745yg2PdgnlLZbEOq6vxv7OnxHTbI+9PLkzuPHul25M/ex6hvCqnwpokXHF8YrUH6msGJCsS30qVicyyN9tnwSSeihVwOag2hx6vGFwY9bu20yywrLEOdJbhTuGabl5UQ+SnfJG/Wr9oGpaLoUfJotxZRp4lZo8nA6uxbmY+rEmp/VNFttXUJqkEUqjoJEVuXw9nI2+VVWbsj0eY8xtceiyygfkHoNrV+03S9LGXukkbwSD96WPkOTYfMivDSrWbjN1ueI7furNObuLOUBmcspQzXCnb3WYKh6cxPkal9E4LsNBIbSrWJHHR+XmcfBnyw/Op+gqNwW4MeNo2ZtNkdY2RyWNqznljZGJz3JYhShzyllIIGRVuqvdoUQm0vUBKMj6NMd/NULKfkQDUtpMjSwQtP75jQt8SoJ/Wg26UqL4l16Hhq3kudTbEaDoOrE+6ijxY/8A70BoJNmC+8cfGs1+deHbG67Yb9p9aLLYRNkoCeVR9mGP8RHvN13ztlRX6FdktEJchY0XJJOAoUbkk9AAKD1pXBuIONr7tDvlseBnkit1O8yEoWAIDSuw3RB4LnJyM7kKO16Jp50qCKGSWSZkXBllYs7nqWYk56+HhsKDepStPVNUh0lO81GRUXOBnqxPRVA3Zj4KASaDcrwvLyOxQyXrpHGvV3YKo+JOwqBF7e61/wCWxi0g/trheaZh/wCnDnCf3pDkeMdYuNNsuHl+l6/Jzum/0i7bnZSf7MEcqE/djUZ8qD1/agXe2h289x+MJ3UY9eeYqGHrGGrPJqV3jme1th4qFkuG+TExgH/Ka+LXV7rWRzaRAIYT7st1zBm8mWFfa5T+NkPpUfrl5q+hxvcJ9Eu44wWeJI5YZCoGT3ZMjgn0I8NsnaglV0CZzm71C6b8KiCNflyQ83+qs/syvU3N5n/5Mn+wOP0qQ0XUk1mCG4tM93KiuoPUBhnB9R0rdoK9Jw5KhzZahdofJjDIvzEkRb8mFaF7eatog5migv4h1EPNBMB4nlZmRzjwBBPlvVwpQVnhPjqz4pLJYuUuFzz28o5JFxs2x64PXBOPHFWauYdsvBv02E6lomY762HOXj9lnRepJG/OoGQ3kCPLE12T8YnjGz57vH0mJuSXG3McZVwB05h+obwxQXWlKUClKUClKUClKUClKUClKUClKUCobVeE7HVyTqVrA7H7RjXm/qA5v1qZpQUkdkujg5+hjP8AizY/LvMVsjhGHh5xc8L20QcAB4eVQZAM4Mbt7kgycZPK3RsbMttpQUfj3iuNNJvptOY94qd0UOVkiaUiPDqd0YBs/kRkb1nsa0gaRpNtge3MDMx8+83X/QEHyqJ7e9Kjm02S4CDvkaId4Nm5S4HKSPeXJBwcgHfrUhwNqV3Z6dYmS3FxB3EQVrdgJFAQDDxykBsYwWVyT9wUF9pUDBxlZSMEmnEMh/l3AaB/kswBPyzUzFcJMMxMpHmCD/tQetK0dT1m30lQ2qTxRKTgGR1UE4JwMnrsfyqBk4y+tPY4Oha6c7d8waO3TwJaRh7ePuxhjtjagzxy/wBad1pluf3l0cy46pAhBmY+XNtEPWTbpVqA5dh0qI4d0U6WHkvn767lwZZsY5se6iD7Ma5wF9SepJqYoPK5uFtEaS5YKiAszMcBQBkkk9ABX5z4k1W47X9SS10clbRCeTI2VRs88g8zkAA+ajYk5me2njd9ZmGk8OksOcLKU6yPkBYVx4A9fM7eBz0jsx4JTgy1CPg3UmGmceJ8EU/dXJHrufHFBO8PaJDw3bx22nDljjHU9WP2nY+JJ3JriXahx5JxjOul8I5eJnCMyfz2z0U/2YxnPQ4z0GTu9tnaMWDafoLEIciaZT72DhokP3cghmHXBXwap7sP4C+ooRfaov8A2qZfYU9Yozv8mbYnyGBtvQWrs64Li4LthHFhp3wZpfvN5D8K5IA+J6k1a61dT1GLS4zLfsFQYHiSSdlVQN2YnYKASTsBUK1hNxJvrIMVoelqD7co/wDcsDsp/slOPvFslQH1NrsmqMY+F1V8Eq90+e5jI6hcbzuOnKhCjBBcEYrZ0nh2OxfvrtnnuiMGeXBYA9VjUDliX8KAZwM5O9S0USwqFhAVVAAUDAAHQADoK1tY1OLRoZLjUWCRRqWZj/sPMk4AHiSBQaHF/E8HCdu1xqZ2GyoPekbwVf8Ar4DJqo8G6DccUypqvGw362lmc8kC9RIynrIeoJ3Gx68oWvcKWEvapfHUteUjT7duW3gPRiDncdCOhY+Jwu4GB2qgVgjm2NZpQeFhZpp0aQ2ShYo1Cqo6AAYA3r3pSgUpSg87iITKyy+6wIOfIjBrhv8A/M4bn1DHucsOfjmTH6Zro/aPxGdJtzb6YDJf3IMcEKbtlgQZMeCqMnJ22+OHZfwd+xtmIpiDcSHnlYdOYjAUeijb1OT40FvpSlApSlApSlApSlApSlApSlApSlApSlApSlBHcRaQmvWs9tc7LKjLn7pI9lh6g4PyqjdjGpvaRTaTrHs3dm7AITu0bHmDLnqAW6+TJ510qq3xRwjHrjx3Fo7W99F/CuowCw/C6naRNz7J8z0ychYJ4FuRy3CqynwYAj8jUJLwTpspy9ja5/wIx/sta8Gu3emDl4jtXbH/ABFmDMjeGTGP3qH0CsB96tgcaWA/j3UUZ+7Me6b5rKAR+VB72XCljYNzWVnbo33lhQH8+XNTAGOlQDcZ2JGbe4SX0g5pj8hCGNY+vLi+H/c1nJg9JLo9wn9JBl+RQZ86CfZggJY4A6k+Fcl7VO1MaZF3HDmWkmU4uRsgXoWhP2/IOPZznBJBAtetWSWNvJdccT9/HEvMYVXu4PRRFzEykkgASswzjAWuM8G6RL2qarJc6sMWyENIB7qqP4VuvoQMfAMepoLh2D8C/RUGp6sv72QHuFb7KnYy7+LdB6ZP2trD2m8ZjT4Zo7RyEQ8k0inDM5GRawkdJGBBdx/DXJ94rif4i1fuea205xEI05p7jbltIgM7eHesPcXwA5iMAK3Ae7k7TdRitdHUxWkeQinJ7qLmzJM+fekcnmYk5ZmAJPWgmeyHg5uL7o3+soPosLDkQDCu645UUf2aDGR47Dfeu96vqq6aFAVpJnJEcKY5pCOuM7BR4scBfE1HhouFoYLLQouaTl5YYAcZA9+SVseygJyzkHJbADMwB3NH0n6CWlu2726kx3kpGNhuEjGfYjXfCA+ZJZiWIeGm6OzyC510rJcjPIo3jtwRgrDkZLY2MhHM2T7q4UTdaGqa1baOAdVnihB6d46rn4cx3+Vfel6rBq6l9KmjmQHBaN1YA9cHlOx9KDcrhvG2pS9pupppWiMRZwtmaQdCUOJH9QvuqOhJz0IItvbVxp+zFp3Ni2Lq4BVSOqJ0d/Q78o9ST9mtnsf4N/ZSyBulxdT4eXPVRj2I/wDKDv6s3pQXHStOj0iGODT1CxRqFVR4AefmT1J8SSa26wTjrUJLxjp8L8kt7ahwcEGePY+R9rY0E5SvlHDgFCCD0IrT1PWLfSADqk8UQPTvHVc+g5jv8qDepUZpfEFrqzMmmXEUjr1RHUsPUqDkD1qSJx1oM1H6pYSX2BBcyQp4iJY+Y/5pEbHyGfWtWz4ssb6UQWd3A8x2CLKpJI6gYO59BUneXcdihkvXSONeruwVR8STgUGjo3DtvoxZ7NMzP78zsXlf+/I5LEbDbOBjpUrUXo/EVprZYaRcRSld2EbhiB5kDfHrW3qGoRaYhk1GRIox1eRgqjPQZY4oNmlaWlavBrKGTSZo5UBwWjYMAeuDjodwcHzFbtApULLxdYQv3Ut5bCTOOUzJkHyPtbH0qa60ClKUClAc9KUClKUClKUClKUClKUClKUClKUCsEZ61mlBgDHSs0qO4i1QaJa3FzJuIo3fHmVGQPmcD50HFO3biV9buotK0jLcjLzhftyvsif5QR82/DXQuHtK/Yy0g07RArX0il3cjKoTgSTy/hHuouxflA2AZl5Z2RWbyTS6per31y8jR20ZODLPIC0sjH7KIrEs2NuY4yQAe0sg4Ts7q6vG724CPNNJjHeMqkqqj7KDZVXwHXJJJDkXbJrosguj6IWdiwe5k955pHwVVsdWJwxAGPcUYC4q88EaCOz20jhjQS6ndblAcZI8GbflhiDe0++7bAllU827K7P6TcS6vrimVhKVgjHvXFzJ7WEyceyDzZOwzzZAU13rQdLe25p9TIa8lA7xlzyoB7sMWdxGuT/eJZjucAPTRdJ+rwz3Ld5cyYMsxGObGeVVGfYjXJCpnbJJyzMxp3a72hfsfEsOm4N7KCVzgiJeneEHqc5Cg7ZBz0weiV+etXtvr3izudWYqiyKF3wQI4e8iC5GN2APrzetBduF9Kg4Is21PjV+e+lXmd5TzOMjKwRhvteYHjnwFa/Yxokuhx32oa4ot47ghxG3s8iIXcuwPuj28DONgT4irnPp9hoTrNfe1cb8jTM88xPUiEMWfO3uxjw6VTO2ieZ9MklvlaONnRI7fqQWOTJcFTgnCkKgJVSQSWbl5ArXBkDdpmty6heg/RLYgorfhJ7hPzBkPqD512vX9ah4ege41V+WJBuepJOwVR4knbFUbsj+jcL6PBLeSIpnZpGOclmY8iKqjdmwqjlUE5ztk1VO164l4ms57qRJI7e1nWGOIkZLHHezSgdMZWNVzlcvnc4ANL1W87Ybt4mZrfSYjmRIzguD7qOw95mwdvdAB8QM9B4x4IS/017DhuKCHmMYBYYChXV2OVUkseXx65O9anYhZx2WkQNAVLSGR5GB+1zFcHyIVVHyqxyawdTJj4dw/UNc9Yo8HBAOf3r9fZXYYPMV2BDnXFHEI7LrG20vh0iS/ZfeCD2ecnMnL4uzHCqc9N84wbR2fcD/AFOv0riE9/qUvtPLIeYx5/loT0x4kf7YrmPAek/WPEtx9ZFnNvJPIO8OWYxv3cZbPUjmV9sD2RgAbV2DjbisaCndaapm1CUYht0HMSTsHcDpGOpJxnGM+IDnHGV4dS4osI9GH72AxLK69SMmSVScbgRMR8yK6jd2p1l3Gpry2UZI5G278j3mk3/gjoFPvbkjlxmu9mPAbcOd5d66wk1G4yZG6hOY8zKD4kndj02wNhk1ntr42eVvqjh7LTS4WYpufa92FceLbc3oQPE4CpxXycW6+LqwjJt4ZEMaRABpe5/gqo23dl5iTgKoYkgKa7Fqax6DDJqXF7LLNGvMq9Y4j0WK3VvtEnl70gM2d+VcKup2XcBJwXb815hrtxmR87INjyJ5AYGT4keQGOY8c61P2qajHp/Du9rGxw32TjZ53x9kZIX47bvig9uxmOaa6utQjj5pphIsUQ9lCXcPJI5x7ESEBc4OScAEjFWDtZ1mPheApdOLnVbhGXvHA5YI2yHMUe4jB3UfabGWZuWukaBosPCdqI7QZCJlmx7T8o3OPzwPCuHdnES8capc6lxO6CODEpV2AXJJES+19hAv+lc9TQdG7E+Fn4ZsDJqOVluCJGQ7d2oGEDA9Gxlj5cwHhVR1PiK47VdQ+rtEkeLTEz3rpsZEU4ZmPkxwqr+IEg9Bbu0jU7jU9NvZNGDpbJH/ABBs84LAP3YIysIUsS/VwPZ9n2mr3YNwzDeWEs8zyc0kxVljleMYjA5VYxkMfeY4zg8w2oMdp9jBdRWuh8GQI84kVmVAD3CqCOaVuqsxcEs2+M594Z6zoVgdLtreB2LmKKNC5+0UUKT88V9aZpUGkryaZEkSdSEUDJ8zjqfU1uUCou70GG/dm1LmmB2EchzGo22EY9g9M5YE7nfG1b91cpaKXu3VEHVnIUD4k7VXJuK21HKcIwm5c7d82Ut09WkIzIPSIN0xkUEJrapw5qmlxcOgRG4aUTQRjEbxhQ3eMg9kMpyQ4AJwwyRtXQ6qej8NPo7S3t8TealIOUtsiqudooQxxHGOpO5OCdycVIxaXcXftatcsM/ybbCIP85BlYjpzBlB+6KCbpUN+zsabwS3St976VM/+mV2X8xXhNez8P4bVWE9p0aflCyQjYc8yr7Lp15nQLy7ErgMwCwUpSgUpSgUpSgUpSgUpSgUpSgVqarp0erwyQagvNFIpVlyRkH1G4+IrbpQQfDPCltwygTS1bYFQzsWIDNzlVJ90FjkgYztnOBUlqenx6rFJBfrzRSKVZckZB2O43HxFbVKCu8M8F2nDQX6vVyUDBDI5fuw55nCA7LzHqQMnAyTgVYqUoFQ2ucK2WvkNrFtHK4GAzL7WOuOYb467etTNKCM0jh+10XJ0m3iiLbFkQBm/vN1PzNbd9ZR6ijRX6LJG3vI6hlPjuDt61sUoIfSOFrLRW59KtYYn3HOqKGweo5sZx6ZqO4Et0vtNj+mKrrOZpJFYBg3fSvIwYHr72N/KrTVT7OZRFBNaNs9pcTxEePKZGkib4FHXB9KD2t+z/TLZuaKyhznOCvMP6WyP0qyooQAIMAbADw+FZpQQ2o8K2epSie8gQzjpKuUfpj3kIPTbrW5pukQaXzHT4kQvuzKPac+bt1Y+pJrdpQKjbfQLW1ma4treFbhiSZVjUOS3vEsBnJ8fOpKlB8yxiYFZQCrAggjIIOxBHiK0tK0S20bmGkwRQ82Obuo1Tmx0zyjfGT+db9KBUFDwbp8MvfRWduJc55u6XY9eYbYB9RU7UbrWvW+hKG1SVU5tlXcu58kRfac+gBoJF1DghwCDsQehz1Bqhatoul8G886XD6f3m5WGUgOR4rCwZWI8ghxW3Ld6nxJtpSfV9sf506hrhh+CLOI/H3zn0FbOjcAWWmP31wrXN0cE3F03euSOhHNsvyAoKKeItV1wY4HF9JGelzdraRxnf3lH0cFh8Gz6VvJwNrmsKBxBq5iH3bdSPkSnJn9a6tSg5S3YZaXJ5tSu7uR/FudMn+pCaw3YPYoQbW5u1YdDzxnHwxGK6vSg5K3A2t8Onm4Y1MzqP5VxnceQ5yy7/5a39C7UGtZRacf25srg7CU57l+m+STyjf3ssvmRXS6jte0O34giaDV41kjPgeqn7ynqp9RQSAOelYdQ4IcZB2IPjnqDVE4JM3CtwdI1VzJFytJZTN1aNcc8LfijyCMeB8BgC4avqS6XGXkBZieVI196Vz7saDxJx8AASSACQHEdR7QrzQZZbSzaPurd2hTmJLcsTGNeYncnCjJpV8XsttLv95qo5rh/alZehdt5CufAsTWaC/UpSgUpSgUpSgUpSgUpSgUpSgUpSgUpSgUpSgUpSgVz/jNJeEbr630xGkgZVS+hT3iiZ5J0/EgODnbHkMsOgVgjPWg0tG1aHXIUn0qQSROMhh+oI6gjxB3Fb1UDUez6TTZXueArj6JK27wMOa3lPqv2M+YBx4AV9JxlqGkezxRpczY/nWWJkb15M8yD4nNBfaVULftN0yU8s1x3T+KTRyRkf1qB+RreXjrTGGRfWvzmQfoTQWGlVdu0LTieW2uO+b7sEckx/8AqU4+dZHEV3qG2i6fKAekt2ywJ8eUc0vyKD5UFnqM1HX4LB+6kbnnIyIYlMkhB2B5EBIX8Rwo8SKjvqG51LfX7tuQ/wAi0BgT4M4Yyt8Qyg+VTOm6ZDpS8mnRpGuckIoGSepbzJ8zvQRLfTtX9zFlEfE8stwfPYZiiPrmT4CtvSeHLfSmMkCFp296eVjJK3xd9wPwjA8hUtSgUpULxLK0vc2tqxVrhyrOpwUjVS0zKQcgkARhhupkU+FB8yavJqDNHw+qnkJV7iTPdIw2KoFIMzA7EAqo3BYMCtff7Pi4wdUmnmbOf4jRJv4ckJVWX+/zH1NSlrbpZosdqoSNAFVVGAoAwAAOgFetBE/szaeECD1AwfzG9eX7MRREmzluYmP3bmVgPgkrMg/pqbpQQg068txi2vQ/rcW6Mfh+4aMfpX2Ppy+99Fb1zIvzxg5+GamKUFJ4usLyZIbiSSBGtpo5FKRuWAZhFJhmfGO7d9ipzgdOtWPT9ES0fvZmea4xjvpSCwBxkIAAkYOBkIqg4Gc14cYsBaup/mNFEMecsqRD/mz8jU1QKUpQKUpQKUpQKUpQKUpQKUpQKUpQKUpQKUpQKUpQKUpQKUpQKUpQfMkYlGJACPIjNa/1dD/ZR/0L/wBK2qUHyiBBhAAPIV9UpQKUpQKUpQKgdSHJqFi7e6YrqMerN3Eij48sMh+RqeqO13TjqUWLdgkyMJIpCM8jp7pI8VO6sPFWYbZoJGlRmj6wL/mjuB3d0gHeQsd18OdD9uM+DjY9DhgVEnQKUpQKV8TSrApachVAyWYgAAdSSegqDfUJddHJoRaOE9bsr1Hj9GVh7Z8pCOQZBHPuKD6kf62u1WL+DanmdvBpmUqkfryKxdvVo/EHE7Wtp9jHpsaxWa8qL0GSScnLMxO7MSSSxJJJJOSa2aBSlKBSlKBSlKBSlKBSlKBSlKBSlKBSlKBSlKBSlKBSlKBSlKBSlKBSlKBSlKBSlKBSlKBSlKDS1PSodUAF6mSpyrglXQkYJR0IZDjbKkVHS2F3Ygmyu+ZRvi5hEhA+6rRNGfm3MfjSlBXbrjqe0Kq8cbEnGQGA/LmPn51MabPe6yOZZ4Yo+mEtyX+IZ5Sv5oaUoN+DhyIEPqLSXMgwQ07cwBHRljUCJG9VQH1qZpSgUpSgUpSg/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sp>
        <p:nvSpPr>
          <p:cNvPr id="3078" name="AutoShape 10" descr="data:image/jpeg;base64,/9j/4AAQSkZJRgABAQAAAQABAAD/2wCEAAkGBxMHEhISBxQWFhEWGBgaGRUWFxobHRggGBoaFxcZGB8ZHDQiHB4lIhgYITEhJSotMC46GSAzOjMsNygtLi0BCgoKBQUFDgUFDisZExkrKysrKysrKysrKysrKysrKysrKysrKysrKysrKysrKysrKysrKysrKysrKysrKysrK//AABEIAJUBUgMBIgACEQEDEQH/xAAcAAEAAgMBAQEAAAAAAAAAAAAABQYBBAcDAgj/xABGEAACAQMCAwUEBwUGAwkBAAABAgMABBEFIQYSMQcTQVFhIjJxgRQVQlJikaEWIzNDklNyc4KisUSy0SQlNDVjZHSj4Qj/xAAUAQEAAAAAAAAAAAAAAAAAAAAA/8QAFBEBAAAAAAAAAAAAAAAAAAAAAP/aAAwDAQACEQMRAD8A7bPMtupe4YKg3LMQAPUk7CvCz1KO9JFsS22c8rcpHTZiMH5GtGyg+tZDcXe6IxWBD7o5TymYjoXYg8rb4XGMFmzM0ClKUCoi91hmdodFjE0y4DktyxxZGf3j4PtY35FBbcZCgg19a3cSMY7fTzyyy5zIMHuo1x3kgB2Lbqq9d3BIIBrc0+xj02NYrNeVF6DJJJJyzMTuzEkksSSSSSSTQRH1DPe76xeSnI3jtv8As8Y+BUmXPh/E+Qr7ThG0X3lkY+bzzuT8S0hJqdpQV9uELdTm1e5ibzjupwP6TIVPzFYWxv8ATf8Awdwt0g+xcqEc/CWFQo+cZ+Iqw0oInSteS/cxTK8NyBloJQA2NgWQglZF3HtISBkA4O1S1aepabHqSgXI3U8yONnjbpzIw3U7keoJByCRWvpV64drbUjmdF5g4GBKmcCQeAYHZlHQkHoy0EpSlKBSlKBSlKBSlKBSlKBSlKBSlKBSlKBSlKBSlKBSlKBSlKBSlKBSlKBSlKBSlKCJ4SfvLGzI8YIf+Rc59alqrfCd39He5sLk/vLdyyfihlYvCV8wuTEf8P1qyUClKUEPpKd/cXcz/eSFN8+xEvOdvA95LKD/AHV8tpiorhwYjl8/pFzn5zuR+hFStB5XNwtqjyXBCoilmY9AFGST8AKh9N4mW8lWG7gnt3kBMRnVQJQBkheVzhwBzFGw2MnGxxIa3bNeW88cGOd43Vc9MlSBn0zUfqs6X9vBPD4TW7KT1UmVY3U+TYZ0I8MkUE7SlQ+pcU2emP3d3Onff2S5eQ+O0cYLnp5UExUJxUPoyR3SbNbOrk+cbEJOp8xyEtjplEPhWE4njk3SG75fP6JOP0ZA36VDcW8SWuoWc9usjJLcL3CJLHJC7NMRECqzKpbHPk48ATQXWlKUClKUClKUClKUClKUClKUClKUClKUClKUClKUClKUClKUClKUClKUClKUClKUFX400Ka77u84eIXULfPd5OFmQ+/BJvgq2MjPQ4OR1r14Q4xg4nVlizFdR7S20m0kbDZhg+8M/aHzwdqsdVHjPgKHiRhPbO1tfJ7l1CSGG2AHwRzDw6gjzxtQW6lcrbivWeDfY4ptPpluP+KtuuB4uoGPzCfE1L6T2v6VqOOecwsfszIy4+LLlf1oLPp5Ntc3MT9JOSZOmN1EUijz5TGrH/GFS1UrW+MNPkVJ7G+tu+hPMo75PbB2kiO/Rx0zsGCNvy4rVvu2LSrZQYZXlcgERxxtzbjIHtAKD4YzQX+ubcZ6wuhzSy6YytDCUmu4XcKhcEGFImwSs745yg2PdgnlLZbEOq6vxv7OnxHTbI+9PLkzuPHul25M/ex6hvCqnwpokXHF8YrUH6msGJCsS30qVicyyN9tnwSSeihVwOag2hx6vGFwY9bu20yywrLEOdJbhTuGabl5UQ+SnfJG/Wr9oGpaLoUfJotxZRp4lZo8nA6uxbmY+rEmp/VNFttXUJqkEUqjoJEVuXw9nI2+VVWbsj0eY8xtceiyygfkHoNrV+03S9LGXukkbwSD96WPkOTYfMivDSrWbjN1ueI7furNObuLOUBmcspQzXCnb3WYKh6cxPkal9E4LsNBIbSrWJHHR+XmcfBnyw/Op+gqNwW4MeNo2ZtNkdY2RyWNqznljZGJz3JYhShzyllIIGRVuqvdoUQm0vUBKMj6NMd/NULKfkQDUtpMjSwQtP75jQt8SoJ/Wg26UqL4l16Hhq3kudTbEaDoOrE+6ijxY/8A70BoJNmC+8cfGs1+deHbG67Yb9p9aLLYRNkoCeVR9mGP8RHvN13ztlRX6FdktEJchY0XJJOAoUbkk9AAKD1pXBuIONr7tDvlseBnkit1O8yEoWAIDSuw3RB4LnJyM7kKO16Jp50qCKGSWSZkXBllYs7nqWYk56+HhsKDepStPVNUh0lO81GRUXOBnqxPRVA3Zj4KASaDcrwvLyOxQyXrpHGvV3YKo+JOwqBF7e61/wCWxi0g/trheaZh/wCnDnCf3pDkeMdYuNNsuHl+l6/Jzum/0i7bnZSf7MEcqE/djUZ8qD1/agXe2h289x+MJ3UY9eeYqGHrGGrPJqV3jme1th4qFkuG+TExgH/Ka+LXV7rWRzaRAIYT7st1zBm8mWFfa5T+NkPpUfrl5q+hxvcJ9Eu44wWeJI5YZCoGT3ZMjgn0I8NsnaglV0CZzm71C6b8KiCNflyQ83+qs/syvU3N5n/5Mn+wOP0qQ0XUk1mCG4tM93KiuoPUBhnB9R0rdoK9Jw5KhzZahdofJjDIvzEkRb8mFaF7eatog5migv4h1EPNBMB4nlZmRzjwBBPlvVwpQVnhPjqz4pLJYuUuFzz28o5JFxs2x64PXBOPHFWauYdsvBv02E6lomY762HOXj9lnRepJG/OoGQ3kCPLE12T8YnjGz57vH0mJuSXG3McZVwB05h+obwxQXWlKUClKUClKUClKUClKUClKUClKUCobVeE7HVyTqVrA7H7RjXm/qA5v1qZpQUkdkujg5+hjP8AizY/LvMVsjhGHh5xc8L20QcAB4eVQZAM4Mbt7kgycZPK3RsbMttpQUfj3iuNNJvptOY94qd0UOVkiaUiPDqd0YBs/kRkb1nsa0gaRpNtge3MDMx8+83X/QEHyqJ7e9Kjm02S4CDvkaId4Nm5S4HKSPeXJBwcgHfrUhwNqV3Z6dYmS3FxB3EQVrdgJFAQDDxykBsYwWVyT9wUF9pUDBxlZSMEmnEMh/l3AaB/kswBPyzUzFcJMMxMpHmCD/tQetK0dT1m30lQ2qTxRKTgGR1UE4JwMnrsfyqBk4y+tPY4Oha6c7d8waO3TwJaRh7ePuxhjtjagzxy/wBad1pluf3l0cy46pAhBmY+XNtEPWTbpVqA5dh0qI4d0U6WHkvn767lwZZsY5se6iD7Ma5wF9SepJqYoPK5uFtEaS5YKiAszMcBQBkkk9ABX5z4k1W47X9SS10clbRCeTI2VRs88g8zkAA+ajYk5me2njd9ZmGk8OksOcLKU6yPkBYVx4A9fM7eBz0jsx4JTgy1CPg3UmGmceJ8EU/dXJHrufHFBO8PaJDw3bx22nDljjHU9WP2nY+JJ3JriXahx5JxjOul8I5eJnCMyfz2z0U/2YxnPQ4z0GTu9tnaMWDafoLEIciaZT72DhokP3cghmHXBXwap7sP4C+ooRfaov8A2qZfYU9Yozv8mbYnyGBtvQWrs64Li4LthHFhp3wZpfvN5D8K5IA+J6k1a61dT1GLS4zLfsFQYHiSSdlVQN2YnYKASTsBUK1hNxJvrIMVoelqD7co/wDcsDsp/slOPvFslQH1NrsmqMY+F1V8Eq90+e5jI6hcbzuOnKhCjBBcEYrZ0nh2OxfvrtnnuiMGeXBYA9VjUDliX8KAZwM5O9S0USwqFhAVVAAUDAAHQADoK1tY1OLRoZLjUWCRRqWZj/sPMk4AHiSBQaHF/E8HCdu1xqZ2GyoPekbwVf8Ar4DJqo8G6DccUypqvGw362lmc8kC9RIynrIeoJ3Gx68oWvcKWEvapfHUteUjT7duW3gPRiDncdCOhY+Jwu4GB2qgVgjm2NZpQeFhZpp0aQ2ShYo1Cqo6AAYA3r3pSgUpSg87iITKyy+6wIOfIjBrhv8A/M4bn1DHucsOfjmTH6Zro/aPxGdJtzb6YDJf3IMcEKbtlgQZMeCqMnJ22+OHZfwd+xtmIpiDcSHnlYdOYjAUeijb1OT40FvpSlApSlApSlApSlApSlApSlApSlApSlApSlBHcRaQmvWs9tc7LKjLn7pI9lh6g4PyqjdjGpvaRTaTrHs3dm7AITu0bHmDLnqAW6+TJ510qq3xRwjHrjx3Fo7W99F/CuowCw/C6naRNz7J8z0ychYJ4FuRy3CqynwYAj8jUJLwTpspy9ja5/wIx/sta8Gu3emDl4jtXbH/ABFmDMjeGTGP3qH0CsB96tgcaWA/j3UUZ+7Me6b5rKAR+VB72XCljYNzWVnbo33lhQH8+XNTAGOlQDcZ2JGbe4SX0g5pj8hCGNY+vLi+H/c1nJg9JLo9wn9JBl+RQZ86CfZggJY4A6k+Fcl7VO1MaZF3HDmWkmU4uRsgXoWhP2/IOPZznBJBAtetWSWNvJdccT9/HEvMYVXu4PRRFzEykkgASswzjAWuM8G6RL2qarJc6sMWyENIB7qqP4VuvoQMfAMepoLh2D8C/RUGp6sv72QHuFb7KnYy7+LdB6ZP2trD2m8ZjT4Zo7RyEQ8k0inDM5GRawkdJGBBdx/DXJ94rif4i1fuea205xEI05p7jbltIgM7eHesPcXwA5iMAK3Ae7k7TdRitdHUxWkeQinJ7qLmzJM+fekcnmYk5ZmAJPWgmeyHg5uL7o3+soPosLDkQDCu645UUf2aDGR47Dfeu96vqq6aFAVpJnJEcKY5pCOuM7BR4scBfE1HhouFoYLLQouaTl5YYAcZA9+SVseygJyzkHJbADMwB3NH0n6CWlu2726kx3kpGNhuEjGfYjXfCA+ZJZiWIeGm6OzyC510rJcjPIo3jtwRgrDkZLY2MhHM2T7q4UTdaGqa1baOAdVnihB6d46rn4cx3+Vfel6rBq6l9KmjmQHBaN1YA9cHlOx9KDcrhvG2pS9pupppWiMRZwtmaQdCUOJH9QvuqOhJz0IItvbVxp+zFp3Ni2Lq4BVSOqJ0d/Q78o9ST9mtnsf4N/ZSyBulxdT4eXPVRj2I/wDKDv6s3pQXHStOj0iGODT1CxRqFVR4AefmT1J8SSa26wTjrUJLxjp8L8kt7ahwcEGePY+R9rY0E5SvlHDgFCCD0IrT1PWLfSADqk8UQPTvHVc+g5jv8qDepUZpfEFrqzMmmXEUjr1RHUsPUqDkD1qSJx1oM1H6pYSX2BBcyQp4iJY+Y/5pEbHyGfWtWz4ssb6UQWd3A8x2CLKpJI6gYO59BUneXcdihkvXSONeruwVR8STgUGjo3DtvoxZ7NMzP78zsXlf+/I5LEbDbOBjpUrUXo/EVprZYaRcRSld2EbhiB5kDfHrW3qGoRaYhk1GRIox1eRgqjPQZY4oNmlaWlavBrKGTSZo5UBwWjYMAeuDjodwcHzFbtApULLxdYQv3Ut5bCTOOUzJkHyPtbH0qa60ClKUClAc9KUClKUClKUClKUClKUClKUClKUCsEZ61mlBgDHSs0qO4i1QaJa3FzJuIo3fHmVGQPmcD50HFO3biV9buotK0jLcjLzhftyvsif5QR82/DXQuHtK/Yy0g07RArX0il3cjKoTgSTy/hHuouxflA2AZl5Z2RWbyTS6per31y8jR20ZODLPIC0sjH7KIrEs2NuY4yQAe0sg4Ts7q6vG724CPNNJjHeMqkqqj7KDZVXwHXJJJDkXbJrosguj6IWdiwe5k955pHwVVsdWJwxAGPcUYC4q88EaCOz20jhjQS6ndblAcZI8GbflhiDe0++7bAllU827K7P6TcS6vrimVhKVgjHvXFzJ7WEyceyDzZOwzzZAU13rQdLe25p9TIa8lA7xlzyoB7sMWdxGuT/eJZjucAPTRdJ+rwz3Ld5cyYMsxGObGeVVGfYjXJCpnbJJyzMxp3a72hfsfEsOm4N7KCVzgiJeneEHqc5Cg7ZBz0weiV+etXtvr3izudWYqiyKF3wQI4e8iC5GN2APrzetBduF9Kg4Is21PjV+e+lXmd5TzOMjKwRhvteYHjnwFa/Yxokuhx32oa4ot47ghxG3s8iIXcuwPuj28DONgT4irnPp9hoTrNfe1cb8jTM88xPUiEMWfO3uxjw6VTO2ieZ9MklvlaONnRI7fqQWOTJcFTgnCkKgJVSQSWbl5ArXBkDdpmty6heg/RLYgorfhJ7hPzBkPqD512vX9ah4ege41V+WJBuepJOwVR4knbFUbsj+jcL6PBLeSIpnZpGOclmY8iKqjdmwqjlUE5ztk1VO164l4ms57qRJI7e1nWGOIkZLHHezSgdMZWNVzlcvnc4ANL1W87Ybt4mZrfSYjmRIzguD7qOw95mwdvdAB8QM9B4x4IS/017DhuKCHmMYBYYChXV2OVUkseXx65O9anYhZx2WkQNAVLSGR5GB+1zFcHyIVVHyqxyawdTJj4dw/UNc9Yo8HBAOf3r9fZXYYPMV2BDnXFHEI7LrG20vh0iS/ZfeCD2ecnMnL4uzHCqc9N84wbR2fcD/AFOv0riE9/qUvtPLIeYx5/loT0x4kf7YrmPAek/WPEtx9ZFnNvJPIO8OWYxv3cZbPUjmV9sD2RgAbV2DjbisaCndaapm1CUYht0HMSTsHcDpGOpJxnGM+IDnHGV4dS4osI9GH72AxLK69SMmSVScbgRMR8yK6jd2p1l3Gpry2UZI5G278j3mk3/gjoFPvbkjlxmu9mPAbcOd5d66wk1G4yZG6hOY8zKD4kndj02wNhk1ntr42eVvqjh7LTS4WYpufa92FceLbc3oQPE4CpxXycW6+LqwjJt4ZEMaRABpe5/gqo23dl5iTgKoYkgKa7Fqax6DDJqXF7LLNGvMq9Y4j0WK3VvtEnl70gM2d+VcKup2XcBJwXb815hrtxmR87INjyJ5AYGT4keQGOY8c61P2qajHp/Du9rGxw32TjZ53x9kZIX47bvig9uxmOaa6utQjj5pphIsUQ9lCXcPJI5x7ESEBc4OScAEjFWDtZ1mPheApdOLnVbhGXvHA5YI2yHMUe4jB3UfabGWZuWukaBosPCdqI7QZCJlmx7T8o3OPzwPCuHdnES8capc6lxO6CODEpV2AXJJES+19hAv+lc9TQdG7E+Fn4ZsDJqOVluCJGQ7d2oGEDA9Gxlj5cwHhVR1PiK47VdQ+rtEkeLTEz3rpsZEU4ZmPkxwqr+IEg9Bbu0jU7jU9NvZNGDpbJH/ABBs84LAP3YIysIUsS/VwPZ9n2mr3YNwzDeWEs8zyc0kxVljleMYjA5VYxkMfeY4zg8w2oMdp9jBdRWuh8GQI84kVmVAD3CqCOaVuqsxcEs2+M594Z6zoVgdLtreB2LmKKNC5+0UUKT88V9aZpUGkryaZEkSdSEUDJ8zjqfU1uUCou70GG/dm1LmmB2EchzGo22EY9g9M5YE7nfG1b91cpaKXu3VEHVnIUD4k7VXJuK21HKcIwm5c7d82Ut09WkIzIPSIN0xkUEJrapw5qmlxcOgRG4aUTQRjEbxhQ3eMg9kMpyQ4AJwwyRtXQ6qej8NPo7S3t8TealIOUtsiqudooQxxHGOpO5OCdycVIxaXcXftatcsM/ybbCIP85BlYjpzBlB+6KCbpUN+zsabwS3St976VM/+mV2X8xXhNez8P4bVWE9p0aflCyQjYc8yr7Lp15nQLy7ErgMwCwUpSgUpSgUpSgUpSgUpSgUpSgVqarp0erwyQagvNFIpVlyRkH1G4+IrbpQQfDPCltwygTS1bYFQzsWIDNzlVJ90FjkgYztnOBUlqenx6rFJBfrzRSKVZckZB2O43HxFbVKCu8M8F2nDQX6vVyUDBDI5fuw55nCA7LzHqQMnAyTgVYqUoFQ2ucK2WvkNrFtHK4GAzL7WOuOYb467etTNKCM0jh+10XJ0m3iiLbFkQBm/vN1PzNbd9ZR6ijRX6LJG3vI6hlPjuDt61sUoIfSOFrLRW59KtYYn3HOqKGweo5sZx6ZqO4Et0vtNj+mKrrOZpJFYBg3fSvIwYHr72N/KrTVT7OZRFBNaNs9pcTxEePKZGkib4FHXB9KD2t+z/TLZuaKyhznOCvMP6WyP0qyooQAIMAbADw+FZpQQ2o8K2epSie8gQzjpKuUfpj3kIPTbrW5pukQaXzHT4kQvuzKPac+bt1Y+pJrdpQKjbfQLW1ma4treFbhiSZVjUOS3vEsBnJ8fOpKlB8yxiYFZQCrAggjIIOxBHiK0tK0S20bmGkwRQ82Obuo1Tmx0zyjfGT+db9KBUFDwbp8MvfRWduJc55u6XY9eYbYB9RU7UbrWvW+hKG1SVU5tlXcu58kRfac+gBoJF1DghwCDsQehz1Bqhatoul8G886XD6f3m5WGUgOR4rCwZWI8ghxW3Ld6nxJtpSfV9sf506hrhh+CLOI/H3zn0FbOjcAWWmP31wrXN0cE3F03euSOhHNsvyAoKKeItV1wY4HF9JGelzdraRxnf3lH0cFh8Gz6VvJwNrmsKBxBq5iH3bdSPkSnJn9a6tSg5S3YZaXJ5tSu7uR/FudMn+pCaw3YPYoQbW5u1YdDzxnHwxGK6vSg5K3A2t8Onm4Y1MzqP5VxnceQ5yy7/5a39C7UGtZRacf25srg7CU57l+m+STyjf3ssvmRXS6jte0O34giaDV41kjPgeqn7ynqp9RQSAOelYdQ4IcZB2IPjnqDVE4JM3CtwdI1VzJFytJZTN1aNcc8LfijyCMeB8BgC4avqS6XGXkBZieVI196Vz7saDxJx8AASSACQHEdR7QrzQZZbSzaPurd2hTmJLcsTGNeYncnCjJpV8XsttLv95qo5rh/alZehdt5CufAsTWaC/UpSgUpSgUpSgUpSgUpSgUpSgUpSgUpSgUpSgUpSgVz/jNJeEbr630xGkgZVS+hT3iiZ5J0/EgODnbHkMsOgVgjPWg0tG1aHXIUn0qQSROMhh+oI6gjxB3Fb1UDUez6TTZXueArj6JK27wMOa3lPqv2M+YBx4AV9JxlqGkezxRpczY/nWWJkb15M8yD4nNBfaVULftN0yU8s1x3T+KTRyRkf1qB+RreXjrTGGRfWvzmQfoTQWGlVdu0LTieW2uO+b7sEckx/8AqU4+dZHEV3qG2i6fKAekt2ywJ8eUc0vyKD5UFnqM1HX4LB+6kbnnIyIYlMkhB2B5EBIX8Rwo8SKjvqG51LfX7tuQ/wAi0BgT4M4Yyt8Qyg+VTOm6ZDpS8mnRpGuckIoGSepbzJ8zvQRLfTtX9zFlEfE8stwfPYZiiPrmT4CtvSeHLfSmMkCFp296eVjJK3xd9wPwjA8hUtSgUpULxLK0vc2tqxVrhyrOpwUjVS0zKQcgkARhhupkU+FB8yavJqDNHw+qnkJV7iTPdIw2KoFIMzA7EAqo3BYMCtff7Pi4wdUmnmbOf4jRJv4ckJVWX+/zH1NSlrbpZosdqoSNAFVVGAoAwAAOgFetBE/szaeECD1AwfzG9eX7MRREmzluYmP3bmVgPgkrMg/pqbpQQg068txi2vQ/rcW6Mfh+4aMfpX2Ppy+99Fb1zIvzxg5+GamKUFJ4usLyZIbiSSBGtpo5FKRuWAZhFJhmfGO7d9ipzgdOtWPT9ES0fvZmea4xjvpSCwBxkIAAkYOBkIqg4Gc14cYsBaup/mNFEMecsqRD/mz8jU1QKUpQKUpQKUpQKUpQKUpQKUpQKUpQKUpQKUpQKUpQKUpQKUpQKUpQfMkYlGJACPIjNa/1dD/ZR/0L/wBK2qUHyiBBhAAPIV9UpQKUpQKUpQKgdSHJqFi7e6YrqMerN3Eij48sMh+RqeqO13TjqUWLdgkyMJIpCM8jp7pI8VO6sPFWYbZoJGlRmj6wL/mjuB3d0gHeQsd18OdD9uM+DjY9DhgVEnQKUpQKV8TSrApachVAyWYgAAdSSegqDfUJddHJoRaOE9bsr1Hj9GVh7Z8pCOQZBHPuKD6kf62u1WL+DanmdvBpmUqkfryKxdvVo/EHE7Wtp9jHpsaxWa8qL0GSScnLMxO7MSSSxJJJJOSa2aBSlKBSlKBSlKBSlKBSlKBSlKBSlKBSlKBSlKBSlKBSlKBSlKBSlKBSlKBSlKBSlKBSlKBSlKDS1PSodUAF6mSpyrglXQkYJR0IZDjbKkVHS2F3Ygmyu+ZRvi5hEhA+6rRNGfm3MfjSlBXbrjqe0Kq8cbEnGQGA/LmPn51MabPe6yOZZ4Yo+mEtyX+IZ5Sv5oaUoN+DhyIEPqLSXMgwQ07cwBHRljUCJG9VQH1qZpSgUpSgUpSg/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US" altLang="en-US"/>
          </a:p>
        </p:txBody>
      </p:sp>
      <p:pic>
        <p:nvPicPr>
          <p:cNvPr id="3079" name="Picture 11" descr="C:\Users\sabri\Pictures\s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0"/>
            <a:ext cx="2286000"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endParaRPr lang="en-GB" altLang="en-US" sz="1400" dirty="0" smtClean="0">
              <a:solidFill>
                <a:srgbClr val="5E574E"/>
              </a:solidFill>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600" dirty="0"/>
              <a:t>Process Concept </a:t>
            </a:r>
          </a:p>
        </p:txBody>
      </p:sp>
      <p:sp>
        <p:nvSpPr>
          <p:cNvPr id="7171" name="Rectangle 3"/>
          <p:cNvSpPr>
            <a:spLocks noGrp="1" noChangeArrowheads="1"/>
          </p:cNvSpPr>
          <p:nvPr>
            <p:ph type="body" idx="1"/>
          </p:nvPr>
        </p:nvSpPr>
        <p:spPr/>
        <p:txBody>
          <a:bodyPr/>
          <a:lstStyle/>
          <a:p>
            <a:pPr marL="0" indent="0" algn="just">
              <a:buNone/>
            </a:pPr>
            <a:r>
              <a:rPr lang="en-US" sz="3200" b="1" u="sng" dirty="0">
                <a:latin typeface="Times New Roman" pitchFamily="18" charset="0"/>
                <a:cs typeface="Times New Roman" pitchFamily="18" charset="0"/>
              </a:rPr>
              <a:t>Process Control Block (</a:t>
            </a:r>
            <a:r>
              <a:rPr lang="en-US" sz="3200" b="1" u="sng" dirty="0" smtClean="0">
                <a:latin typeface="Times New Roman" pitchFamily="18" charset="0"/>
                <a:cs typeface="Times New Roman" pitchFamily="18" charset="0"/>
              </a:rPr>
              <a:t>PCB)</a:t>
            </a:r>
            <a:endParaRPr lang="en-US" sz="3200" b="1" u="sng" dirty="0">
              <a:latin typeface="Times New Roman" pitchFamily="18" charset="0"/>
              <a:cs typeface="Times New Roman" pitchFamily="18" charset="0"/>
            </a:endParaRPr>
          </a:p>
          <a:p>
            <a:pPr marL="0" indent="0" algn="ctr">
              <a:buNone/>
            </a:pPr>
            <a:r>
              <a:rPr lang="en-US" sz="2400" b="1" i="1" dirty="0">
                <a:latin typeface="Times New Roman" pitchFamily="18" charset="0"/>
                <a:cs typeface="Times New Roman" pitchFamily="18" charset="0"/>
              </a:rPr>
              <a:t>Diagram showing CPU switch from process to process</a:t>
            </a:r>
            <a:endParaRPr lang="en-US" sz="2400" b="1" i="1"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marL="0" indent="0" algn="just">
              <a:buNone/>
            </a:pP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marL="0" lvl="0" indent="0" algn="just">
              <a:buNone/>
            </a:pPr>
            <a:endParaRPr lang="en-US" sz="2400" dirty="0"/>
          </a:p>
          <a:p>
            <a:pPr marL="0" indent="0" algn="just">
              <a:buNone/>
            </a:pPr>
            <a:r>
              <a:rPr lang="en-US" dirty="0"/>
              <a:t> </a:t>
            </a:r>
            <a:endParaRPr lang="en-US" sz="2400" dirty="0"/>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852487" y="2057400"/>
            <a:ext cx="7467600" cy="4762500"/>
          </a:xfrm>
          <a:prstGeom prst="rect">
            <a:avLst/>
          </a:prstGeom>
          <a:noFill/>
          <a:ln>
            <a:noFill/>
          </a:ln>
          <a:extLst/>
        </p:spPr>
      </p:pic>
    </p:spTree>
    <p:extLst>
      <p:ext uri="{BB962C8B-B14F-4D97-AF65-F5344CB8AC3E}">
        <p14:creationId xmlns:p14="http://schemas.microsoft.com/office/powerpoint/2010/main" val="422882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5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600" dirty="0"/>
              <a:t>Process Scheduling</a:t>
            </a:r>
          </a:p>
        </p:txBody>
      </p:sp>
      <p:sp>
        <p:nvSpPr>
          <p:cNvPr id="7171" name="Rectangle 3"/>
          <p:cNvSpPr>
            <a:spLocks noGrp="1" noChangeArrowheads="1"/>
          </p:cNvSpPr>
          <p:nvPr>
            <p:ph type="body" idx="1"/>
          </p:nvPr>
        </p:nvSpPr>
        <p:spPr/>
        <p:txBody>
          <a:bodyPr/>
          <a:lstStyle/>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objective of multiprogramming is to have some process running at all times, to maximize CPU utilization. </a:t>
            </a: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objective of time sharing is to switch the CPU among processes so frequently that users can interact with each program.</a:t>
            </a:r>
          </a:p>
          <a:p>
            <a:pPr lvl="1" algn="just"/>
            <a:r>
              <a:rPr lang="en-US" sz="2000" dirty="0" smtClean="0">
                <a:latin typeface="Times New Roman" pitchFamily="18" charset="0"/>
                <a:cs typeface="Times New Roman" pitchFamily="18" charset="0"/>
              </a:rPr>
              <a:t>Maximize </a:t>
            </a:r>
            <a:r>
              <a:rPr lang="en-US" sz="2000" dirty="0">
                <a:latin typeface="Times New Roman" pitchFamily="18" charset="0"/>
                <a:cs typeface="Times New Roman" pitchFamily="18" charset="0"/>
              </a:rPr>
              <a:t>CPU use, quickly switch processes onto CPU for time sharing</a:t>
            </a:r>
          </a:p>
          <a:p>
            <a:pPr algn="just"/>
            <a:endParaRPr lang="en-US" sz="2400" dirty="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Process </a:t>
            </a:r>
            <a:r>
              <a:rPr lang="en-US" sz="2400" b="1" dirty="0">
                <a:latin typeface="Times New Roman" pitchFamily="18" charset="0"/>
                <a:cs typeface="Times New Roman" pitchFamily="18" charset="0"/>
              </a:rPr>
              <a:t>scheduler </a:t>
            </a:r>
            <a:r>
              <a:rPr lang="en-US" sz="2400" dirty="0">
                <a:latin typeface="Times New Roman" pitchFamily="18" charset="0"/>
                <a:cs typeface="Times New Roman" pitchFamily="18" charset="0"/>
              </a:rPr>
              <a:t>selects an available process (possibly from a set of several available processes) for program execution on the CPU. </a:t>
            </a:r>
          </a:p>
          <a:p>
            <a:pPr marL="0" indent="0" algn="just">
              <a:buNone/>
            </a:pP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marL="0" lvl="0" indent="0" algn="just">
              <a:buNone/>
            </a:pPr>
            <a:endParaRPr lang="en-US" sz="2400" dirty="0"/>
          </a:p>
          <a:p>
            <a:pPr marL="0" indent="0" algn="just">
              <a:buNone/>
            </a:pPr>
            <a:r>
              <a:rPr lang="en-US" dirty="0"/>
              <a:t> </a:t>
            </a:r>
            <a:endParaRPr lang="en-US" sz="2400" dirty="0"/>
          </a:p>
        </p:txBody>
      </p:sp>
    </p:spTree>
    <p:extLst>
      <p:ext uri="{BB962C8B-B14F-4D97-AF65-F5344CB8AC3E}">
        <p14:creationId xmlns:p14="http://schemas.microsoft.com/office/powerpoint/2010/main" val="71531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5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3" end="3"/>
                                            </p:txEl>
                                          </p:spTgt>
                                        </p:tgtEl>
                                        <p:attrNameLst>
                                          <p:attrName>style.visibility</p:attrName>
                                        </p:attrNameLst>
                                      </p:cBhvr>
                                      <p:to>
                                        <p:strVal val="visible"/>
                                      </p:to>
                                    </p:set>
                                    <p:animEffect transition="in" filter="fade">
                                      <p:cBhvr>
                                        <p:cTn id="12" dur="500"/>
                                        <p:tgtEl>
                                          <p:spTgt spid="7171">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animEffect transition="in" filter="fade">
                                      <p:cBhvr>
                                        <p:cTn id="15" dur="500"/>
                                        <p:tgtEl>
                                          <p:spTgt spid="7171">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171">
                                            <p:txEl>
                                              <p:pRg st="6" end="6"/>
                                            </p:txEl>
                                          </p:spTgt>
                                        </p:tgtEl>
                                        <p:attrNameLst>
                                          <p:attrName>style.visibility</p:attrName>
                                        </p:attrNameLst>
                                      </p:cBhvr>
                                      <p:to>
                                        <p:strVal val="visible"/>
                                      </p:to>
                                    </p:set>
                                    <p:animEffect transition="in" filter="fade">
                                      <p:cBhvr>
                                        <p:cTn id="20"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600" dirty="0"/>
              <a:t>Process Scheduling</a:t>
            </a:r>
          </a:p>
        </p:txBody>
      </p:sp>
      <p:sp>
        <p:nvSpPr>
          <p:cNvPr id="7171" name="Rectangle 3"/>
          <p:cNvSpPr>
            <a:spLocks noGrp="1" noChangeArrowheads="1"/>
          </p:cNvSpPr>
          <p:nvPr>
            <p:ph type="body" idx="1"/>
          </p:nvPr>
        </p:nvSpPr>
        <p:spPr/>
        <p:txBody>
          <a:bodyPr/>
          <a:lstStyle/>
          <a:p>
            <a:pPr marL="0" indent="0" algn="just">
              <a:buNone/>
            </a:pPr>
            <a:r>
              <a:rPr lang="en-US" sz="3200" b="1" u="sng" dirty="0">
                <a:latin typeface="Times New Roman" pitchFamily="18" charset="0"/>
                <a:cs typeface="Times New Roman" pitchFamily="18" charset="0"/>
              </a:rPr>
              <a:t>Scheduling queues</a:t>
            </a:r>
          </a:p>
          <a:p>
            <a:pPr marL="457200" indent="-457200" algn="just">
              <a:buFont typeface="+mj-lt"/>
              <a:buAutoNum type="arabicParenR"/>
            </a:pPr>
            <a:r>
              <a:rPr lang="en-US" sz="2400" b="1" u="sng" dirty="0" smtClean="0">
                <a:latin typeface="Times New Roman" pitchFamily="18" charset="0"/>
                <a:cs typeface="Times New Roman" pitchFamily="18" charset="0"/>
              </a:rPr>
              <a:t>Job </a:t>
            </a:r>
            <a:r>
              <a:rPr lang="en-US" sz="2400" b="1" u="sng" dirty="0">
                <a:latin typeface="Times New Roman" pitchFamily="18" charset="0"/>
                <a:cs typeface="Times New Roman" pitchFamily="18" charset="0"/>
              </a:rPr>
              <a:t>queue: </a:t>
            </a:r>
            <a:endParaRPr lang="en-US" sz="2400" b="1" u="sng" dirty="0" smtClean="0">
              <a:latin typeface="Times New Roman" pitchFamily="18" charset="0"/>
              <a:cs typeface="Times New Roman" pitchFamily="18" charset="0"/>
            </a:endParaRPr>
          </a:p>
          <a:p>
            <a:pPr lvl="1" algn="just">
              <a:buFont typeface="Wingdings" pitchFamily="2" charset="2"/>
              <a:buChar char="§"/>
            </a:pPr>
            <a:r>
              <a:rPr lang="en-US" dirty="0" smtClean="0">
                <a:latin typeface="Times New Roman" pitchFamily="18" charset="0"/>
                <a:cs typeface="Times New Roman" pitchFamily="18" charset="0"/>
              </a:rPr>
              <a:t>As </a:t>
            </a:r>
            <a:r>
              <a:rPr lang="en-US" dirty="0">
                <a:latin typeface="Times New Roman" pitchFamily="18" charset="0"/>
                <a:cs typeface="Times New Roman" pitchFamily="18" charset="0"/>
              </a:rPr>
              <a:t>processes enter the system, they are put into a job queue, which consists of all processes in the system. </a:t>
            </a:r>
          </a:p>
          <a:p>
            <a:pPr algn="just"/>
            <a:endParaRPr lang="en-US" sz="2400" dirty="0">
              <a:latin typeface="Times New Roman" pitchFamily="18" charset="0"/>
              <a:cs typeface="Times New Roman" pitchFamily="18" charset="0"/>
            </a:endParaRPr>
          </a:p>
          <a:p>
            <a:pPr marL="457200" indent="-457200" algn="just">
              <a:buFont typeface="+mj-lt"/>
              <a:buAutoNum type="arabicParenR" startAt="2"/>
            </a:pPr>
            <a:r>
              <a:rPr lang="en-US" sz="2400" b="1" u="sng" dirty="0" smtClean="0">
                <a:latin typeface="Times New Roman" pitchFamily="18" charset="0"/>
                <a:cs typeface="Times New Roman" pitchFamily="18" charset="0"/>
              </a:rPr>
              <a:t>Ready </a:t>
            </a:r>
            <a:r>
              <a:rPr lang="en-US" sz="2400" b="1" u="sng" dirty="0">
                <a:latin typeface="Times New Roman" pitchFamily="18" charset="0"/>
                <a:cs typeface="Times New Roman" pitchFamily="18" charset="0"/>
              </a:rPr>
              <a:t>queue: </a:t>
            </a:r>
            <a:endParaRPr lang="en-US" sz="2400" b="1" u="sng" dirty="0" smtClean="0">
              <a:latin typeface="Times New Roman" pitchFamily="18" charset="0"/>
              <a:cs typeface="Times New Roman" pitchFamily="18" charset="0"/>
            </a:endParaRPr>
          </a:p>
          <a:p>
            <a:pPr lvl="1" algn="just">
              <a:buFont typeface="Wingdings" pitchFamily="2" charset="2"/>
              <a:buChar char="§"/>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processes that are residing in main memory and are ready and waiting to execute are kept on a list called the ready queue. </a:t>
            </a:r>
          </a:p>
          <a:p>
            <a:pPr lvl="2" algn="just">
              <a:buFont typeface="Wingdings" pitchFamily="2" charset="2"/>
              <a:buChar char="ü"/>
            </a:pPr>
            <a:r>
              <a:rPr lang="en-US" dirty="0" smtClean="0">
                <a:latin typeface="Times New Roman" pitchFamily="18" charset="0"/>
                <a:cs typeface="Times New Roman" pitchFamily="18" charset="0"/>
              </a:rPr>
              <a:t>This </a:t>
            </a:r>
            <a:r>
              <a:rPr lang="en-US" dirty="0">
                <a:latin typeface="Times New Roman" pitchFamily="18" charset="0"/>
                <a:cs typeface="Times New Roman" pitchFamily="18" charset="0"/>
              </a:rPr>
              <a:t>queue is generally stored as a linked list. </a:t>
            </a:r>
          </a:p>
          <a:p>
            <a:pPr lvl="2" algn="just">
              <a:buFont typeface="Wingdings" pitchFamily="2" charset="2"/>
              <a:buChar char="ü"/>
            </a:pPr>
            <a:r>
              <a:rPr lang="en-US" dirty="0" smtClean="0">
                <a:latin typeface="Times New Roman" pitchFamily="18" charset="0"/>
                <a:cs typeface="Times New Roman" pitchFamily="18" charset="0"/>
              </a:rPr>
              <a:t>A </a:t>
            </a:r>
            <a:r>
              <a:rPr lang="en-US" dirty="0">
                <a:latin typeface="Times New Roman" pitchFamily="18" charset="0"/>
                <a:cs typeface="Times New Roman" pitchFamily="18" charset="0"/>
              </a:rPr>
              <a:t>ready-queue header contains pointers to the first and final PCBs in the list. </a:t>
            </a:r>
          </a:p>
          <a:p>
            <a:pPr lvl="2" algn="just">
              <a:buFont typeface="Wingdings" pitchFamily="2" charset="2"/>
              <a:buChar char="ü"/>
            </a:pPr>
            <a:r>
              <a:rPr lang="en-US" dirty="0" smtClean="0">
                <a:latin typeface="Times New Roman" pitchFamily="18" charset="0"/>
                <a:cs typeface="Times New Roman" pitchFamily="18" charset="0"/>
              </a:rPr>
              <a:t>Each </a:t>
            </a:r>
            <a:r>
              <a:rPr lang="en-US" dirty="0">
                <a:latin typeface="Times New Roman" pitchFamily="18" charset="0"/>
                <a:cs typeface="Times New Roman" pitchFamily="18" charset="0"/>
              </a:rPr>
              <a:t>PCB includes a pointer field that points to the next PCB in the ready </a:t>
            </a:r>
            <a:r>
              <a:rPr lang="en-US" dirty="0" smtClean="0">
                <a:latin typeface="Times New Roman" pitchFamily="18" charset="0"/>
                <a:cs typeface="Times New Roman" pitchFamily="18" charset="0"/>
              </a:rPr>
              <a:t>queue.</a:t>
            </a:r>
            <a:endParaRPr lang="en-US" sz="2400" dirty="0">
              <a:latin typeface="Times New Roman" pitchFamily="18" charset="0"/>
              <a:cs typeface="Times New Roman" pitchFamily="18" charset="0"/>
            </a:endParaRPr>
          </a:p>
          <a:p>
            <a:pPr marL="0" lvl="0" indent="0" algn="just">
              <a:buNone/>
            </a:pPr>
            <a:endParaRPr lang="en-US" sz="2400" dirty="0"/>
          </a:p>
          <a:p>
            <a:pPr marL="0" indent="0" algn="just">
              <a:buNone/>
            </a:pPr>
            <a:r>
              <a:rPr lang="en-US" dirty="0"/>
              <a:t> </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797242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20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fade">
                                      <p:cBhvr>
                                        <p:cTn id="22" dur="500"/>
                                        <p:tgtEl>
                                          <p:spTgt spid="717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Effect transition="in" filter="fade">
                                      <p:cBhvr>
                                        <p:cTn id="27" dur="500"/>
                                        <p:tgtEl>
                                          <p:spTgt spid="7171">
                                            <p:txEl>
                                              <p:pRg st="5" end="5"/>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7171">
                                            <p:txEl>
                                              <p:pRg st="6" end="6"/>
                                            </p:txEl>
                                          </p:spTgt>
                                        </p:tgtEl>
                                        <p:attrNameLst>
                                          <p:attrName>style.visibility</p:attrName>
                                        </p:attrNameLst>
                                      </p:cBhvr>
                                      <p:to>
                                        <p:strVal val="visible"/>
                                      </p:to>
                                    </p:set>
                                    <p:animEffect transition="in" filter="fade">
                                      <p:cBhvr>
                                        <p:cTn id="30" dur="500"/>
                                        <p:tgtEl>
                                          <p:spTgt spid="7171">
                                            <p:txEl>
                                              <p:pRg st="6" end="6"/>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7171">
                                            <p:txEl>
                                              <p:pRg st="7" end="7"/>
                                            </p:txEl>
                                          </p:spTgt>
                                        </p:tgtEl>
                                        <p:attrNameLst>
                                          <p:attrName>style.visibility</p:attrName>
                                        </p:attrNameLst>
                                      </p:cBhvr>
                                      <p:to>
                                        <p:strVal val="visible"/>
                                      </p:to>
                                    </p:set>
                                    <p:animEffect transition="in" filter="fade">
                                      <p:cBhvr>
                                        <p:cTn id="33" dur="500"/>
                                        <p:tgtEl>
                                          <p:spTgt spid="7171">
                                            <p:txEl>
                                              <p:pRg st="7" end="7"/>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7171">
                                            <p:txEl>
                                              <p:pRg st="8" end="8"/>
                                            </p:txEl>
                                          </p:spTgt>
                                        </p:tgtEl>
                                        <p:attrNameLst>
                                          <p:attrName>style.visibility</p:attrName>
                                        </p:attrNameLst>
                                      </p:cBhvr>
                                      <p:to>
                                        <p:strVal val="visible"/>
                                      </p:to>
                                    </p:set>
                                    <p:animEffect transition="in" filter="fade">
                                      <p:cBhvr>
                                        <p:cTn id="36" dur="500"/>
                                        <p:tgtEl>
                                          <p:spTgt spid="7171">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1026"/>
                                        </p:tgtEl>
                                        <p:attrNameLst>
                                          <p:attrName>style.visibility</p:attrName>
                                        </p:attrNameLst>
                                      </p:cBhvr>
                                      <p:to>
                                        <p:strVal val="visible"/>
                                      </p:to>
                                    </p:set>
                                    <p:animEffect transition="in" filter="randombar(horizontal)">
                                      <p:cBhvr>
                                        <p:cTn id="41"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600" dirty="0"/>
              <a:t>Process Scheduling</a:t>
            </a:r>
          </a:p>
        </p:txBody>
      </p:sp>
      <p:sp>
        <p:nvSpPr>
          <p:cNvPr id="7171" name="Rectangle 3"/>
          <p:cNvSpPr>
            <a:spLocks noGrp="1" noChangeArrowheads="1"/>
          </p:cNvSpPr>
          <p:nvPr>
            <p:ph type="body" idx="1"/>
          </p:nvPr>
        </p:nvSpPr>
        <p:spPr/>
        <p:txBody>
          <a:bodyPr/>
          <a:lstStyle/>
          <a:p>
            <a:pPr marL="0" indent="0" algn="just">
              <a:buNone/>
            </a:pPr>
            <a:r>
              <a:rPr lang="en-US" sz="3200" b="1" u="sng" dirty="0">
                <a:latin typeface="Times New Roman" pitchFamily="18" charset="0"/>
                <a:cs typeface="Times New Roman" pitchFamily="18" charset="0"/>
              </a:rPr>
              <a:t>Scheduling queues</a:t>
            </a:r>
          </a:p>
          <a:p>
            <a:pPr marL="457200" indent="-457200" algn="just">
              <a:buFont typeface="+mj-lt"/>
              <a:buAutoNum type="arabicParenR" startAt="3"/>
            </a:pPr>
            <a:r>
              <a:rPr lang="en-US" sz="2400" b="1" u="sng" dirty="0" smtClean="0">
                <a:latin typeface="Times New Roman" pitchFamily="18" charset="0"/>
                <a:cs typeface="Times New Roman" pitchFamily="18" charset="0"/>
              </a:rPr>
              <a:t>Device </a:t>
            </a:r>
            <a:r>
              <a:rPr lang="en-US" sz="2400" b="1" u="sng" dirty="0">
                <a:latin typeface="Times New Roman" pitchFamily="18" charset="0"/>
                <a:cs typeface="Times New Roman" pitchFamily="18" charset="0"/>
              </a:rPr>
              <a:t>queue: </a:t>
            </a:r>
            <a:endParaRPr lang="en-US" sz="2400" b="1" u="sng" dirty="0" smtClean="0">
              <a:latin typeface="Times New Roman" pitchFamily="18" charset="0"/>
              <a:cs typeface="Times New Roman" pitchFamily="18" charset="0"/>
            </a:endParaRPr>
          </a:p>
          <a:p>
            <a:pPr lvl="1" algn="just">
              <a:buFont typeface="Wingdings" pitchFamily="2" charset="2"/>
              <a:buChar char="§"/>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list of processes waiting for a particular I/O device is called a device queue. Each device has its own device queue next </a:t>
            </a:r>
            <a:r>
              <a:rPr lang="en-US" dirty="0" smtClean="0">
                <a:latin typeface="Times New Roman" pitchFamily="18" charset="0"/>
                <a:cs typeface="Times New Roman" pitchFamily="18" charset="0"/>
              </a:rPr>
              <a:t>figure.</a:t>
            </a:r>
            <a:endParaRPr lang="en-US" dirty="0">
              <a:latin typeface="Times New Roman" pitchFamily="18" charset="0"/>
              <a:cs typeface="Times New Roman" pitchFamily="18" charset="0"/>
            </a:endParaRPr>
          </a:p>
          <a:p>
            <a:pPr marL="400050" lvl="1" indent="0" algn="just">
              <a:buNone/>
            </a:pPr>
            <a:endParaRPr lang="en-US"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marL="0" lvl="0" indent="0" algn="just">
              <a:buNone/>
            </a:pPr>
            <a:endParaRPr lang="en-US" sz="2400" dirty="0"/>
          </a:p>
          <a:p>
            <a:pPr marL="0" indent="0" algn="just">
              <a:buNone/>
            </a:pPr>
            <a:r>
              <a:rPr lang="en-US" dirty="0"/>
              <a:t> </a:t>
            </a:r>
            <a:endParaRPr lang="en-US" sz="2400"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8077200" cy="5181600"/>
          </a:xfrm>
          <a:prstGeom prst="rect">
            <a:avLst/>
          </a:prstGeom>
          <a:noFill/>
          <a:ln>
            <a:noFill/>
          </a:ln>
          <a:extLst/>
        </p:spPr>
      </p:pic>
    </p:spTree>
    <p:extLst>
      <p:ext uri="{BB962C8B-B14F-4D97-AF65-F5344CB8AC3E}">
        <p14:creationId xmlns:p14="http://schemas.microsoft.com/office/powerpoint/2010/main" val="84270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5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600" dirty="0"/>
              <a:t>Process Scheduling</a:t>
            </a:r>
          </a:p>
        </p:txBody>
      </p:sp>
      <p:sp>
        <p:nvSpPr>
          <p:cNvPr id="7171" name="Rectangle 3"/>
          <p:cNvSpPr>
            <a:spLocks noGrp="1" noChangeArrowheads="1"/>
          </p:cNvSpPr>
          <p:nvPr>
            <p:ph type="body" idx="1"/>
          </p:nvPr>
        </p:nvSpPr>
        <p:spPr/>
        <p:txBody>
          <a:bodyPr/>
          <a:lstStyle/>
          <a:p>
            <a:pPr marL="0" indent="0" algn="just">
              <a:buNone/>
            </a:pPr>
            <a:r>
              <a:rPr lang="en-US" sz="3200" b="1" u="sng" dirty="0" err="1" smtClean="0">
                <a:latin typeface="Times New Roman" pitchFamily="18" charset="0"/>
                <a:cs typeface="Times New Roman" pitchFamily="18" charset="0"/>
              </a:rPr>
              <a:t>Queueing</a:t>
            </a:r>
            <a:r>
              <a:rPr lang="en-US" sz="3200" b="1" u="sng" dirty="0" smtClean="0">
                <a:latin typeface="Times New Roman" pitchFamily="18" charset="0"/>
                <a:cs typeface="Times New Roman" pitchFamily="18" charset="0"/>
              </a:rPr>
              <a:t> </a:t>
            </a:r>
            <a:r>
              <a:rPr lang="en-US" sz="3200" b="1" u="sng" dirty="0">
                <a:latin typeface="Times New Roman" pitchFamily="18" charset="0"/>
                <a:cs typeface="Times New Roman" pitchFamily="18" charset="0"/>
              </a:rPr>
              <a:t>diagram</a:t>
            </a:r>
            <a:endParaRPr lang="en-US"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common representation of process scheduling is a </a:t>
            </a:r>
            <a:r>
              <a:rPr lang="en-US" sz="2400" dirty="0" err="1" smtClean="0">
                <a:latin typeface="Times New Roman" pitchFamily="18" charset="0"/>
                <a:cs typeface="Times New Roman" pitchFamily="18" charset="0"/>
              </a:rPr>
              <a:t>queueing</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diagram, such as that in next </a:t>
            </a:r>
            <a:r>
              <a:rPr lang="en-US" sz="2400" dirty="0" smtClean="0">
                <a:latin typeface="Times New Roman" pitchFamily="18" charset="0"/>
                <a:cs typeface="Times New Roman" pitchFamily="18" charset="0"/>
              </a:rPr>
              <a:t>figure.</a:t>
            </a:r>
          </a:p>
          <a:p>
            <a:pPr marL="0" indent="0" algn="just">
              <a:buNone/>
            </a:pP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marL="0" lvl="0" indent="0" algn="just">
              <a:buNone/>
            </a:pPr>
            <a:endParaRPr lang="en-US" sz="2400" dirty="0"/>
          </a:p>
          <a:p>
            <a:pPr marL="0" indent="0" algn="just">
              <a:buNone/>
            </a:pPr>
            <a:r>
              <a:rPr lang="en-US" dirty="0"/>
              <a:t> </a:t>
            </a:r>
            <a:endParaRPr lang="en-US" sz="2400" dirty="0"/>
          </a:p>
        </p:txBody>
      </p:sp>
      <p:pic>
        <p:nvPicPr>
          <p:cNvPr id="4" name="Picture 3" descr="3"/>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14600"/>
            <a:ext cx="8153400" cy="4191000"/>
          </a:xfrm>
          <a:prstGeom prst="rect">
            <a:avLst/>
          </a:prstGeom>
          <a:noFill/>
          <a:ln>
            <a:noFill/>
          </a:ln>
          <a:extLst/>
        </p:spPr>
      </p:pic>
      <p:sp>
        <p:nvSpPr>
          <p:cNvPr id="5" name="TextBox 4"/>
          <p:cNvSpPr txBox="1"/>
          <p:nvPr/>
        </p:nvSpPr>
        <p:spPr>
          <a:xfrm>
            <a:off x="152400" y="83403"/>
            <a:ext cx="8991600" cy="830997"/>
          </a:xfrm>
          <a:prstGeom prst="rect">
            <a:avLst/>
          </a:prstGeom>
          <a:noFill/>
        </p:spPr>
        <p:txBody>
          <a:bodyPr wrap="square" rtlCol="0">
            <a:spAutoFit/>
          </a:bodyPr>
          <a:lstStyle/>
          <a:p>
            <a:pPr algn="ctr"/>
            <a:r>
              <a:rPr lang="en-US" dirty="0" smtClean="0"/>
              <a:t>Each rectangular </a:t>
            </a:r>
            <a:r>
              <a:rPr lang="en-US" dirty="0"/>
              <a:t>box represents a queue. Two types of queues </a:t>
            </a:r>
            <a:r>
              <a:rPr lang="en-US" dirty="0" smtClean="0"/>
              <a:t>present</a:t>
            </a:r>
            <a:r>
              <a:rPr lang="en-US" dirty="0"/>
              <a:t>: </a:t>
            </a:r>
          </a:p>
          <a:p>
            <a:pPr algn="ctr"/>
            <a:r>
              <a:rPr lang="en-US" dirty="0" smtClean="0"/>
              <a:t>The </a:t>
            </a:r>
            <a:r>
              <a:rPr lang="en-US" dirty="0">
                <a:solidFill>
                  <a:srgbClr val="FF0000"/>
                </a:solidFill>
              </a:rPr>
              <a:t>ready queue </a:t>
            </a:r>
            <a:r>
              <a:rPr lang="en-US" dirty="0"/>
              <a:t>and a set of </a:t>
            </a:r>
            <a:r>
              <a:rPr lang="en-US" dirty="0">
                <a:solidFill>
                  <a:srgbClr val="FF0000"/>
                </a:solidFill>
              </a:rPr>
              <a:t>device queues</a:t>
            </a:r>
            <a:r>
              <a:rPr lang="en-US" dirty="0"/>
              <a:t>. </a:t>
            </a:r>
          </a:p>
        </p:txBody>
      </p:sp>
      <p:cxnSp>
        <p:nvCxnSpPr>
          <p:cNvPr id="3" name="Straight Arrow Connector 2"/>
          <p:cNvCxnSpPr/>
          <p:nvPr/>
        </p:nvCxnSpPr>
        <p:spPr bwMode="auto">
          <a:xfrm flipH="1">
            <a:off x="2895600" y="914400"/>
            <a:ext cx="533400" cy="1676400"/>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bwMode="auto">
          <a:xfrm flipH="1">
            <a:off x="4038600" y="838200"/>
            <a:ext cx="2133600" cy="2590800"/>
          </a:xfrm>
          <a:prstGeom prst="straightConnector1">
            <a:avLst/>
          </a:prstGeom>
          <a:ln>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2400" y="76200"/>
            <a:ext cx="8991600" cy="830997"/>
          </a:xfrm>
          <a:prstGeom prst="rect">
            <a:avLst/>
          </a:prstGeom>
          <a:noFill/>
        </p:spPr>
        <p:txBody>
          <a:bodyPr wrap="square" rtlCol="0">
            <a:spAutoFit/>
          </a:bodyPr>
          <a:lstStyle/>
          <a:p>
            <a:pPr algn="ctr"/>
            <a:r>
              <a:rPr lang="en-US" dirty="0" smtClean="0"/>
              <a:t>The </a:t>
            </a:r>
            <a:r>
              <a:rPr lang="en-US" b="1" dirty="0"/>
              <a:t>circles represent </a:t>
            </a:r>
            <a:r>
              <a:rPr lang="en-US" dirty="0"/>
              <a:t>the </a:t>
            </a:r>
            <a:r>
              <a:rPr lang="en-US" dirty="0">
                <a:solidFill>
                  <a:srgbClr val="FF0000"/>
                </a:solidFill>
              </a:rPr>
              <a:t>resources</a:t>
            </a:r>
            <a:r>
              <a:rPr lang="en-US" dirty="0"/>
              <a:t> that serve the queues, and the </a:t>
            </a:r>
            <a:r>
              <a:rPr lang="en-US" b="1" dirty="0"/>
              <a:t>arrows</a:t>
            </a:r>
            <a:r>
              <a:rPr lang="en-US" dirty="0"/>
              <a:t> indicate the </a:t>
            </a:r>
            <a:r>
              <a:rPr lang="en-US" dirty="0">
                <a:solidFill>
                  <a:srgbClr val="FF0000"/>
                </a:solidFill>
              </a:rPr>
              <a:t>flow of processes </a:t>
            </a:r>
            <a:r>
              <a:rPr lang="en-US" dirty="0"/>
              <a:t>in the system.</a:t>
            </a:r>
          </a:p>
        </p:txBody>
      </p:sp>
      <p:sp>
        <p:nvSpPr>
          <p:cNvPr id="7" name="Down Arrow 6"/>
          <p:cNvSpPr/>
          <p:nvPr/>
        </p:nvSpPr>
        <p:spPr bwMode="auto">
          <a:xfrm rot="3902042" flipV="1">
            <a:off x="1147134" y="3785105"/>
            <a:ext cx="381000" cy="42011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14" name="Down Arrow 13"/>
          <p:cNvSpPr/>
          <p:nvPr/>
        </p:nvSpPr>
        <p:spPr bwMode="auto">
          <a:xfrm rot="7019191" flipV="1">
            <a:off x="6393871" y="2264822"/>
            <a:ext cx="381000" cy="42011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15" name="TextBox 14"/>
          <p:cNvSpPr txBox="1"/>
          <p:nvPr/>
        </p:nvSpPr>
        <p:spPr>
          <a:xfrm>
            <a:off x="152400" y="76200"/>
            <a:ext cx="8991600" cy="830997"/>
          </a:xfrm>
          <a:prstGeom prst="rect">
            <a:avLst/>
          </a:prstGeom>
          <a:noFill/>
        </p:spPr>
        <p:txBody>
          <a:bodyPr wrap="square" rtlCol="0">
            <a:spAutoFit/>
          </a:bodyPr>
          <a:lstStyle/>
          <a:p>
            <a:pPr algn="ctr"/>
            <a:r>
              <a:rPr lang="en-US" dirty="0" smtClean="0"/>
              <a:t>A </a:t>
            </a:r>
            <a:r>
              <a:rPr lang="en-US" dirty="0"/>
              <a:t>new process is initially put in the ready queue. It waits there until it is selected for </a:t>
            </a:r>
            <a:r>
              <a:rPr lang="en-US" dirty="0" smtClean="0"/>
              <a:t>execution. </a:t>
            </a:r>
            <a:endParaRPr lang="en-US" dirty="0"/>
          </a:p>
        </p:txBody>
      </p:sp>
      <p:sp>
        <p:nvSpPr>
          <p:cNvPr id="16" name="Down Arrow 15"/>
          <p:cNvSpPr/>
          <p:nvPr/>
        </p:nvSpPr>
        <p:spPr bwMode="auto">
          <a:xfrm rot="7019191" flipV="1">
            <a:off x="983671" y="2264822"/>
            <a:ext cx="381000" cy="420110"/>
          </a:xfrm>
          <a:prstGeom prst="downArrow">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
        <p:nvSpPr>
          <p:cNvPr id="17" name="TextBox 16"/>
          <p:cNvSpPr txBox="1"/>
          <p:nvPr/>
        </p:nvSpPr>
        <p:spPr>
          <a:xfrm>
            <a:off x="228600" y="76200"/>
            <a:ext cx="8991600" cy="830997"/>
          </a:xfrm>
          <a:prstGeom prst="rect">
            <a:avLst/>
          </a:prstGeom>
          <a:noFill/>
        </p:spPr>
        <p:txBody>
          <a:bodyPr wrap="square" rtlCol="0">
            <a:spAutoFit/>
          </a:bodyPr>
          <a:lstStyle/>
          <a:p>
            <a:pPr algn="ctr"/>
            <a:r>
              <a:rPr lang="en-US" dirty="0" smtClean="0"/>
              <a:t>Once </a:t>
            </a:r>
            <a:r>
              <a:rPr lang="en-US" dirty="0"/>
              <a:t>the process is allocated the CPU and is executing, one of several events could occur:</a:t>
            </a:r>
          </a:p>
        </p:txBody>
      </p:sp>
      <p:sp>
        <p:nvSpPr>
          <p:cNvPr id="18" name="TextBox 17"/>
          <p:cNvSpPr txBox="1"/>
          <p:nvPr/>
        </p:nvSpPr>
        <p:spPr>
          <a:xfrm>
            <a:off x="228600" y="76200"/>
            <a:ext cx="8991600" cy="830997"/>
          </a:xfrm>
          <a:prstGeom prst="rect">
            <a:avLst/>
          </a:prstGeom>
          <a:noFill/>
        </p:spPr>
        <p:txBody>
          <a:bodyPr wrap="square" rtlCol="0">
            <a:spAutoFit/>
          </a:bodyPr>
          <a:lstStyle/>
          <a:p>
            <a:pPr marL="457200" indent="-457200" algn="ctr">
              <a:buClr>
                <a:srgbClr val="FF0000"/>
              </a:buClr>
              <a:buFont typeface="+mj-lt"/>
              <a:buAutoNum type="arabicParenR"/>
            </a:pPr>
            <a:r>
              <a:rPr lang="en-US" dirty="0" smtClean="0"/>
              <a:t>The </a:t>
            </a:r>
            <a:r>
              <a:rPr lang="en-US" dirty="0"/>
              <a:t>process could issue an I/O request and then be placed in an I/O queue.</a:t>
            </a:r>
          </a:p>
        </p:txBody>
      </p:sp>
      <p:sp>
        <p:nvSpPr>
          <p:cNvPr id="9" name="Oval 8"/>
          <p:cNvSpPr/>
          <p:nvPr/>
        </p:nvSpPr>
        <p:spPr bwMode="auto">
          <a:xfrm>
            <a:off x="7467600" y="3124200"/>
            <a:ext cx="457200" cy="56616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charset="0"/>
              </a:rPr>
              <a:t>1</a:t>
            </a:r>
          </a:p>
        </p:txBody>
      </p:sp>
      <p:sp>
        <p:nvSpPr>
          <p:cNvPr id="20" name="TextBox 19"/>
          <p:cNvSpPr txBox="1"/>
          <p:nvPr/>
        </p:nvSpPr>
        <p:spPr>
          <a:xfrm>
            <a:off x="152400" y="76200"/>
            <a:ext cx="8991600" cy="830997"/>
          </a:xfrm>
          <a:prstGeom prst="rect">
            <a:avLst/>
          </a:prstGeom>
          <a:noFill/>
        </p:spPr>
        <p:txBody>
          <a:bodyPr wrap="square" rtlCol="0">
            <a:spAutoFit/>
          </a:bodyPr>
          <a:lstStyle/>
          <a:p>
            <a:pPr marL="457200" indent="-457200" algn="ctr">
              <a:buClr>
                <a:srgbClr val="FF0000"/>
              </a:buClr>
              <a:buFont typeface="+mj-lt"/>
              <a:buAutoNum type="arabicParenR" startAt="2"/>
            </a:pPr>
            <a:r>
              <a:rPr lang="en-US" dirty="0" smtClean="0"/>
              <a:t>The </a:t>
            </a:r>
            <a:r>
              <a:rPr lang="en-US" dirty="0"/>
              <a:t>process could create a new child process and wait for the child’s termination.</a:t>
            </a:r>
          </a:p>
        </p:txBody>
      </p:sp>
      <p:sp>
        <p:nvSpPr>
          <p:cNvPr id="21" name="Oval 20"/>
          <p:cNvSpPr/>
          <p:nvPr/>
        </p:nvSpPr>
        <p:spPr bwMode="auto">
          <a:xfrm>
            <a:off x="7467600" y="4844040"/>
            <a:ext cx="457200" cy="56616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charset="0"/>
              </a:rPr>
              <a:t>2</a:t>
            </a:r>
          </a:p>
        </p:txBody>
      </p:sp>
      <p:sp>
        <p:nvSpPr>
          <p:cNvPr id="22" name="TextBox 21"/>
          <p:cNvSpPr txBox="1"/>
          <p:nvPr/>
        </p:nvSpPr>
        <p:spPr>
          <a:xfrm>
            <a:off x="228600" y="76200"/>
            <a:ext cx="8991600" cy="830997"/>
          </a:xfrm>
          <a:prstGeom prst="rect">
            <a:avLst/>
          </a:prstGeom>
          <a:noFill/>
        </p:spPr>
        <p:txBody>
          <a:bodyPr wrap="square" rtlCol="0">
            <a:spAutoFit/>
          </a:bodyPr>
          <a:lstStyle/>
          <a:p>
            <a:pPr marL="457200" indent="-457200" algn="ctr">
              <a:buClr>
                <a:srgbClr val="FF0000"/>
              </a:buClr>
              <a:buFont typeface="+mj-lt"/>
              <a:buAutoNum type="arabicParenR" startAt="3"/>
            </a:pPr>
            <a:r>
              <a:rPr lang="en-US" dirty="0" smtClean="0"/>
              <a:t>The </a:t>
            </a:r>
            <a:r>
              <a:rPr lang="en-US" dirty="0"/>
              <a:t>process could be removed </a:t>
            </a:r>
            <a:r>
              <a:rPr lang="en-US" dirty="0" smtClean="0"/>
              <a:t>from </a:t>
            </a:r>
            <a:r>
              <a:rPr lang="en-US" dirty="0"/>
              <a:t>the CPU, as a result of an interrupt, and be put back in the ready queue.</a:t>
            </a:r>
          </a:p>
        </p:txBody>
      </p:sp>
      <p:sp>
        <p:nvSpPr>
          <p:cNvPr id="23" name="Oval 22"/>
          <p:cNvSpPr/>
          <p:nvPr/>
        </p:nvSpPr>
        <p:spPr bwMode="auto">
          <a:xfrm>
            <a:off x="7467600" y="5715000"/>
            <a:ext cx="457200" cy="566160"/>
          </a:xfrm>
          <a:prstGeom prst="ellipse">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0000" tIns="46800" rIns="90000" bIns="4680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0000"/>
                </a:solidFill>
                <a:effectLst/>
                <a:latin typeface="Times New Roman" charset="0"/>
              </a:rPr>
              <a:t>3</a:t>
            </a:r>
          </a:p>
        </p:txBody>
      </p:sp>
    </p:spTree>
    <p:extLst>
      <p:ext uri="{BB962C8B-B14F-4D97-AF65-F5344CB8AC3E}">
        <p14:creationId xmlns:p14="http://schemas.microsoft.com/office/powerpoint/2010/main" val="134635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170"/>
                                        </p:tgtEl>
                                      </p:cBhvr>
                                    </p:animEffect>
                                    <p:set>
                                      <p:cBhvr>
                                        <p:cTn id="22" dur="1" fill="hold">
                                          <p:stCondLst>
                                            <p:cond delay="499"/>
                                          </p:stCondLst>
                                        </p:cTn>
                                        <p:tgtEl>
                                          <p:spTgt spid="7170"/>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
                                        </p:tgtEl>
                                      </p:cBhvr>
                                    </p:animEffect>
                                    <p:set>
                                      <p:cBhvr>
                                        <p:cTn id="39" dur="1" fill="hold">
                                          <p:stCondLst>
                                            <p:cond delay="499"/>
                                          </p:stCondLst>
                                        </p:cTn>
                                        <p:tgtEl>
                                          <p:spTgt spid="3"/>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8"/>
                                        </p:tgtEl>
                                      </p:cBhvr>
                                    </p:animEffect>
                                    <p:set>
                                      <p:cBhvr>
                                        <p:cTn id="42" dur="1" fill="hold">
                                          <p:stCondLst>
                                            <p:cond delay="499"/>
                                          </p:stCondLst>
                                        </p:cTn>
                                        <p:tgtEl>
                                          <p:spTgt spid="8"/>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500"/>
                                        <p:tgtEl>
                                          <p:spTgt spid="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grpId="1" nodeType="clickEffect">
                                  <p:stCondLst>
                                    <p:cond delay="0"/>
                                  </p:stCondLst>
                                  <p:childTnLst>
                                    <p:animEffect transition="out" filter="fade">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7"/>
                                        </p:tgtEl>
                                      </p:cBhvr>
                                    </p:animEffect>
                                    <p:set>
                                      <p:cBhvr>
                                        <p:cTn id="61" dur="1" fill="hold">
                                          <p:stCondLst>
                                            <p:cond delay="499"/>
                                          </p:stCondLst>
                                        </p:cTn>
                                        <p:tgtEl>
                                          <p:spTgt spid="7"/>
                                        </p:tgtEl>
                                        <p:attrNameLst>
                                          <p:attrName>style.visibility</p:attrName>
                                        </p:attrNameLst>
                                      </p:cBhvr>
                                      <p:to>
                                        <p:strVal val="hidden"/>
                                      </p:to>
                                    </p:set>
                                  </p:childTnLst>
                                </p:cTn>
                              </p:par>
                              <p:par>
                                <p:cTn id="62" presetID="10" presetClass="exit" presetSubtype="0" fill="hold" grpId="1" nodeType="withEffect">
                                  <p:stCondLst>
                                    <p:cond delay="0"/>
                                  </p:stCondLst>
                                  <p:childTnLst>
                                    <p:animEffect transition="out" filter="fade">
                                      <p:cBhvr>
                                        <p:cTn id="63" dur="500"/>
                                        <p:tgtEl>
                                          <p:spTgt spid="14"/>
                                        </p:tgtEl>
                                      </p:cBhvr>
                                    </p:animEffect>
                                    <p:set>
                                      <p:cBhvr>
                                        <p:cTn id="64" dur="1" fill="hold">
                                          <p:stCondLst>
                                            <p:cond delay="499"/>
                                          </p:stCondLst>
                                        </p:cTn>
                                        <p:tgtEl>
                                          <p:spTgt spid="14"/>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par>
                                <p:cTn id="68" presetID="10" presetClass="entr" presetSubtype="0" fill="hold" grpId="0" nodeType="withEffect">
                                  <p:stCondLst>
                                    <p:cond delay="100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15"/>
                                        </p:tgtEl>
                                      </p:cBhvr>
                                    </p:animEffect>
                                    <p:set>
                                      <p:cBhvr>
                                        <p:cTn id="75" dur="1" fill="hold">
                                          <p:stCondLst>
                                            <p:cond delay="499"/>
                                          </p:stCondLst>
                                        </p:cTn>
                                        <p:tgtEl>
                                          <p:spTgt spid="15"/>
                                        </p:tgtEl>
                                        <p:attrNameLst>
                                          <p:attrName>style.visibility</p:attrName>
                                        </p:attrNameLst>
                                      </p:cBhvr>
                                      <p:to>
                                        <p:strVal val="hidden"/>
                                      </p:to>
                                    </p:set>
                                  </p:childTnLst>
                                </p:cTn>
                              </p:par>
                              <p:par>
                                <p:cTn id="76" presetID="10" presetClass="entr" presetSubtype="0" fill="hold" grpId="0" nodeType="with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par>
                                <p:cTn id="79" presetID="0" presetClass="path" presetSubtype="0" accel="50000" decel="50000" fill="hold" grpId="2" nodeType="withEffect">
                                  <p:stCondLst>
                                    <p:cond delay="0"/>
                                  </p:stCondLst>
                                  <p:childTnLst>
                                    <p:animMotion origin="layout" path="M -2.22222E-6 -0.00069 C 0.03542 0.00023 0.07084 0.00046 0.10625 0.00139 C 0.1099 0.00208 0.12865 0.00648 0.13351 0.00741 C 0.14497 0.00949 0.15712 0.00949 0.16893 0.01065 C 0.18091 0.01528 0.20139 0.01505 0.21563 0.0169 C 0.22882 0.0162 0.24254 0.0162 0.25591 0.01528 C 0.26042 0.01505 0.26441 0.01412 0.26875 0.01343 C 0.27031 0.01343 0.27205 0.0125 0.27361 0.0125 C 0.30834 0.01018 0.34358 0.00833 0.37813 0.00648 C 0.38212 0.00602 0.38698 0.00532 0.39115 0.0044 C 0.39288 0.0044 0.39375 0.00324 0.39601 0.00255 C 0.39983 0.00139 0.41424 0.00116 0.41667 0.00046 C 0.42518 -0.00069 0.42813 -0.00093 0.43455 -0.00185 C 0.43525 -0.00185 0.50191 -0.00139 0.51337 -0.00069 C 0.52309 0.00023 0.52952 0.00324 0.53941 0.00324 L 0.55209 0.00324 L 0.57153 0.01458 " pathEditMode="relative" rAng="0" ptsTypes="ffffffffffffffAAA">
                                      <p:cBhvr>
                                        <p:cTn id="80" dur="2000" fill="hold"/>
                                        <p:tgtEl>
                                          <p:spTgt spid="16"/>
                                        </p:tgtEl>
                                        <p:attrNameLst>
                                          <p:attrName>ppt_x</p:attrName>
                                          <p:attrName>ppt_y</p:attrName>
                                        </p:attrNameLst>
                                      </p:cBhvr>
                                      <p:rCtr x="28576" y="810"/>
                                    </p:animMotion>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1" nodeType="clickEffect">
                                  <p:stCondLst>
                                    <p:cond delay="0"/>
                                  </p:stCondLst>
                                  <p:childTnLst>
                                    <p:animEffect transition="out" filter="fade">
                                      <p:cBhvr>
                                        <p:cTn id="84" dur="500"/>
                                        <p:tgtEl>
                                          <p:spTgt spid="17"/>
                                        </p:tgtEl>
                                      </p:cBhvr>
                                    </p:animEffect>
                                    <p:set>
                                      <p:cBhvr>
                                        <p:cTn id="85" dur="1" fill="hold">
                                          <p:stCondLst>
                                            <p:cond delay="499"/>
                                          </p:stCondLst>
                                        </p:cTn>
                                        <p:tgtEl>
                                          <p:spTgt spid="17"/>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16"/>
                                        </p:tgtEl>
                                      </p:cBhvr>
                                    </p:animEffect>
                                    <p:set>
                                      <p:cBhvr>
                                        <p:cTn id="88" dur="1" fill="hold">
                                          <p:stCondLst>
                                            <p:cond delay="499"/>
                                          </p:stCondLst>
                                        </p:cTn>
                                        <p:tgtEl>
                                          <p:spTgt spid="16"/>
                                        </p:tgtEl>
                                        <p:attrNameLst>
                                          <p:attrName>style.visibility</p:attrName>
                                        </p:attrNameLst>
                                      </p:cBhvr>
                                      <p:to>
                                        <p:strVal val="hidden"/>
                                      </p:to>
                                    </p:set>
                                  </p:childTnLst>
                                </p:cTn>
                              </p:par>
                              <p:par>
                                <p:cTn id="89" presetID="10" presetClass="entr" presetSubtype="0" fill="hold" grpId="0" nodeType="with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500"/>
                                        <p:tgtEl>
                                          <p:spTgt spid="1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fade">
                                      <p:cBhvr>
                                        <p:cTn id="94" dur="500"/>
                                        <p:tgtEl>
                                          <p:spTgt spid="9"/>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1" nodeType="clickEffect">
                                  <p:stCondLst>
                                    <p:cond delay="0"/>
                                  </p:stCondLst>
                                  <p:childTnLst>
                                    <p:animEffect transition="out" filter="fade">
                                      <p:cBhvr>
                                        <p:cTn id="98" dur="500"/>
                                        <p:tgtEl>
                                          <p:spTgt spid="18"/>
                                        </p:tgtEl>
                                      </p:cBhvr>
                                    </p:animEffect>
                                    <p:set>
                                      <p:cBhvr>
                                        <p:cTn id="99" dur="1" fill="hold">
                                          <p:stCondLst>
                                            <p:cond delay="499"/>
                                          </p:stCondLst>
                                        </p:cTn>
                                        <p:tgtEl>
                                          <p:spTgt spid="18"/>
                                        </p:tgtEl>
                                        <p:attrNameLst>
                                          <p:attrName>style.visibility</p:attrName>
                                        </p:attrNameLst>
                                      </p:cBhvr>
                                      <p:to>
                                        <p:strVal val="hidden"/>
                                      </p:to>
                                    </p:set>
                                  </p:childTnLst>
                                </p:cTn>
                              </p:par>
                              <p:par>
                                <p:cTn id="100" presetID="10" presetClass="exit" presetSubtype="0" fill="hold" grpId="1" nodeType="withEffect">
                                  <p:stCondLst>
                                    <p:cond delay="0"/>
                                  </p:stCondLst>
                                  <p:childTnLst>
                                    <p:animEffect transition="out" filter="fade">
                                      <p:cBhvr>
                                        <p:cTn id="101" dur="500"/>
                                        <p:tgtEl>
                                          <p:spTgt spid="9"/>
                                        </p:tgtEl>
                                      </p:cBhvr>
                                    </p:animEffect>
                                    <p:set>
                                      <p:cBhvr>
                                        <p:cTn id="102" dur="1" fill="hold">
                                          <p:stCondLst>
                                            <p:cond delay="499"/>
                                          </p:stCondLst>
                                        </p:cTn>
                                        <p:tgtEl>
                                          <p:spTgt spid="9"/>
                                        </p:tgtEl>
                                        <p:attrNameLst>
                                          <p:attrName>style.visibility</p:attrName>
                                        </p:attrNameLst>
                                      </p:cBhvr>
                                      <p:to>
                                        <p:strVal val="hidden"/>
                                      </p:to>
                                    </p:set>
                                  </p:childTnLst>
                                </p:cTn>
                              </p:par>
                              <p:par>
                                <p:cTn id="103" presetID="10" presetClass="entr" presetSubtype="0" fill="hold" grpId="0" nodeType="withEffect">
                                  <p:stCondLst>
                                    <p:cond delay="0"/>
                                  </p:stCondLst>
                                  <p:childTnLst>
                                    <p:set>
                                      <p:cBhvr>
                                        <p:cTn id="104" dur="1" fill="hold">
                                          <p:stCondLst>
                                            <p:cond delay="0"/>
                                          </p:stCondLst>
                                        </p:cTn>
                                        <p:tgtEl>
                                          <p:spTgt spid="20"/>
                                        </p:tgtEl>
                                        <p:attrNameLst>
                                          <p:attrName>style.visibility</p:attrName>
                                        </p:attrNameLst>
                                      </p:cBhvr>
                                      <p:to>
                                        <p:strVal val="visible"/>
                                      </p:to>
                                    </p:set>
                                    <p:animEffect transition="in" filter="fade">
                                      <p:cBhvr>
                                        <p:cTn id="105" dur="500"/>
                                        <p:tgtEl>
                                          <p:spTgt spid="2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500"/>
                                        <p:tgtEl>
                                          <p:spTgt spid="21"/>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1" nodeType="clickEffect">
                                  <p:stCondLst>
                                    <p:cond delay="0"/>
                                  </p:stCondLst>
                                  <p:childTnLst>
                                    <p:animEffect transition="out" filter="fade">
                                      <p:cBhvr>
                                        <p:cTn id="112" dur="500"/>
                                        <p:tgtEl>
                                          <p:spTgt spid="20"/>
                                        </p:tgtEl>
                                      </p:cBhvr>
                                    </p:animEffect>
                                    <p:set>
                                      <p:cBhvr>
                                        <p:cTn id="113" dur="1" fill="hold">
                                          <p:stCondLst>
                                            <p:cond delay="499"/>
                                          </p:stCondLst>
                                        </p:cTn>
                                        <p:tgtEl>
                                          <p:spTgt spid="20"/>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500"/>
                                        <p:tgtEl>
                                          <p:spTgt spid="21"/>
                                        </p:tgtEl>
                                      </p:cBhvr>
                                    </p:animEffect>
                                    <p:set>
                                      <p:cBhvr>
                                        <p:cTn id="116" dur="1" fill="hold">
                                          <p:stCondLst>
                                            <p:cond delay="499"/>
                                          </p:stCondLst>
                                        </p:cTn>
                                        <p:tgtEl>
                                          <p:spTgt spid="21"/>
                                        </p:tgtEl>
                                        <p:attrNameLst>
                                          <p:attrName>style.visibility</p:attrName>
                                        </p:attrNameLst>
                                      </p:cBhvr>
                                      <p:to>
                                        <p:strVal val="hidden"/>
                                      </p:to>
                                    </p:set>
                                  </p:childTnLst>
                                </p:cTn>
                              </p:par>
                              <p:par>
                                <p:cTn id="117" presetID="10" presetClass="entr" presetSubtype="0"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fade">
                                      <p:cBhvr>
                                        <p:cTn id="119" dur="500"/>
                                        <p:tgtEl>
                                          <p:spTgt spid="22"/>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3"/>
                                        </p:tgtEl>
                                        <p:attrNameLst>
                                          <p:attrName>style.visibility</p:attrName>
                                        </p:attrNameLst>
                                      </p:cBhvr>
                                      <p:to>
                                        <p:strVal val="visible"/>
                                      </p:to>
                                    </p:set>
                                    <p:animEffect transition="in" filter="fade">
                                      <p:cBhvr>
                                        <p:cTn id="122" dur="500"/>
                                        <p:tgtEl>
                                          <p:spTgt spid="23"/>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1" nodeType="clickEffect">
                                  <p:stCondLst>
                                    <p:cond delay="0"/>
                                  </p:stCondLst>
                                  <p:childTnLst>
                                    <p:animEffect transition="out" filter="fade">
                                      <p:cBhvr>
                                        <p:cTn id="126" dur="500"/>
                                        <p:tgtEl>
                                          <p:spTgt spid="22"/>
                                        </p:tgtEl>
                                      </p:cBhvr>
                                    </p:animEffect>
                                    <p:set>
                                      <p:cBhvr>
                                        <p:cTn id="127" dur="1" fill="hold">
                                          <p:stCondLst>
                                            <p:cond delay="499"/>
                                          </p:stCondLst>
                                        </p:cTn>
                                        <p:tgtEl>
                                          <p:spTgt spid="22"/>
                                        </p:tgtEl>
                                        <p:attrNameLst>
                                          <p:attrName>style.visibility</p:attrName>
                                        </p:attrNameLst>
                                      </p:cBhvr>
                                      <p:to>
                                        <p:strVal val="hidden"/>
                                      </p:to>
                                    </p:set>
                                  </p:childTnLst>
                                </p:cTn>
                              </p:par>
                              <p:par>
                                <p:cTn id="128" presetID="10" presetClass="exit" presetSubtype="0" fill="hold" grpId="1" nodeType="withEffect">
                                  <p:stCondLst>
                                    <p:cond delay="0"/>
                                  </p:stCondLst>
                                  <p:childTnLst>
                                    <p:animEffect transition="out" filter="fade">
                                      <p:cBhvr>
                                        <p:cTn id="129" dur="500"/>
                                        <p:tgtEl>
                                          <p:spTgt spid="23"/>
                                        </p:tgtEl>
                                      </p:cBhvr>
                                    </p:animEffect>
                                    <p:set>
                                      <p:cBhvr>
                                        <p:cTn id="130"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5" grpId="0"/>
      <p:bldP spid="5" grpId="1"/>
      <p:bldP spid="10" grpId="0"/>
      <p:bldP spid="10" grpId="1"/>
      <p:bldP spid="7" grpId="0" animBg="1"/>
      <p:bldP spid="7" grpId="1" animBg="1"/>
      <p:bldP spid="14" grpId="0" animBg="1"/>
      <p:bldP spid="14" grpId="1" animBg="1"/>
      <p:bldP spid="15" grpId="0"/>
      <p:bldP spid="15" grpId="1"/>
      <p:bldP spid="16" grpId="0" animBg="1"/>
      <p:bldP spid="16" grpId="1" animBg="1"/>
      <p:bldP spid="16" grpId="2" animBg="1"/>
      <p:bldP spid="17" grpId="0"/>
      <p:bldP spid="17" grpId="1"/>
      <p:bldP spid="18" grpId="0"/>
      <p:bldP spid="18" grpId="1"/>
      <p:bldP spid="9" grpId="0" animBg="1"/>
      <p:bldP spid="9" grpId="1" animBg="1"/>
      <p:bldP spid="20" grpId="0"/>
      <p:bldP spid="20" grpId="1"/>
      <p:bldP spid="21" grpId="0" animBg="1"/>
      <p:bldP spid="21" grpId="1" animBg="1"/>
      <p:bldP spid="22" grpId="0"/>
      <p:bldP spid="22" grpId="1"/>
      <p:bldP spid="23" grpId="0" animBg="1"/>
      <p:bldP spid="2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600" dirty="0"/>
              <a:t>Process Scheduling</a:t>
            </a:r>
          </a:p>
        </p:txBody>
      </p:sp>
      <p:sp>
        <p:nvSpPr>
          <p:cNvPr id="7171" name="Rectangle 3"/>
          <p:cNvSpPr>
            <a:spLocks noGrp="1" noChangeArrowheads="1"/>
          </p:cNvSpPr>
          <p:nvPr>
            <p:ph type="body" idx="1"/>
          </p:nvPr>
        </p:nvSpPr>
        <p:spPr/>
        <p:txBody>
          <a:bodyPr/>
          <a:lstStyle/>
          <a:p>
            <a:pPr marL="0" indent="0" algn="just">
              <a:buNone/>
            </a:pPr>
            <a:r>
              <a:rPr lang="en-US" sz="3200" b="1" u="sng" dirty="0" smtClean="0">
                <a:latin typeface="Times New Roman" pitchFamily="18" charset="0"/>
                <a:cs typeface="Times New Roman" pitchFamily="18" charset="0"/>
              </a:rPr>
              <a:t>Schedulers</a:t>
            </a:r>
            <a:endParaRPr lang="en-US"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process migrates among the various scheduling queues throughout its lifetime. </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operating system must select, for scheduling purposes, processes from these queues in some fashion. </a:t>
            </a: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selection process is carried out by the appropriate scheduler</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5156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500"/>
                                        <p:tgtEl>
                                          <p:spTgt spid="7171">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animEffect transition="in" filter="fade">
                                      <p:cBhvr>
                                        <p:cTn id="15" dur="500"/>
                                        <p:tgtEl>
                                          <p:spTgt spid="7171">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171">
                                            <p:txEl>
                                              <p:pRg st="6" end="6"/>
                                            </p:txEl>
                                          </p:spTgt>
                                        </p:tgtEl>
                                        <p:attrNameLst>
                                          <p:attrName>style.visibility</p:attrName>
                                        </p:attrNameLst>
                                      </p:cBhvr>
                                      <p:to>
                                        <p:strVal val="visible"/>
                                      </p:to>
                                    </p:set>
                                    <p:animEffect transition="in" filter="fade">
                                      <p:cBhvr>
                                        <p:cTn id="18"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600" dirty="0"/>
              <a:t>Process Scheduling</a:t>
            </a:r>
          </a:p>
        </p:txBody>
      </p:sp>
      <p:sp>
        <p:nvSpPr>
          <p:cNvPr id="7171" name="Rectangle 3"/>
          <p:cNvSpPr>
            <a:spLocks noGrp="1" noChangeArrowheads="1"/>
          </p:cNvSpPr>
          <p:nvPr>
            <p:ph type="body" idx="1"/>
          </p:nvPr>
        </p:nvSpPr>
        <p:spPr/>
        <p:txBody>
          <a:bodyPr/>
          <a:lstStyle/>
          <a:p>
            <a:pPr marL="0" indent="0" algn="just">
              <a:buNone/>
            </a:pPr>
            <a:r>
              <a:rPr lang="en-US" sz="3200" b="1" u="sng" dirty="0" smtClean="0">
                <a:latin typeface="Times New Roman" pitchFamily="18" charset="0"/>
                <a:cs typeface="Times New Roman" pitchFamily="18" charset="0"/>
              </a:rPr>
              <a:t>Schedulers</a:t>
            </a:r>
            <a:endParaRPr lang="en-US" sz="2400" dirty="0" smtClean="0">
              <a:latin typeface="Times New Roman" pitchFamily="18" charset="0"/>
              <a:cs typeface="Times New Roman" pitchFamily="18" charset="0"/>
            </a:endParaRPr>
          </a:p>
          <a:p>
            <a:pPr marL="457200" indent="-457200" algn="just">
              <a:buFont typeface="+mj-lt"/>
              <a:buAutoNum type="arabicParenR"/>
            </a:pPr>
            <a:r>
              <a:rPr lang="en-US" sz="2400" b="1" u="sng" dirty="0" smtClean="0">
                <a:latin typeface="Times New Roman" pitchFamily="18" charset="0"/>
                <a:cs typeface="Times New Roman" pitchFamily="18" charset="0"/>
              </a:rPr>
              <a:t>Long-term </a:t>
            </a:r>
            <a:r>
              <a:rPr lang="en-US" sz="2400" b="1" u="sng" dirty="0">
                <a:latin typeface="Times New Roman" pitchFamily="18" charset="0"/>
                <a:cs typeface="Times New Roman" pitchFamily="18" charset="0"/>
              </a:rPr>
              <a:t>scheduler  (or job scheduler): </a:t>
            </a:r>
          </a:p>
          <a:p>
            <a:pPr algn="just"/>
            <a:r>
              <a:rPr lang="en-US" sz="2400" dirty="0" smtClean="0">
                <a:latin typeface="Times New Roman" pitchFamily="18" charset="0"/>
                <a:cs typeface="Times New Roman" pitchFamily="18" charset="0"/>
              </a:rPr>
              <a:t>Often</a:t>
            </a:r>
            <a:r>
              <a:rPr lang="en-US" sz="2400" dirty="0">
                <a:latin typeface="Times New Roman" pitchFamily="18" charset="0"/>
                <a:cs typeface="Times New Roman" pitchFamily="18" charset="0"/>
              </a:rPr>
              <a:t>, in a batch system, more processes are submitted than can be executed immediately. These processes are spooled to a mass-storage device (typically a disk), where they are kept for later execution. </a:t>
            </a:r>
          </a:p>
          <a:p>
            <a:pPr algn="just"/>
            <a:endParaRPr lang="en-US" sz="10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long-term scheduler, or job scheduler, selects processes from this pool and loads them into memory for execution.</a:t>
            </a:r>
          </a:p>
          <a:p>
            <a:pPr lvl="1" algn="just">
              <a:buFont typeface="Wingdings" pitchFamily="2" charset="2"/>
              <a:buChar char="ü"/>
            </a:pPr>
            <a:r>
              <a:rPr lang="en-US" sz="2000" dirty="0">
                <a:latin typeface="Times New Roman" pitchFamily="18" charset="0"/>
                <a:cs typeface="Times New Roman" pitchFamily="18" charset="0"/>
              </a:rPr>
              <a:t>S</a:t>
            </a:r>
            <a:r>
              <a:rPr lang="en-US" sz="2000" dirty="0" smtClean="0">
                <a:latin typeface="Times New Roman" pitchFamily="18" charset="0"/>
                <a:cs typeface="Times New Roman" pitchFamily="18" charset="0"/>
              </a:rPr>
              <a:t>elects </a:t>
            </a:r>
            <a:r>
              <a:rPr lang="en-US" sz="2000" dirty="0">
                <a:latin typeface="Times New Roman" pitchFamily="18" charset="0"/>
                <a:cs typeface="Times New Roman" pitchFamily="18" charset="0"/>
              </a:rPr>
              <a:t>which processes should be brought into the ready </a:t>
            </a:r>
            <a:r>
              <a:rPr lang="en-US" sz="2000" dirty="0" smtClean="0">
                <a:latin typeface="Times New Roman" pitchFamily="18" charset="0"/>
                <a:cs typeface="Times New Roman" pitchFamily="18" charset="0"/>
              </a:rPr>
              <a:t>queue</a:t>
            </a:r>
          </a:p>
          <a:p>
            <a:pPr lvl="1" algn="just">
              <a:buFont typeface="Wingdings" pitchFamily="2" charset="2"/>
              <a:buChar char="ü"/>
            </a:pPr>
            <a:r>
              <a:rPr lang="en-US" sz="2000" dirty="0" smtClean="0">
                <a:latin typeface="Times New Roman" pitchFamily="18" charset="0"/>
                <a:cs typeface="Times New Roman" pitchFamily="18" charset="0"/>
              </a:rPr>
              <a:t>Controls </a:t>
            </a:r>
            <a:r>
              <a:rPr lang="en-US" sz="2000" dirty="0">
                <a:latin typeface="Times New Roman" pitchFamily="18" charset="0"/>
                <a:cs typeface="Times New Roman" pitchFamily="18" charset="0"/>
              </a:rPr>
              <a:t>the degree of multiprogramming (the number of processes in memory</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pPr algn="just"/>
            <a:endParaRPr lang="en-US" sz="10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Long-term </a:t>
            </a:r>
            <a:r>
              <a:rPr lang="en-US" sz="2400" dirty="0">
                <a:latin typeface="Times New Roman" pitchFamily="18" charset="0"/>
                <a:cs typeface="Times New Roman" pitchFamily="18" charset="0"/>
              </a:rPr>
              <a:t>scheduler is invoked  infrequently (seconds, minutes) </a:t>
            </a:r>
            <a:r>
              <a:rPr lang="en-US" sz="2400" dirty="0" smtClean="0">
                <a:latin typeface="Times New Roman" pitchFamily="18" charset="0"/>
                <a:cs typeface="Times New Roman" pitchFamily="18" charset="0"/>
                <a:sym typeface="Wingdings" pitchFamily="2" charset="2"/>
              </a:rPr>
              <a: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(may be slow</a:t>
            </a:r>
            <a:r>
              <a:rPr lang="en-US" sz="24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9812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5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500"/>
                                        <p:tgtEl>
                                          <p:spTgt spid="7171">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animEffect transition="in" filter="fade">
                                      <p:cBhvr>
                                        <p:cTn id="15" dur="500"/>
                                        <p:tgtEl>
                                          <p:spTgt spid="7171">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171">
                                            <p:txEl>
                                              <p:pRg st="5" end="5"/>
                                            </p:txEl>
                                          </p:spTgt>
                                        </p:tgtEl>
                                        <p:attrNameLst>
                                          <p:attrName>style.visibility</p:attrName>
                                        </p:attrNameLst>
                                      </p:cBhvr>
                                      <p:to>
                                        <p:strVal val="visible"/>
                                      </p:to>
                                    </p:set>
                                    <p:animEffect transition="in" filter="fade">
                                      <p:cBhvr>
                                        <p:cTn id="18" dur="500"/>
                                        <p:tgtEl>
                                          <p:spTgt spid="7171">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171">
                                            <p:txEl>
                                              <p:pRg st="6" end="6"/>
                                            </p:txEl>
                                          </p:spTgt>
                                        </p:tgtEl>
                                        <p:attrNameLst>
                                          <p:attrName>style.visibility</p:attrName>
                                        </p:attrNameLst>
                                      </p:cBhvr>
                                      <p:to>
                                        <p:strVal val="visible"/>
                                      </p:to>
                                    </p:set>
                                    <p:animEffect transition="in" filter="fade">
                                      <p:cBhvr>
                                        <p:cTn id="21" dur="500"/>
                                        <p:tgtEl>
                                          <p:spTgt spid="7171">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171">
                                            <p:txEl>
                                              <p:pRg st="8" end="8"/>
                                            </p:txEl>
                                          </p:spTgt>
                                        </p:tgtEl>
                                        <p:attrNameLst>
                                          <p:attrName>style.visibility</p:attrName>
                                        </p:attrNameLst>
                                      </p:cBhvr>
                                      <p:to>
                                        <p:strVal val="visible"/>
                                      </p:to>
                                    </p:set>
                                    <p:animEffect transition="in" filter="fade">
                                      <p:cBhvr>
                                        <p:cTn id="26" dur="5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600" dirty="0"/>
              <a:t>Process Scheduling</a:t>
            </a:r>
          </a:p>
        </p:txBody>
      </p:sp>
      <p:sp>
        <p:nvSpPr>
          <p:cNvPr id="7171" name="Rectangle 3"/>
          <p:cNvSpPr>
            <a:spLocks noGrp="1" noChangeArrowheads="1"/>
          </p:cNvSpPr>
          <p:nvPr>
            <p:ph type="body" idx="1"/>
          </p:nvPr>
        </p:nvSpPr>
        <p:spPr/>
        <p:txBody>
          <a:bodyPr/>
          <a:lstStyle/>
          <a:p>
            <a:pPr marL="0" indent="0" algn="just">
              <a:buNone/>
            </a:pPr>
            <a:r>
              <a:rPr lang="en-US" sz="3200" b="1" u="sng" dirty="0" smtClean="0">
                <a:latin typeface="Times New Roman" pitchFamily="18" charset="0"/>
                <a:cs typeface="Times New Roman" pitchFamily="18" charset="0"/>
              </a:rPr>
              <a:t>Schedulers</a:t>
            </a:r>
            <a:endParaRPr lang="en-US" sz="2400" dirty="0" smtClean="0">
              <a:latin typeface="Times New Roman" pitchFamily="18" charset="0"/>
              <a:cs typeface="Times New Roman" pitchFamily="18" charset="0"/>
            </a:endParaRPr>
          </a:p>
          <a:p>
            <a:pPr marL="457200" indent="-457200" algn="just">
              <a:buFont typeface="+mj-lt"/>
              <a:buAutoNum type="arabicParenR" startAt="2"/>
            </a:pPr>
            <a:r>
              <a:rPr lang="en-US" sz="2400" b="1" u="sng" dirty="0" smtClean="0">
                <a:latin typeface="Times New Roman" pitchFamily="18" charset="0"/>
                <a:cs typeface="Times New Roman" pitchFamily="18" charset="0"/>
              </a:rPr>
              <a:t>Short-term </a:t>
            </a:r>
            <a:r>
              <a:rPr lang="en-US" sz="2400" b="1" u="sng" dirty="0">
                <a:latin typeface="Times New Roman" pitchFamily="18" charset="0"/>
                <a:cs typeface="Times New Roman" pitchFamily="18" charset="0"/>
              </a:rPr>
              <a:t>scheduler  (or CPU scheduler):</a:t>
            </a:r>
          </a:p>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short-term scheduler, or CPU scheduler, selects from among the processes that are ready to execute and allocates the CPU to one of them. </a:t>
            </a:r>
          </a:p>
          <a:p>
            <a:pPr lvl="1" algn="just">
              <a:buFont typeface="Wingdings" pitchFamily="2" charset="2"/>
              <a:buChar char="ü"/>
            </a:pPr>
            <a:r>
              <a:rPr lang="en-US" sz="2000" dirty="0" smtClean="0">
                <a:latin typeface="Times New Roman" pitchFamily="18" charset="0"/>
                <a:cs typeface="Times New Roman" pitchFamily="18" charset="0"/>
              </a:rPr>
              <a:t>selects </a:t>
            </a:r>
            <a:r>
              <a:rPr lang="en-US" sz="2000" dirty="0">
                <a:latin typeface="Times New Roman" pitchFamily="18" charset="0"/>
                <a:cs typeface="Times New Roman" pitchFamily="18" charset="0"/>
              </a:rPr>
              <a:t>which process should be executed next and allocates CPU</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Sometimes </a:t>
            </a:r>
            <a:r>
              <a:rPr lang="en-US" sz="2400" dirty="0">
                <a:latin typeface="Times New Roman" pitchFamily="18" charset="0"/>
                <a:cs typeface="Times New Roman" pitchFamily="18" charset="0"/>
              </a:rPr>
              <a:t>the only scheduler in a system</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Short-term </a:t>
            </a:r>
            <a:r>
              <a:rPr lang="en-US" sz="2400" dirty="0">
                <a:latin typeface="Times New Roman" pitchFamily="18" charset="0"/>
                <a:cs typeface="Times New Roman" pitchFamily="18" charset="0"/>
              </a:rPr>
              <a:t>scheduler is invoked frequently (milliseconds) </a:t>
            </a:r>
            <a:r>
              <a:rPr lang="en-US"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sym typeface="Wingdings" pitchFamily="2" charset="2"/>
              </a:rPr>
              <a:t></a:t>
            </a:r>
            <a:r>
              <a:rPr lang="en-US" sz="2400" dirty="0" smtClean="0">
                <a:latin typeface="Times New Roman" pitchFamily="18" charset="0"/>
                <a:cs typeface="Times New Roman" pitchFamily="18" charset="0"/>
              </a:rPr>
              <a:t>(</a:t>
            </a:r>
            <a:r>
              <a:rPr lang="en-US" sz="2400" dirty="0">
                <a:latin typeface="Times New Roman" pitchFamily="18" charset="0"/>
                <a:cs typeface="Times New Roman" pitchFamily="18" charset="0"/>
              </a:rPr>
              <a:t>must be fast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868062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500"/>
                                        <p:tgtEl>
                                          <p:spTgt spid="717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500"/>
                                        <p:tgtEl>
                                          <p:spTgt spid="7171">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171">
                                            <p:txEl>
                                              <p:pRg st="3" end="3"/>
                                            </p:txEl>
                                          </p:spTgt>
                                        </p:tgtEl>
                                        <p:attrNameLst>
                                          <p:attrName>style.visibility</p:attrName>
                                        </p:attrNameLst>
                                      </p:cBhvr>
                                      <p:to>
                                        <p:strVal val="visible"/>
                                      </p:to>
                                    </p:set>
                                    <p:animEffect transition="in" filter="fade">
                                      <p:cBhvr>
                                        <p:cTn id="15" dur="500"/>
                                        <p:tgtEl>
                                          <p:spTgt spid="7171">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171">
                                            <p:txEl>
                                              <p:pRg st="5" end="5"/>
                                            </p:txEl>
                                          </p:spTgt>
                                        </p:tgtEl>
                                        <p:attrNameLst>
                                          <p:attrName>style.visibility</p:attrName>
                                        </p:attrNameLst>
                                      </p:cBhvr>
                                      <p:to>
                                        <p:strVal val="visible"/>
                                      </p:to>
                                    </p:set>
                                    <p:animEffect transition="in" filter="fade">
                                      <p:cBhvr>
                                        <p:cTn id="18" dur="500"/>
                                        <p:tgtEl>
                                          <p:spTgt spid="7171">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171">
                                            <p:txEl>
                                              <p:pRg st="7" end="7"/>
                                            </p:txEl>
                                          </p:spTgt>
                                        </p:tgtEl>
                                        <p:attrNameLst>
                                          <p:attrName>style.visibility</p:attrName>
                                        </p:attrNameLst>
                                      </p:cBhvr>
                                      <p:to>
                                        <p:strVal val="visible"/>
                                      </p:to>
                                    </p:set>
                                    <p:animEffect transition="in" filter="fade">
                                      <p:cBhvr>
                                        <p:cTn id="21" dur="5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600" dirty="0"/>
              <a:t>Process Scheduling</a:t>
            </a:r>
          </a:p>
        </p:txBody>
      </p:sp>
      <p:sp>
        <p:nvSpPr>
          <p:cNvPr id="7171" name="Rectangle 3"/>
          <p:cNvSpPr>
            <a:spLocks noGrp="1" noChangeArrowheads="1"/>
          </p:cNvSpPr>
          <p:nvPr>
            <p:ph type="body" idx="1"/>
          </p:nvPr>
        </p:nvSpPr>
        <p:spPr/>
        <p:txBody>
          <a:bodyPr/>
          <a:lstStyle/>
          <a:p>
            <a:pPr marL="0" indent="0" algn="just">
              <a:buNone/>
            </a:pPr>
            <a:r>
              <a:rPr lang="en-US" sz="3200" b="1" u="sng" dirty="0" smtClean="0">
                <a:latin typeface="Times New Roman" pitchFamily="18" charset="0"/>
                <a:cs typeface="Times New Roman" pitchFamily="18" charset="0"/>
              </a:rPr>
              <a:t>Schedulers</a:t>
            </a:r>
            <a:endParaRPr lang="en-US" sz="2400" dirty="0" smtClean="0">
              <a:latin typeface="Times New Roman" pitchFamily="18" charset="0"/>
              <a:cs typeface="Times New Roman" pitchFamily="18" charset="0"/>
            </a:endParaRPr>
          </a:p>
          <a:p>
            <a:pPr marL="0" indent="0" algn="just">
              <a:buNone/>
            </a:pPr>
            <a:endParaRPr lang="en-US" sz="2400" b="1" u="sng" dirty="0" smtClean="0">
              <a:latin typeface="Times New Roman" pitchFamily="18" charset="0"/>
              <a:cs typeface="Times New Roman" pitchFamily="18" charset="0"/>
            </a:endParaRPr>
          </a:p>
          <a:p>
            <a:pPr marL="0" indent="0" algn="just">
              <a:buNone/>
            </a:pPr>
            <a:r>
              <a:rPr lang="en-US" sz="2400" b="1" u="sng" dirty="0" smtClean="0">
                <a:latin typeface="Times New Roman" pitchFamily="18" charset="0"/>
                <a:cs typeface="Times New Roman" pitchFamily="18" charset="0"/>
              </a:rPr>
              <a:t>Processes </a:t>
            </a:r>
            <a:r>
              <a:rPr lang="en-US" sz="2400" b="1" u="sng" dirty="0">
                <a:latin typeface="Times New Roman" pitchFamily="18" charset="0"/>
                <a:cs typeface="Times New Roman" pitchFamily="18" charset="0"/>
              </a:rPr>
              <a:t>can be described as either:</a:t>
            </a:r>
          </a:p>
          <a:p>
            <a:pPr algn="just"/>
            <a:r>
              <a:rPr lang="en-US" sz="2400" b="1" dirty="0" smtClean="0">
                <a:latin typeface="Times New Roman" pitchFamily="18" charset="0"/>
                <a:cs typeface="Times New Roman" pitchFamily="18" charset="0"/>
              </a:rPr>
              <a:t>I/O-bound process:</a:t>
            </a:r>
          </a:p>
          <a:p>
            <a:pPr marL="400050" lvl="1" indent="0" algn="just">
              <a:buNone/>
            </a:pPr>
            <a:r>
              <a:rPr lang="en-US" dirty="0">
                <a:latin typeface="Times New Roman" pitchFamily="18" charset="0"/>
                <a:cs typeface="Times New Roman" pitchFamily="18" charset="0"/>
              </a:rPr>
              <a:t>S</a:t>
            </a:r>
            <a:r>
              <a:rPr lang="en-US" dirty="0" smtClean="0">
                <a:latin typeface="Times New Roman" pitchFamily="18" charset="0"/>
                <a:cs typeface="Times New Roman" pitchFamily="18" charset="0"/>
              </a:rPr>
              <a:t>pends </a:t>
            </a:r>
            <a:r>
              <a:rPr lang="en-US" dirty="0">
                <a:latin typeface="Times New Roman" pitchFamily="18" charset="0"/>
                <a:cs typeface="Times New Roman" pitchFamily="18" charset="0"/>
              </a:rPr>
              <a:t>more time doing I/O than computations, many short CPU bursts</a:t>
            </a:r>
          </a:p>
          <a:p>
            <a:pPr algn="just"/>
            <a:endParaRPr lang="en-US" sz="2400" dirty="0" smtClean="0">
              <a:latin typeface="Times New Roman" pitchFamily="18" charset="0"/>
              <a:cs typeface="Times New Roman" pitchFamily="18" charset="0"/>
            </a:endParaRPr>
          </a:p>
          <a:p>
            <a:pPr algn="just"/>
            <a:r>
              <a:rPr lang="en-US" sz="2400" b="1" dirty="0" smtClean="0">
                <a:latin typeface="Times New Roman" pitchFamily="18" charset="0"/>
                <a:cs typeface="Times New Roman" pitchFamily="18" charset="0"/>
              </a:rPr>
              <a:t>CPU-bound process:</a:t>
            </a:r>
          </a:p>
          <a:p>
            <a:pPr marL="400050" lvl="1" indent="0" algn="just">
              <a:buNone/>
            </a:pPr>
            <a:r>
              <a:rPr lang="en-US" dirty="0">
                <a:latin typeface="Times New Roman" pitchFamily="18" charset="0"/>
                <a:cs typeface="Times New Roman" pitchFamily="18" charset="0"/>
              </a:rPr>
              <a:t>S</a:t>
            </a:r>
            <a:r>
              <a:rPr lang="en-US" dirty="0" smtClean="0">
                <a:latin typeface="Times New Roman" pitchFamily="18" charset="0"/>
                <a:cs typeface="Times New Roman" pitchFamily="18" charset="0"/>
              </a:rPr>
              <a:t>pends </a:t>
            </a:r>
            <a:r>
              <a:rPr lang="en-US" dirty="0">
                <a:latin typeface="Times New Roman" pitchFamily="18" charset="0"/>
                <a:cs typeface="Times New Roman" pitchFamily="18" charset="0"/>
              </a:rPr>
              <a:t>more time doing computations; few very long CPU bursts</a:t>
            </a:r>
          </a:p>
          <a:p>
            <a:pPr algn="just"/>
            <a:endParaRPr lang="en-US" sz="2400" dirty="0" smtClean="0">
              <a:latin typeface="Times New Roman" pitchFamily="18" charset="0"/>
              <a:cs typeface="Times New Roman" pitchFamily="18" charset="0"/>
            </a:endParaRPr>
          </a:p>
          <a:p>
            <a:pPr marL="0" indent="0" algn="just">
              <a:buNone/>
            </a:pPr>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marL="0" lvl="0" indent="0" algn="just">
              <a:buNone/>
            </a:pPr>
            <a:endParaRPr lang="en-US" sz="2400" dirty="0"/>
          </a:p>
          <a:p>
            <a:pPr marL="0" indent="0" algn="just">
              <a:buNone/>
            </a:pPr>
            <a:r>
              <a:rPr lang="en-US" dirty="0"/>
              <a:t> </a:t>
            </a:r>
            <a:endParaRPr lang="en-US" sz="2400" dirty="0"/>
          </a:p>
        </p:txBody>
      </p:sp>
    </p:spTree>
    <p:extLst>
      <p:ext uri="{BB962C8B-B14F-4D97-AF65-F5344CB8AC3E}">
        <p14:creationId xmlns:p14="http://schemas.microsoft.com/office/powerpoint/2010/main" val="90242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500"/>
                                        <p:tgtEl>
                                          <p:spTgt spid="717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3" end="3"/>
                                            </p:txEl>
                                          </p:spTgt>
                                        </p:tgtEl>
                                        <p:attrNameLst>
                                          <p:attrName>style.visibility</p:attrName>
                                        </p:attrNameLst>
                                      </p:cBhvr>
                                      <p:to>
                                        <p:strVal val="visible"/>
                                      </p:to>
                                    </p:set>
                                    <p:animEffect transition="in" filter="fade">
                                      <p:cBhvr>
                                        <p:cTn id="12" dur="500"/>
                                        <p:tgtEl>
                                          <p:spTgt spid="7171">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animEffect transition="in" filter="fade">
                                      <p:cBhvr>
                                        <p:cTn id="15" dur="500"/>
                                        <p:tgtEl>
                                          <p:spTgt spid="7171">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171">
                                            <p:txEl>
                                              <p:pRg st="6" end="6"/>
                                            </p:txEl>
                                          </p:spTgt>
                                        </p:tgtEl>
                                        <p:attrNameLst>
                                          <p:attrName>style.visibility</p:attrName>
                                        </p:attrNameLst>
                                      </p:cBhvr>
                                      <p:to>
                                        <p:strVal val="visible"/>
                                      </p:to>
                                    </p:set>
                                    <p:animEffect transition="in" filter="fade">
                                      <p:cBhvr>
                                        <p:cTn id="18" dur="500"/>
                                        <p:tgtEl>
                                          <p:spTgt spid="7171">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171">
                                            <p:txEl>
                                              <p:pRg st="7" end="7"/>
                                            </p:txEl>
                                          </p:spTgt>
                                        </p:tgtEl>
                                        <p:attrNameLst>
                                          <p:attrName>style.visibility</p:attrName>
                                        </p:attrNameLst>
                                      </p:cBhvr>
                                      <p:to>
                                        <p:strVal val="visible"/>
                                      </p:to>
                                    </p:set>
                                    <p:animEffect transition="in" filter="fade">
                                      <p:cBhvr>
                                        <p:cTn id="21" dur="5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600" dirty="0"/>
              <a:t>Process Scheduling</a:t>
            </a:r>
          </a:p>
        </p:txBody>
      </p:sp>
      <p:sp>
        <p:nvSpPr>
          <p:cNvPr id="7171" name="Rectangle 3"/>
          <p:cNvSpPr>
            <a:spLocks noGrp="1" noChangeArrowheads="1"/>
          </p:cNvSpPr>
          <p:nvPr>
            <p:ph type="body" idx="1"/>
          </p:nvPr>
        </p:nvSpPr>
        <p:spPr/>
        <p:txBody>
          <a:bodyPr/>
          <a:lstStyle/>
          <a:p>
            <a:pPr marL="0" indent="0" algn="just">
              <a:buNone/>
            </a:pPr>
            <a:r>
              <a:rPr lang="en-US" sz="3200" b="1" u="sng" dirty="0">
                <a:latin typeface="Times New Roman" pitchFamily="18" charset="0"/>
                <a:cs typeface="Times New Roman" pitchFamily="18" charset="0"/>
              </a:rPr>
              <a:t>Context Switch</a:t>
            </a:r>
          </a:p>
          <a:p>
            <a:pPr algn="just"/>
            <a:r>
              <a:rPr lang="en-US" sz="2400" dirty="0" smtClean="0">
                <a:latin typeface="Times New Roman" pitchFamily="18" charset="0"/>
                <a:cs typeface="Times New Roman" pitchFamily="18" charset="0"/>
              </a:rPr>
              <a:t>When </a:t>
            </a:r>
            <a:r>
              <a:rPr lang="en-US" sz="2400" dirty="0">
                <a:latin typeface="Times New Roman" pitchFamily="18" charset="0"/>
                <a:cs typeface="Times New Roman" pitchFamily="18" charset="0"/>
              </a:rPr>
              <a:t>CPU switches to another process, the system must save the state of the old process and load the saved state for the new process via a context switch.</a:t>
            </a:r>
          </a:p>
          <a:p>
            <a:pPr algn="just"/>
            <a:r>
              <a:rPr lang="en-US" sz="2400" dirty="0" smtClean="0">
                <a:latin typeface="Times New Roman" pitchFamily="18" charset="0"/>
                <a:cs typeface="Times New Roman" pitchFamily="18" charset="0"/>
              </a:rPr>
              <a:t>Context </a:t>
            </a:r>
            <a:r>
              <a:rPr lang="en-US" sz="2400" dirty="0">
                <a:latin typeface="Times New Roman" pitchFamily="18" charset="0"/>
                <a:cs typeface="Times New Roman" pitchFamily="18" charset="0"/>
              </a:rPr>
              <a:t>of a process represented in the PCB.</a:t>
            </a:r>
          </a:p>
          <a:p>
            <a:pPr algn="just"/>
            <a:r>
              <a:rPr lang="en-US" sz="2400" dirty="0" smtClean="0">
                <a:latin typeface="Times New Roman" pitchFamily="18" charset="0"/>
                <a:cs typeface="Times New Roman" pitchFamily="18" charset="0"/>
              </a:rPr>
              <a:t>Context-switch </a:t>
            </a:r>
            <a:r>
              <a:rPr lang="en-US" sz="2400" dirty="0">
                <a:latin typeface="Times New Roman" pitchFamily="18" charset="0"/>
                <a:cs typeface="Times New Roman" pitchFamily="18" charset="0"/>
              </a:rPr>
              <a:t>time is overhead; the system does no useful work while switching</a:t>
            </a:r>
          </a:p>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more complex the OS and the PCB </a:t>
            </a:r>
            <a:r>
              <a:rPr lang="en-US" sz="2400" dirty="0" smtClean="0">
                <a:latin typeface="Times New Roman" pitchFamily="18" charset="0"/>
                <a:cs typeface="Times New Roman" pitchFamily="18" charset="0"/>
                <a:sym typeface="Wingdings" pitchFamily="2" charset="2"/>
              </a:rPr>
              <a: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longer the context switch</a:t>
            </a:r>
          </a:p>
          <a:p>
            <a:pPr algn="just"/>
            <a:r>
              <a:rPr lang="en-US" sz="2400" dirty="0" smtClean="0">
                <a:latin typeface="Times New Roman" pitchFamily="18" charset="0"/>
                <a:cs typeface="Times New Roman" pitchFamily="18" charset="0"/>
              </a:rPr>
              <a:t>Time </a:t>
            </a:r>
            <a:r>
              <a:rPr lang="en-US" sz="2400" dirty="0">
                <a:latin typeface="Times New Roman" pitchFamily="18" charset="0"/>
                <a:cs typeface="Times New Roman" pitchFamily="18" charset="0"/>
              </a:rPr>
              <a:t>dependent on hardware support</a:t>
            </a:r>
          </a:p>
          <a:p>
            <a:pPr algn="just"/>
            <a:r>
              <a:rPr lang="en-US" sz="2400" dirty="0" smtClean="0">
                <a:latin typeface="Times New Roman" pitchFamily="18" charset="0"/>
                <a:cs typeface="Times New Roman" pitchFamily="18" charset="0"/>
              </a:rPr>
              <a:t>Some </a:t>
            </a:r>
            <a:r>
              <a:rPr lang="en-US" sz="2400" dirty="0">
                <a:latin typeface="Times New Roman" pitchFamily="18" charset="0"/>
                <a:cs typeface="Times New Roman" pitchFamily="18" charset="0"/>
              </a:rPr>
              <a:t>hardware provides multiple sets of registers per CPU </a:t>
            </a:r>
            <a:r>
              <a:rPr lang="en-US" sz="2400" dirty="0" smtClean="0">
                <a:latin typeface="Times New Roman" pitchFamily="18" charset="0"/>
                <a:cs typeface="Times New Roman" pitchFamily="18" charset="0"/>
                <a:sym typeface="Wingdings" pitchFamily="2" charset="2"/>
              </a:rPr>
              <a:t></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multiple contexts loaded at </a:t>
            </a:r>
            <a:r>
              <a:rPr lang="en-US" sz="2400" dirty="0" smtClean="0">
                <a:latin typeface="Times New Roman" pitchFamily="18" charset="0"/>
                <a:cs typeface="Times New Roman" pitchFamily="18" charset="0"/>
              </a:rPr>
              <a:t>once</a:t>
            </a: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marL="0" lvl="0" indent="0" algn="just">
              <a:buNone/>
            </a:pPr>
            <a:endParaRPr lang="en-US" sz="2400" dirty="0"/>
          </a:p>
          <a:p>
            <a:pPr marL="0" indent="0" algn="just">
              <a:buNone/>
            </a:pPr>
            <a:r>
              <a:rPr lang="en-US" dirty="0"/>
              <a:t> </a:t>
            </a:r>
            <a:endParaRPr lang="en-US" sz="2400" dirty="0"/>
          </a:p>
        </p:txBody>
      </p:sp>
    </p:spTree>
    <p:extLst>
      <p:ext uri="{BB962C8B-B14F-4D97-AF65-F5344CB8AC3E}">
        <p14:creationId xmlns:p14="http://schemas.microsoft.com/office/powerpoint/2010/main" val="35930758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3" end="3"/>
                                            </p:txEl>
                                          </p:spTgt>
                                        </p:tgtEl>
                                        <p:attrNameLst>
                                          <p:attrName>style.visibility</p:attrName>
                                        </p:attrNameLst>
                                      </p:cBhvr>
                                      <p:to>
                                        <p:strVal val="visible"/>
                                      </p:to>
                                    </p:set>
                                    <p:animEffect transition="in" filter="fade">
                                      <p:cBhvr>
                                        <p:cTn id="22" dur="500"/>
                                        <p:tgtEl>
                                          <p:spTgt spid="717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4" end="4"/>
                                            </p:txEl>
                                          </p:spTgt>
                                        </p:tgtEl>
                                        <p:attrNameLst>
                                          <p:attrName>style.visibility</p:attrName>
                                        </p:attrNameLst>
                                      </p:cBhvr>
                                      <p:to>
                                        <p:strVal val="visible"/>
                                      </p:to>
                                    </p:set>
                                    <p:animEffect transition="in" filter="fade">
                                      <p:cBhvr>
                                        <p:cTn id="27" dur="500"/>
                                        <p:tgtEl>
                                          <p:spTgt spid="717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5" end="5"/>
                                            </p:txEl>
                                          </p:spTgt>
                                        </p:tgtEl>
                                        <p:attrNameLst>
                                          <p:attrName>style.visibility</p:attrName>
                                        </p:attrNameLst>
                                      </p:cBhvr>
                                      <p:to>
                                        <p:strVal val="visible"/>
                                      </p:to>
                                    </p:set>
                                    <p:animEffect transition="in" filter="fade">
                                      <p:cBhvr>
                                        <p:cTn id="32" dur="500"/>
                                        <p:tgtEl>
                                          <p:spTgt spid="717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6" end="6"/>
                                            </p:txEl>
                                          </p:spTgt>
                                        </p:tgtEl>
                                        <p:attrNameLst>
                                          <p:attrName>style.visibility</p:attrName>
                                        </p:attrNameLst>
                                      </p:cBhvr>
                                      <p:to>
                                        <p:strVal val="visible"/>
                                      </p:to>
                                    </p:set>
                                    <p:animEffect transition="in" filter="fade">
                                      <p:cBhvr>
                                        <p:cTn id="37"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p:txBody>
          <a:bodyPr/>
          <a:lstStyle/>
          <a:p>
            <a:r>
              <a:rPr lang="en-US" altLang="en-US" sz="4400" b="1" dirty="0" smtClean="0"/>
              <a:t>Lecture 3</a:t>
            </a:r>
            <a:endParaRPr lang="en-GB" altLang="en-US" sz="4400" dirty="0" smtClean="0"/>
          </a:p>
        </p:txBody>
      </p:sp>
      <p:sp>
        <p:nvSpPr>
          <p:cNvPr id="6147" name="Rectangle 5"/>
          <p:cNvSpPr>
            <a:spLocks noGrp="1" noChangeArrowheads="1"/>
          </p:cNvSpPr>
          <p:nvPr>
            <p:ph type="subTitle" idx="1"/>
          </p:nvPr>
        </p:nvSpPr>
        <p:spPr>
          <a:xfrm>
            <a:off x="1143000" y="3124200"/>
            <a:ext cx="6477000" cy="2057400"/>
          </a:xfrm>
        </p:spPr>
        <p:txBody>
          <a:bodyPr/>
          <a:lstStyle/>
          <a:p>
            <a:pPr algn="ctr"/>
            <a:r>
              <a:rPr lang="en-GB" altLang="en-US" dirty="0" smtClean="0">
                <a:solidFill>
                  <a:schemeClr val="bg1"/>
                </a:solidFill>
              </a:rPr>
              <a:t>C</a:t>
            </a:r>
            <a:r>
              <a:rPr lang="en-US" altLang="en-US" sz="4800" u="sng" dirty="0" smtClean="0"/>
              <a:t>Processes</a:t>
            </a:r>
            <a:endParaRPr lang="en-GB" altLang="en-US" u="sng" dirty="0" smtClean="0"/>
          </a:p>
          <a:p>
            <a:endParaRPr lang="en-GB" altLang="en-US" dirty="0" smtClean="0"/>
          </a:p>
        </p:txBody>
      </p:sp>
      <p:sp>
        <p:nvSpPr>
          <p:cNvPr id="614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8096E4FB-572E-4BA1-9DBE-E55DB57B9860}" type="slidenum">
              <a:rPr lang="en-GB" altLang="en-US" sz="1400" smtClean="0">
                <a:solidFill>
                  <a:srgbClr val="5E574E"/>
                </a:solidFill>
                <a:latin typeface="Arial" charset="0"/>
              </a:rPr>
              <a:pPr/>
              <a:t>2</a:t>
            </a:fld>
            <a:endParaRPr lang="en-GB" altLang="en-US" sz="1400" smtClean="0">
              <a:solidFill>
                <a:srgbClr val="5E574E"/>
              </a:solidFill>
              <a:latin typeface="Arial" charset="0"/>
            </a:endParaRPr>
          </a:p>
        </p:txBody>
      </p:sp>
      <p:sp>
        <p:nvSpPr>
          <p:cNvPr id="2" name="TextBox 1"/>
          <p:cNvSpPr txBox="1"/>
          <p:nvPr/>
        </p:nvSpPr>
        <p:spPr>
          <a:xfrm>
            <a:off x="0" y="5581471"/>
            <a:ext cx="9144000" cy="1200329"/>
          </a:xfrm>
          <a:prstGeom prst="rect">
            <a:avLst/>
          </a:prstGeom>
          <a:noFill/>
        </p:spPr>
        <p:txBody>
          <a:bodyPr wrap="square" rtlCol="0">
            <a:spAutoFit/>
          </a:bodyPr>
          <a:lstStyle/>
          <a:p>
            <a:r>
              <a:rPr lang="en-US" b="1" u="sng" dirty="0">
                <a:latin typeface="Times New Roman" pitchFamily="18" charset="0"/>
                <a:cs typeface="Times New Roman" pitchFamily="18" charset="0"/>
              </a:rPr>
              <a:t>References for </a:t>
            </a:r>
            <a:r>
              <a:rPr lang="en-US" b="1" u="sng" dirty="0" smtClean="0">
                <a:latin typeface="Times New Roman" pitchFamily="18" charset="0"/>
                <a:cs typeface="Times New Roman" pitchFamily="18" charset="0"/>
              </a:rPr>
              <a:t>Lecture:</a:t>
            </a:r>
            <a:endParaRPr lang="en-US" sz="2000" dirty="0" smtClean="0">
              <a:latin typeface="Times New Roman" pitchFamily="18" charset="0"/>
              <a:cs typeface="Times New Roman" pitchFamily="18" charset="0"/>
            </a:endParaRPr>
          </a:p>
          <a:p>
            <a:pPr marL="800100" lvl="1" indent="-342900" algn="just">
              <a:buFont typeface="Wingdings" pitchFamily="2" charset="2"/>
              <a:buChar char="Ø"/>
            </a:pPr>
            <a:r>
              <a:rPr lang="en-GB" i="1" dirty="0" smtClean="0">
                <a:latin typeface="Times New Roman" pitchFamily="18" charset="0"/>
                <a:cs typeface="Times New Roman" pitchFamily="18" charset="0"/>
              </a:rPr>
              <a:t>Abraham </a:t>
            </a:r>
            <a:r>
              <a:rPr lang="en-GB" i="1" dirty="0" err="1" smtClean="0">
                <a:latin typeface="Times New Roman" pitchFamily="18" charset="0"/>
                <a:cs typeface="Times New Roman" pitchFamily="18" charset="0"/>
              </a:rPr>
              <a:t>Silberschatz</a:t>
            </a:r>
            <a:r>
              <a:rPr lang="en-GB" i="1" dirty="0" smtClean="0">
                <a:latin typeface="Times New Roman" pitchFamily="18" charset="0"/>
                <a:cs typeface="Times New Roman" pitchFamily="18" charset="0"/>
              </a:rPr>
              <a:t>, Peter Bear Galvin and Greg Gagne, Operating System Concepts, 9th Edition, </a:t>
            </a:r>
            <a:r>
              <a:rPr lang="en-GB" b="1" i="1" dirty="0" smtClean="0">
                <a:latin typeface="Times New Roman" pitchFamily="18" charset="0"/>
                <a:cs typeface="Times New Roman" pitchFamily="18" charset="0"/>
              </a:rPr>
              <a:t>Chapter 3</a:t>
            </a:r>
            <a:r>
              <a:rPr lang="en-GB" i="1" dirty="0" smtClean="0">
                <a:latin typeface="Times New Roman" pitchFamily="18" charset="0"/>
                <a:cs typeface="Times New Roman" pitchFamily="18" charset="0"/>
              </a:rPr>
              <a:t> </a:t>
            </a:r>
            <a:endParaRPr lang="en-CA"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600" dirty="0"/>
              <a:t>Operations on Processes</a:t>
            </a:r>
          </a:p>
        </p:txBody>
      </p:sp>
      <p:sp>
        <p:nvSpPr>
          <p:cNvPr id="7171" name="Rectangle 3"/>
          <p:cNvSpPr>
            <a:spLocks noGrp="1" noChangeArrowheads="1"/>
          </p:cNvSpPr>
          <p:nvPr>
            <p:ph type="body" idx="1"/>
          </p:nvPr>
        </p:nvSpPr>
        <p:spPr/>
        <p:txBody>
          <a:bodyPr/>
          <a:lstStyle/>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processes in most systems can execute concurrently, these systems must provide a mechanism </a:t>
            </a:r>
            <a:r>
              <a:rPr lang="en-US" sz="2400" dirty="0" smtClean="0">
                <a:latin typeface="Times New Roman" pitchFamily="18" charset="0"/>
                <a:cs typeface="Times New Roman" pitchFamily="18" charset="0"/>
              </a:rPr>
              <a:t>for: </a:t>
            </a:r>
          </a:p>
          <a:p>
            <a:pPr algn="just"/>
            <a:endParaRPr lang="en-US" sz="2400" dirty="0" smtClean="0">
              <a:latin typeface="Times New Roman" pitchFamily="18" charset="0"/>
              <a:cs typeface="Times New Roman" pitchFamily="18" charset="0"/>
            </a:endParaRPr>
          </a:p>
          <a:p>
            <a:pPr marL="1257300" lvl="2" indent="-457200" algn="just">
              <a:buFont typeface="+mj-lt"/>
              <a:buAutoNum type="arabicParenR"/>
            </a:pPr>
            <a:r>
              <a:rPr lang="en-US" sz="2400" dirty="0" smtClean="0">
                <a:latin typeface="Times New Roman" pitchFamily="18" charset="0"/>
                <a:cs typeface="Times New Roman" pitchFamily="18" charset="0"/>
              </a:rPr>
              <a:t>Process </a:t>
            </a:r>
            <a:r>
              <a:rPr lang="en-US" sz="2400" dirty="0">
                <a:latin typeface="Times New Roman" pitchFamily="18" charset="0"/>
                <a:cs typeface="Times New Roman" pitchFamily="18" charset="0"/>
              </a:rPr>
              <a:t>creation </a:t>
            </a:r>
            <a:endParaRPr lang="en-US" sz="2400" dirty="0" smtClean="0">
              <a:latin typeface="Times New Roman" pitchFamily="18" charset="0"/>
              <a:cs typeface="Times New Roman" pitchFamily="18" charset="0"/>
            </a:endParaRPr>
          </a:p>
          <a:p>
            <a:pPr marL="1257300" lvl="2" indent="-457200" algn="just">
              <a:buFont typeface="+mj-lt"/>
              <a:buAutoNum type="arabicParenR"/>
            </a:pPr>
            <a:r>
              <a:rPr lang="en-US" sz="2400" dirty="0" smtClean="0">
                <a:latin typeface="Times New Roman" pitchFamily="18" charset="0"/>
                <a:cs typeface="Times New Roman" pitchFamily="18" charset="0"/>
              </a:rPr>
              <a:t>Process termination</a:t>
            </a:r>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marL="0" indent="0" algn="just">
              <a:buNone/>
            </a:pP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marL="0" lvl="0" indent="0" algn="just">
              <a:buNone/>
            </a:pPr>
            <a:endParaRPr lang="en-US" sz="2400" dirty="0"/>
          </a:p>
          <a:p>
            <a:pPr marL="0" indent="0" algn="just">
              <a:buNone/>
            </a:pPr>
            <a:r>
              <a:rPr lang="en-US" dirty="0"/>
              <a:t> </a:t>
            </a:r>
            <a:endParaRPr lang="en-US" sz="2400" dirty="0"/>
          </a:p>
        </p:txBody>
      </p:sp>
    </p:spTree>
    <p:extLst>
      <p:ext uri="{BB962C8B-B14F-4D97-AF65-F5344CB8AC3E}">
        <p14:creationId xmlns:p14="http://schemas.microsoft.com/office/powerpoint/2010/main" val="367879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500"/>
                                        <p:tgtEl>
                                          <p:spTgt spid="717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71">
                                            <p:txEl>
                                              <p:pRg st="3" end="3"/>
                                            </p:txEl>
                                          </p:spTgt>
                                        </p:tgtEl>
                                        <p:attrNameLst>
                                          <p:attrName>style.visibility</p:attrName>
                                        </p:attrNameLst>
                                      </p:cBhvr>
                                      <p:to>
                                        <p:strVal val="visible"/>
                                      </p:to>
                                    </p:set>
                                    <p:animEffect transition="in" filter="fade">
                                      <p:cBhvr>
                                        <p:cTn id="10" dur="500"/>
                                        <p:tgtEl>
                                          <p:spTgt spid="7171">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171">
                                            <p:txEl>
                                              <p:pRg st="4" end="4"/>
                                            </p:txEl>
                                          </p:spTgt>
                                        </p:tgtEl>
                                        <p:attrNameLst>
                                          <p:attrName>style.visibility</p:attrName>
                                        </p:attrNameLst>
                                      </p:cBhvr>
                                      <p:to>
                                        <p:strVal val="visible"/>
                                      </p:to>
                                    </p:set>
                                    <p:animEffect transition="in" filter="fade">
                                      <p:cBhvr>
                                        <p:cTn id="13"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600" dirty="0"/>
              <a:t>Operations on Processes</a:t>
            </a:r>
          </a:p>
        </p:txBody>
      </p:sp>
      <p:sp>
        <p:nvSpPr>
          <p:cNvPr id="7171" name="Rectangle 3"/>
          <p:cNvSpPr>
            <a:spLocks noGrp="1" noChangeArrowheads="1"/>
          </p:cNvSpPr>
          <p:nvPr>
            <p:ph type="body" idx="1"/>
          </p:nvPr>
        </p:nvSpPr>
        <p:spPr/>
        <p:txBody>
          <a:bodyPr/>
          <a:lstStyle/>
          <a:p>
            <a:pPr marL="457200" lvl="2" indent="-457200" algn="just">
              <a:buFont typeface="+mj-lt"/>
              <a:buAutoNum type="arabicParenR"/>
            </a:pPr>
            <a:r>
              <a:rPr lang="en-US" sz="2800" b="1" u="sng" dirty="0">
                <a:latin typeface="Times New Roman" pitchFamily="18" charset="0"/>
                <a:cs typeface="Times New Roman" pitchFamily="18" charset="0"/>
              </a:rPr>
              <a:t>Process creation </a:t>
            </a:r>
          </a:p>
          <a:p>
            <a:pPr algn="just"/>
            <a:r>
              <a:rPr lang="en-US" sz="2400" dirty="0" smtClean="0">
                <a:latin typeface="Times New Roman" pitchFamily="18" charset="0"/>
                <a:cs typeface="Times New Roman" pitchFamily="18" charset="0"/>
              </a:rPr>
              <a:t>During </a:t>
            </a:r>
            <a:r>
              <a:rPr lang="en-US" sz="2400" dirty="0">
                <a:latin typeface="Times New Roman" pitchFamily="18" charset="0"/>
                <a:cs typeface="Times New Roman" pitchFamily="18" charset="0"/>
              </a:rPr>
              <a:t>the course of execution, a process may create several new processes. </a:t>
            </a:r>
          </a:p>
          <a:p>
            <a:pPr lvl="1" algn="just">
              <a:buFont typeface="Wingdings" pitchFamily="2" charset="2"/>
              <a:buChar char="ü"/>
            </a:pPr>
            <a:r>
              <a:rPr lang="en-US" sz="2000"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creating process </a:t>
            </a:r>
            <a:r>
              <a:rPr lang="en-US" sz="2000" dirty="0">
                <a:latin typeface="Times New Roman" pitchFamily="18" charset="0"/>
                <a:cs typeface="Times New Roman" pitchFamily="18" charset="0"/>
              </a:rPr>
              <a:t>is called a </a:t>
            </a:r>
            <a:r>
              <a:rPr lang="en-US" sz="2000" b="1" dirty="0">
                <a:latin typeface="Times New Roman" pitchFamily="18" charset="0"/>
                <a:cs typeface="Times New Roman" pitchFamily="18" charset="0"/>
              </a:rPr>
              <a:t>parent process</a:t>
            </a:r>
            <a:r>
              <a:rPr lang="en-US" sz="2000" dirty="0">
                <a:latin typeface="Times New Roman" pitchFamily="18" charset="0"/>
                <a:cs typeface="Times New Roman" pitchFamily="18" charset="0"/>
              </a:rPr>
              <a:t>, and the </a:t>
            </a:r>
            <a:r>
              <a:rPr lang="en-US" sz="2000" b="1" dirty="0">
                <a:latin typeface="Times New Roman" pitchFamily="18" charset="0"/>
                <a:cs typeface="Times New Roman" pitchFamily="18" charset="0"/>
              </a:rPr>
              <a:t>new processes</a:t>
            </a:r>
            <a:r>
              <a:rPr lang="en-US" sz="2000" dirty="0">
                <a:latin typeface="Times New Roman" pitchFamily="18" charset="0"/>
                <a:cs typeface="Times New Roman" pitchFamily="18" charset="0"/>
              </a:rPr>
              <a:t> are called the </a:t>
            </a:r>
            <a:r>
              <a:rPr lang="en-US" sz="2000" b="1" dirty="0">
                <a:latin typeface="Times New Roman" pitchFamily="18" charset="0"/>
                <a:cs typeface="Times New Roman" pitchFamily="18" charset="0"/>
              </a:rPr>
              <a:t>children</a:t>
            </a:r>
            <a:r>
              <a:rPr lang="en-US" sz="2000" dirty="0">
                <a:latin typeface="Times New Roman" pitchFamily="18" charset="0"/>
                <a:cs typeface="Times New Roman" pitchFamily="18" charset="0"/>
              </a:rPr>
              <a:t> of that process. </a:t>
            </a:r>
          </a:p>
          <a:p>
            <a:pPr lvl="1" algn="just">
              <a:buFont typeface="Wingdings" pitchFamily="2" charset="2"/>
              <a:buChar char="ü"/>
            </a:pPr>
            <a:r>
              <a:rPr lang="en-US" sz="2000" dirty="0" smtClean="0">
                <a:latin typeface="Times New Roman" pitchFamily="18" charset="0"/>
                <a:cs typeface="Times New Roman" pitchFamily="18" charset="0"/>
              </a:rPr>
              <a:t>Each </a:t>
            </a:r>
            <a:r>
              <a:rPr lang="en-US" sz="2000" dirty="0">
                <a:latin typeface="Times New Roman" pitchFamily="18" charset="0"/>
                <a:cs typeface="Times New Roman" pitchFamily="18" charset="0"/>
              </a:rPr>
              <a:t>of these </a:t>
            </a:r>
            <a:r>
              <a:rPr lang="en-US" sz="2000" b="1" dirty="0">
                <a:latin typeface="Times New Roman" pitchFamily="18" charset="0"/>
                <a:cs typeface="Times New Roman" pitchFamily="18" charset="0"/>
              </a:rPr>
              <a:t>new processes </a:t>
            </a:r>
            <a:r>
              <a:rPr lang="en-US" sz="2000" dirty="0">
                <a:latin typeface="Times New Roman" pitchFamily="18" charset="0"/>
                <a:cs typeface="Times New Roman" pitchFamily="18" charset="0"/>
              </a:rPr>
              <a:t>may in turn </a:t>
            </a:r>
            <a:r>
              <a:rPr lang="en-US" sz="2000" b="1" dirty="0">
                <a:latin typeface="Times New Roman" pitchFamily="18" charset="0"/>
                <a:cs typeface="Times New Roman" pitchFamily="18" charset="0"/>
              </a:rPr>
              <a:t>create other processes</a:t>
            </a:r>
            <a:r>
              <a:rPr lang="en-US" sz="2000" dirty="0">
                <a:latin typeface="Times New Roman" pitchFamily="18" charset="0"/>
                <a:cs typeface="Times New Roman" pitchFamily="18" charset="0"/>
              </a:rPr>
              <a:t>, forming a </a:t>
            </a:r>
            <a:r>
              <a:rPr lang="en-US" sz="2000" b="1" dirty="0">
                <a:latin typeface="Times New Roman" pitchFamily="18" charset="0"/>
                <a:cs typeface="Times New Roman" pitchFamily="18" charset="0"/>
              </a:rPr>
              <a:t>tree of processes</a:t>
            </a:r>
            <a:r>
              <a:rPr lang="en-US" sz="2000" dirty="0">
                <a:latin typeface="Times New Roman" pitchFamily="18" charset="0"/>
                <a:cs typeface="Times New Roman" pitchFamily="18" charset="0"/>
              </a:rPr>
              <a:t>.</a:t>
            </a:r>
          </a:p>
          <a:p>
            <a:pPr algn="just"/>
            <a:endParaRPr lang="en-US" sz="20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Most </a:t>
            </a:r>
            <a:r>
              <a:rPr lang="en-US" sz="2400" dirty="0">
                <a:latin typeface="Times New Roman" pitchFamily="18" charset="0"/>
                <a:cs typeface="Times New Roman" pitchFamily="18" charset="0"/>
              </a:rPr>
              <a:t>operating systems (including UNIX, Linux, and Windows) identify processes according to a </a:t>
            </a:r>
            <a:r>
              <a:rPr lang="en-US" sz="2400" b="1" dirty="0">
                <a:latin typeface="Times New Roman" pitchFamily="18" charset="0"/>
                <a:cs typeface="Times New Roman" pitchFamily="18" charset="0"/>
              </a:rPr>
              <a:t>unique process identifier</a:t>
            </a:r>
            <a:r>
              <a:rPr lang="en-US" sz="2400" dirty="0">
                <a:latin typeface="Times New Roman" pitchFamily="18" charset="0"/>
                <a:cs typeface="Times New Roman" pitchFamily="18" charset="0"/>
              </a:rPr>
              <a:t> (or </a:t>
            </a:r>
            <a:r>
              <a:rPr lang="en-US" sz="2400" b="1" dirty="0" err="1">
                <a:latin typeface="Times New Roman" pitchFamily="18" charset="0"/>
                <a:cs typeface="Times New Roman" pitchFamily="18" charset="0"/>
              </a:rPr>
              <a:t>pid</a:t>
            </a:r>
            <a:r>
              <a:rPr lang="en-US" sz="2400" dirty="0">
                <a:latin typeface="Times New Roman" pitchFamily="18" charset="0"/>
                <a:cs typeface="Times New Roman" pitchFamily="18" charset="0"/>
              </a:rPr>
              <a:t>), which is typically an integer number. </a:t>
            </a:r>
          </a:p>
          <a:p>
            <a:pPr algn="just"/>
            <a:endParaRPr lang="en-US" sz="20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Next figure </a:t>
            </a:r>
            <a:r>
              <a:rPr lang="en-US" sz="2400" dirty="0">
                <a:latin typeface="Times New Roman" pitchFamily="18" charset="0"/>
                <a:cs typeface="Times New Roman" pitchFamily="18" charset="0"/>
              </a:rPr>
              <a:t>illustrates a typical process tree for the Linux operating system, showing the name of each process and its </a:t>
            </a:r>
            <a:r>
              <a:rPr lang="en-US" sz="2400" dirty="0" err="1">
                <a:latin typeface="Times New Roman" pitchFamily="18" charset="0"/>
                <a:cs typeface="Times New Roman" pitchFamily="18" charset="0"/>
              </a:rPr>
              <a:t>pid</a:t>
            </a:r>
            <a:r>
              <a:rPr lang="en-US" sz="2400" dirty="0">
                <a:latin typeface="Times New Roman" pitchFamily="18" charset="0"/>
                <a:cs typeface="Times New Roman" pitchFamily="18" charset="0"/>
              </a:rPr>
              <a:t>:</a:t>
            </a:r>
          </a:p>
          <a:p>
            <a:pPr marL="0" indent="0" algn="just">
              <a:buNone/>
            </a:pP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marL="0" indent="0" algn="just">
              <a:buNone/>
            </a:pP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marL="0" lvl="0" indent="0" algn="just">
              <a:buNone/>
            </a:pPr>
            <a:endParaRPr lang="en-US" sz="2400" dirty="0"/>
          </a:p>
          <a:p>
            <a:pPr marL="0" indent="0" algn="just">
              <a:buNone/>
            </a:pPr>
            <a:r>
              <a:rPr lang="en-US" dirty="0"/>
              <a:t> </a:t>
            </a:r>
            <a:endParaRPr lang="en-US" sz="2400" dirty="0"/>
          </a:p>
        </p:txBody>
      </p:sp>
    </p:spTree>
    <p:extLst>
      <p:ext uri="{BB962C8B-B14F-4D97-AF65-F5344CB8AC3E}">
        <p14:creationId xmlns:p14="http://schemas.microsoft.com/office/powerpoint/2010/main" val="38488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fade">
                                      <p:cBhvr>
                                        <p:cTn id="17" dur="500"/>
                                        <p:tgtEl>
                                          <p:spTgt spid="7171">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171">
                                            <p:txEl>
                                              <p:pRg st="3" end="3"/>
                                            </p:txEl>
                                          </p:spTgt>
                                        </p:tgtEl>
                                        <p:attrNameLst>
                                          <p:attrName>style.visibility</p:attrName>
                                        </p:attrNameLst>
                                      </p:cBhvr>
                                      <p:to>
                                        <p:strVal val="visible"/>
                                      </p:to>
                                    </p:set>
                                    <p:animEffect transition="in" filter="fade">
                                      <p:cBhvr>
                                        <p:cTn id="20" dur="500"/>
                                        <p:tgtEl>
                                          <p:spTgt spid="7171">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171">
                                            <p:txEl>
                                              <p:pRg st="5" end="5"/>
                                            </p:txEl>
                                          </p:spTgt>
                                        </p:tgtEl>
                                        <p:attrNameLst>
                                          <p:attrName>style.visibility</p:attrName>
                                        </p:attrNameLst>
                                      </p:cBhvr>
                                      <p:to>
                                        <p:strVal val="visible"/>
                                      </p:to>
                                    </p:set>
                                    <p:animEffect transition="in" filter="fade">
                                      <p:cBhvr>
                                        <p:cTn id="25" dur="500"/>
                                        <p:tgtEl>
                                          <p:spTgt spid="7171">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171">
                                            <p:txEl>
                                              <p:pRg st="7" end="7"/>
                                            </p:txEl>
                                          </p:spTgt>
                                        </p:tgtEl>
                                        <p:attrNameLst>
                                          <p:attrName>style.visibility</p:attrName>
                                        </p:attrNameLst>
                                      </p:cBhvr>
                                      <p:to>
                                        <p:strVal val="visible"/>
                                      </p:to>
                                    </p:set>
                                    <p:animEffect transition="in" filter="fade">
                                      <p:cBhvr>
                                        <p:cTn id="30" dur="5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600" dirty="0"/>
              <a:t>Operations on Processes</a:t>
            </a:r>
          </a:p>
        </p:txBody>
      </p:sp>
      <p:sp>
        <p:nvSpPr>
          <p:cNvPr id="7171" name="Rectangle 3"/>
          <p:cNvSpPr>
            <a:spLocks noGrp="1" noChangeArrowheads="1"/>
          </p:cNvSpPr>
          <p:nvPr>
            <p:ph type="body" idx="1"/>
          </p:nvPr>
        </p:nvSpPr>
        <p:spPr/>
        <p:txBody>
          <a:bodyPr/>
          <a:lstStyle/>
          <a:p>
            <a:pPr marL="457200" lvl="2" indent="-457200" algn="just">
              <a:buFont typeface="+mj-lt"/>
              <a:buAutoNum type="arabicParenR"/>
            </a:pPr>
            <a:r>
              <a:rPr lang="en-US" sz="2800" b="1" u="sng" dirty="0">
                <a:latin typeface="Times New Roman" pitchFamily="18" charset="0"/>
                <a:cs typeface="Times New Roman" pitchFamily="18" charset="0"/>
              </a:rPr>
              <a:t>Process creation </a:t>
            </a:r>
          </a:p>
          <a:p>
            <a:pPr marL="0" indent="0" algn="just">
              <a:buNone/>
            </a:pP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marL="0" indent="0" algn="just">
              <a:buNone/>
            </a:pP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marL="0" lvl="0" indent="0" algn="just">
              <a:buNone/>
            </a:pPr>
            <a:endParaRPr lang="en-US" sz="2400" dirty="0"/>
          </a:p>
          <a:p>
            <a:pPr marL="0" indent="0" algn="just">
              <a:buNone/>
            </a:pPr>
            <a:r>
              <a:rPr lang="en-US" dirty="0"/>
              <a:t> </a:t>
            </a:r>
            <a:endParaRPr lang="en-US" sz="2400" dirty="0"/>
          </a:p>
        </p:txBody>
      </p:sp>
      <p:pic>
        <p:nvPicPr>
          <p:cNvPr id="4" name="Picture 3" descr="3_08.pdf"/>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28774"/>
            <a:ext cx="8153400" cy="5000626"/>
          </a:xfrm>
          <a:prstGeom prst="rect">
            <a:avLst/>
          </a:prstGeom>
          <a:noFill/>
          <a:ln>
            <a:noFill/>
          </a:ln>
          <a:extLst/>
        </p:spPr>
      </p:pic>
      <p:sp>
        <p:nvSpPr>
          <p:cNvPr id="5" name="TextBox 4"/>
          <p:cNvSpPr txBox="1"/>
          <p:nvPr/>
        </p:nvSpPr>
        <p:spPr>
          <a:xfrm>
            <a:off x="152400" y="152400"/>
            <a:ext cx="8839200" cy="830997"/>
          </a:xfrm>
          <a:prstGeom prst="rect">
            <a:avLst/>
          </a:prstGeom>
          <a:noFill/>
        </p:spPr>
        <p:txBody>
          <a:bodyPr wrap="square" rtlCol="0">
            <a:spAutoFit/>
          </a:bodyPr>
          <a:lstStyle/>
          <a:p>
            <a:pPr algn="ctr"/>
            <a:r>
              <a:rPr lang="en-US" dirty="0" smtClean="0"/>
              <a:t>The </a:t>
            </a:r>
            <a:r>
              <a:rPr lang="en-US" b="1" dirty="0" err="1"/>
              <a:t>init</a:t>
            </a:r>
            <a:r>
              <a:rPr lang="en-US" dirty="0"/>
              <a:t> process (</a:t>
            </a:r>
            <a:r>
              <a:rPr lang="en-US" b="1" dirty="0"/>
              <a:t>which always has a </a:t>
            </a:r>
            <a:r>
              <a:rPr lang="en-US" b="1" dirty="0" err="1"/>
              <a:t>pid</a:t>
            </a:r>
            <a:r>
              <a:rPr lang="en-US" b="1" dirty="0"/>
              <a:t> of 1</a:t>
            </a:r>
            <a:r>
              <a:rPr lang="en-US" dirty="0"/>
              <a:t>) serves as the root parent process for all user processes. </a:t>
            </a:r>
          </a:p>
        </p:txBody>
      </p:sp>
      <p:sp>
        <p:nvSpPr>
          <p:cNvPr id="6" name="TextBox 5"/>
          <p:cNvSpPr txBox="1"/>
          <p:nvPr/>
        </p:nvSpPr>
        <p:spPr>
          <a:xfrm>
            <a:off x="304800" y="304800"/>
            <a:ext cx="8839200" cy="461665"/>
          </a:xfrm>
          <a:prstGeom prst="rect">
            <a:avLst/>
          </a:prstGeom>
          <a:noFill/>
        </p:spPr>
        <p:txBody>
          <a:bodyPr wrap="square" rtlCol="0">
            <a:spAutoFit/>
          </a:bodyPr>
          <a:lstStyle/>
          <a:p>
            <a:pPr algn="ctr"/>
            <a:r>
              <a:rPr lang="en-US" dirty="0" smtClean="0"/>
              <a:t>In the following figure</a:t>
            </a:r>
            <a:r>
              <a:rPr lang="en-US" dirty="0"/>
              <a:t>, we see </a:t>
            </a:r>
            <a:r>
              <a:rPr lang="en-US" dirty="0" smtClean="0"/>
              <a:t>the children </a:t>
            </a:r>
            <a:r>
              <a:rPr lang="en-US" dirty="0"/>
              <a:t>of </a:t>
            </a:r>
            <a:r>
              <a:rPr lang="en-US" b="1" dirty="0" err="1" smtClean="0"/>
              <a:t>init</a:t>
            </a:r>
            <a:r>
              <a:rPr lang="en-US" dirty="0" smtClean="0"/>
              <a:t> :</a:t>
            </a:r>
            <a:endParaRPr lang="en-US" dirty="0"/>
          </a:p>
        </p:txBody>
      </p:sp>
      <p:sp>
        <p:nvSpPr>
          <p:cNvPr id="7" name="TextBox 6"/>
          <p:cNvSpPr txBox="1"/>
          <p:nvPr/>
        </p:nvSpPr>
        <p:spPr>
          <a:xfrm>
            <a:off x="304800" y="171271"/>
            <a:ext cx="8839200" cy="1200329"/>
          </a:xfrm>
          <a:prstGeom prst="rect">
            <a:avLst/>
          </a:prstGeom>
          <a:noFill/>
        </p:spPr>
        <p:txBody>
          <a:bodyPr wrap="square" rtlCol="0">
            <a:spAutoFit/>
          </a:bodyPr>
          <a:lstStyle/>
          <a:p>
            <a:pPr algn="ctr"/>
            <a:r>
              <a:rPr lang="en-US" dirty="0" smtClean="0"/>
              <a:t>The </a:t>
            </a:r>
            <a:r>
              <a:rPr lang="en-US" b="1" dirty="0" err="1"/>
              <a:t>kthreadd</a:t>
            </a:r>
            <a:r>
              <a:rPr lang="en-US" dirty="0"/>
              <a:t> process is responsible for creating additional processes that perform tasks on </a:t>
            </a:r>
            <a:r>
              <a:rPr lang="en-US" b="1" dirty="0"/>
              <a:t>behalf</a:t>
            </a:r>
            <a:r>
              <a:rPr lang="en-US" dirty="0"/>
              <a:t> </a:t>
            </a:r>
            <a:r>
              <a:rPr lang="en-US" b="1" dirty="0"/>
              <a:t>of the kernel </a:t>
            </a:r>
            <a:r>
              <a:rPr lang="en-US" dirty="0"/>
              <a:t>(in this situation, </a:t>
            </a:r>
            <a:r>
              <a:rPr lang="en-US" b="1" dirty="0" err="1"/>
              <a:t>khelper</a:t>
            </a:r>
            <a:r>
              <a:rPr lang="en-US" dirty="0"/>
              <a:t> and </a:t>
            </a:r>
            <a:r>
              <a:rPr lang="en-US" b="1" dirty="0" err="1"/>
              <a:t>pdflush</a:t>
            </a:r>
            <a:r>
              <a:rPr lang="en-US" dirty="0"/>
              <a:t>). </a:t>
            </a:r>
          </a:p>
        </p:txBody>
      </p:sp>
      <p:sp>
        <p:nvSpPr>
          <p:cNvPr id="9" name="Rectangle 8"/>
          <p:cNvSpPr/>
          <p:nvPr/>
        </p:nvSpPr>
        <p:spPr bwMode="auto">
          <a:xfrm>
            <a:off x="5105400" y="3200400"/>
            <a:ext cx="685800" cy="381000"/>
          </a:xfrm>
          <a:prstGeom prst="rect">
            <a:avLst/>
          </a:prstGeom>
          <a:noFill/>
          <a:ln w="28575" cap="flat" cmpd="sng" algn="ctr">
            <a:solidFill>
              <a:schemeClr val="accent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cxnSp>
        <p:nvCxnSpPr>
          <p:cNvPr id="11" name="Straight Connector 10"/>
          <p:cNvCxnSpPr/>
          <p:nvPr/>
        </p:nvCxnSpPr>
        <p:spPr bwMode="auto">
          <a:xfrm>
            <a:off x="4267200" y="4724400"/>
            <a:ext cx="6096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bwMode="auto">
          <a:xfrm>
            <a:off x="6019800" y="4724400"/>
            <a:ext cx="609600" cy="0"/>
          </a:xfrm>
          <a:prstGeom prst="line">
            <a:avLst/>
          </a:prstGeom>
          <a:ln>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304800" y="152400"/>
            <a:ext cx="8839200" cy="830997"/>
          </a:xfrm>
          <a:prstGeom prst="rect">
            <a:avLst/>
          </a:prstGeom>
          <a:noFill/>
        </p:spPr>
        <p:txBody>
          <a:bodyPr wrap="square" rtlCol="0">
            <a:spAutoFit/>
          </a:bodyPr>
          <a:lstStyle/>
          <a:p>
            <a:pPr algn="ctr"/>
            <a:r>
              <a:rPr lang="en-US" dirty="0" smtClean="0"/>
              <a:t>The </a:t>
            </a:r>
            <a:r>
              <a:rPr lang="en-US" b="1" dirty="0" err="1"/>
              <a:t>sshd</a:t>
            </a:r>
            <a:r>
              <a:rPr lang="en-US" dirty="0"/>
              <a:t> process is responsible for managing clients that connect to the system by using </a:t>
            </a:r>
            <a:r>
              <a:rPr lang="en-US" b="1" dirty="0" err="1"/>
              <a:t>ssh</a:t>
            </a:r>
            <a:r>
              <a:rPr lang="en-US" dirty="0"/>
              <a:t> (which is short for secure shell). </a:t>
            </a:r>
          </a:p>
        </p:txBody>
      </p:sp>
      <p:sp>
        <p:nvSpPr>
          <p:cNvPr id="18" name="TextBox 17"/>
          <p:cNvSpPr txBox="1"/>
          <p:nvPr/>
        </p:nvSpPr>
        <p:spPr>
          <a:xfrm>
            <a:off x="304800" y="152400"/>
            <a:ext cx="8839200" cy="830997"/>
          </a:xfrm>
          <a:prstGeom prst="rect">
            <a:avLst/>
          </a:prstGeom>
          <a:noFill/>
        </p:spPr>
        <p:txBody>
          <a:bodyPr wrap="square" rtlCol="0">
            <a:spAutoFit/>
          </a:bodyPr>
          <a:lstStyle/>
          <a:p>
            <a:pPr algn="ctr"/>
            <a:r>
              <a:rPr lang="en-US" dirty="0"/>
              <a:t>The </a:t>
            </a:r>
            <a:r>
              <a:rPr lang="en-US" b="1" dirty="0"/>
              <a:t>login</a:t>
            </a:r>
            <a:r>
              <a:rPr lang="en-US" dirty="0"/>
              <a:t> process is responsible for managing clients that directly log onto the system.</a:t>
            </a:r>
          </a:p>
        </p:txBody>
      </p:sp>
      <p:sp>
        <p:nvSpPr>
          <p:cNvPr id="19" name="TextBox 18"/>
          <p:cNvSpPr txBox="1"/>
          <p:nvPr/>
        </p:nvSpPr>
        <p:spPr>
          <a:xfrm>
            <a:off x="152400" y="159603"/>
            <a:ext cx="8839200" cy="830997"/>
          </a:xfrm>
          <a:prstGeom prst="rect">
            <a:avLst/>
          </a:prstGeom>
          <a:noFill/>
        </p:spPr>
        <p:txBody>
          <a:bodyPr wrap="square" rtlCol="0">
            <a:spAutoFit/>
          </a:bodyPr>
          <a:lstStyle/>
          <a:p>
            <a:pPr algn="ctr"/>
            <a:r>
              <a:rPr lang="en-US" dirty="0" smtClean="0"/>
              <a:t>In </a:t>
            </a:r>
            <a:r>
              <a:rPr lang="en-US" dirty="0"/>
              <a:t>this example, a client has logged on and is using the </a:t>
            </a:r>
            <a:r>
              <a:rPr lang="en-US" b="1" dirty="0"/>
              <a:t>bash</a:t>
            </a:r>
            <a:r>
              <a:rPr lang="en-US" dirty="0"/>
              <a:t> shell, which has been assigned </a:t>
            </a:r>
            <a:r>
              <a:rPr lang="en-US" b="1" dirty="0" err="1"/>
              <a:t>pid</a:t>
            </a:r>
            <a:r>
              <a:rPr lang="en-US" b="1" dirty="0"/>
              <a:t> 8416</a:t>
            </a:r>
            <a:r>
              <a:rPr lang="en-US" dirty="0"/>
              <a:t>. </a:t>
            </a:r>
          </a:p>
        </p:txBody>
      </p:sp>
      <p:sp>
        <p:nvSpPr>
          <p:cNvPr id="20" name="TextBox 19"/>
          <p:cNvSpPr txBox="1"/>
          <p:nvPr/>
        </p:nvSpPr>
        <p:spPr>
          <a:xfrm>
            <a:off x="152400" y="152400"/>
            <a:ext cx="8839200" cy="830997"/>
          </a:xfrm>
          <a:prstGeom prst="rect">
            <a:avLst/>
          </a:prstGeom>
          <a:noFill/>
        </p:spPr>
        <p:txBody>
          <a:bodyPr wrap="square" rtlCol="0">
            <a:spAutoFit/>
          </a:bodyPr>
          <a:lstStyle/>
          <a:p>
            <a:pPr algn="ctr"/>
            <a:r>
              <a:rPr lang="en-US" dirty="0" smtClean="0"/>
              <a:t>Using </a:t>
            </a:r>
            <a:r>
              <a:rPr lang="en-US" dirty="0"/>
              <a:t>the </a:t>
            </a:r>
            <a:r>
              <a:rPr lang="en-US" b="1" dirty="0"/>
              <a:t>bash</a:t>
            </a:r>
            <a:r>
              <a:rPr lang="en-US" dirty="0"/>
              <a:t> command-line interface, this user has created the process </a:t>
            </a:r>
            <a:r>
              <a:rPr lang="en-US" b="1" dirty="0" err="1"/>
              <a:t>ps</a:t>
            </a:r>
            <a:r>
              <a:rPr lang="en-US" dirty="0"/>
              <a:t> as well as the </a:t>
            </a:r>
            <a:r>
              <a:rPr lang="en-US" b="1" dirty="0" err="1"/>
              <a:t>emacs</a:t>
            </a:r>
            <a:r>
              <a:rPr lang="en-US" dirty="0"/>
              <a:t> editor. </a:t>
            </a:r>
          </a:p>
        </p:txBody>
      </p:sp>
      <p:sp>
        <p:nvSpPr>
          <p:cNvPr id="21" name="TextBox 20"/>
          <p:cNvSpPr txBox="1"/>
          <p:nvPr/>
        </p:nvSpPr>
        <p:spPr>
          <a:xfrm>
            <a:off x="152400" y="152400"/>
            <a:ext cx="8839200" cy="830997"/>
          </a:xfrm>
          <a:prstGeom prst="rect">
            <a:avLst/>
          </a:prstGeom>
          <a:noFill/>
        </p:spPr>
        <p:txBody>
          <a:bodyPr wrap="square" rtlCol="0">
            <a:spAutoFit/>
          </a:bodyPr>
          <a:lstStyle/>
          <a:p>
            <a:pPr algn="ctr"/>
            <a:r>
              <a:rPr lang="en-US" b="1" i="1" dirty="0" smtClean="0"/>
              <a:t>On </a:t>
            </a:r>
            <a:r>
              <a:rPr lang="en-US" b="1" i="1" dirty="0"/>
              <a:t>UNIX and Linux systems, we can obtain a listing of processes by using the </a:t>
            </a:r>
            <a:r>
              <a:rPr lang="en-US" b="1" i="1" dirty="0" err="1"/>
              <a:t>ps</a:t>
            </a:r>
            <a:r>
              <a:rPr lang="en-US" b="1" i="1" dirty="0"/>
              <a:t> command. For example, the command ( </a:t>
            </a:r>
            <a:r>
              <a:rPr lang="en-US" b="1" i="1" dirty="0" err="1"/>
              <a:t>ps</a:t>
            </a:r>
            <a:r>
              <a:rPr lang="en-US" b="1" i="1" dirty="0"/>
              <a:t> –el ).</a:t>
            </a:r>
          </a:p>
        </p:txBody>
      </p:sp>
    </p:spTree>
    <p:extLst>
      <p:ext uri="{BB962C8B-B14F-4D97-AF65-F5344CB8AC3E}">
        <p14:creationId xmlns:p14="http://schemas.microsoft.com/office/powerpoint/2010/main" val="170466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170"/>
                                        </p:tgtEl>
                                      </p:cBhvr>
                                    </p:animEffect>
                                    <p:set>
                                      <p:cBhvr>
                                        <p:cTn id="12" dur="1" fill="hold">
                                          <p:stCondLst>
                                            <p:cond delay="499"/>
                                          </p:stCondLst>
                                        </p:cTn>
                                        <p:tgtEl>
                                          <p:spTgt spid="7170"/>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1" nodeType="clickEffect">
                                  <p:stCondLst>
                                    <p:cond delay="0"/>
                                  </p:stCondLst>
                                  <p:childTnLst>
                                    <p:animEffect transition="out" filter="fade">
                                      <p:cBhvr>
                                        <p:cTn id="46" dur="500"/>
                                        <p:tgtEl>
                                          <p:spTgt spid="7"/>
                                        </p:tgtEl>
                                      </p:cBhvr>
                                    </p:animEffect>
                                    <p:set>
                                      <p:cBhvr>
                                        <p:cTn id="47" dur="1" fill="hold">
                                          <p:stCondLst>
                                            <p:cond delay="499"/>
                                          </p:stCondLst>
                                        </p:cTn>
                                        <p:tgtEl>
                                          <p:spTgt spid="7"/>
                                        </p:tgtEl>
                                        <p:attrNameLst>
                                          <p:attrName>style.visibility</p:attrName>
                                        </p:attrNameLst>
                                      </p:cBhvr>
                                      <p:to>
                                        <p:strVal val="hidden"/>
                                      </p:to>
                                    </p:set>
                                  </p:childTnLst>
                                </p:cTn>
                              </p:par>
                              <p:par>
                                <p:cTn id="48" presetID="10" presetClass="exit" presetSubtype="0" fill="hold" grpId="1" nodeType="with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1"/>
                                        </p:tgtEl>
                                      </p:cBhvr>
                                    </p:animEffect>
                                    <p:set>
                                      <p:cBhvr>
                                        <p:cTn id="53" dur="1" fill="hold">
                                          <p:stCondLst>
                                            <p:cond delay="499"/>
                                          </p:stCondLst>
                                        </p:cTn>
                                        <p:tgtEl>
                                          <p:spTgt spid="11"/>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15"/>
                                        </p:tgtEl>
                                      </p:cBhvr>
                                    </p:animEffect>
                                    <p:set>
                                      <p:cBhvr>
                                        <p:cTn id="64" dur="1" fill="hold">
                                          <p:stCondLst>
                                            <p:cond delay="499"/>
                                          </p:stCondLst>
                                        </p:cTn>
                                        <p:tgtEl>
                                          <p:spTgt spid="15"/>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500"/>
                                        <p:tgtEl>
                                          <p:spTgt spid="1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1" nodeType="clickEffect">
                                  <p:stCondLst>
                                    <p:cond delay="0"/>
                                  </p:stCondLst>
                                  <p:childTnLst>
                                    <p:animEffect transition="out" filter="fade">
                                      <p:cBhvr>
                                        <p:cTn id="71" dur="500"/>
                                        <p:tgtEl>
                                          <p:spTgt spid="18"/>
                                        </p:tgtEl>
                                      </p:cBhvr>
                                    </p:animEffect>
                                    <p:set>
                                      <p:cBhvr>
                                        <p:cTn id="72" dur="1" fill="hold">
                                          <p:stCondLst>
                                            <p:cond delay="499"/>
                                          </p:stCondLst>
                                        </p:cTn>
                                        <p:tgtEl>
                                          <p:spTgt spid="18"/>
                                        </p:tgtEl>
                                        <p:attrNameLst>
                                          <p:attrName>style.visibility</p:attrName>
                                        </p:attrNameLst>
                                      </p:cBhvr>
                                      <p:to>
                                        <p:strVal val="hidden"/>
                                      </p:to>
                                    </p:set>
                                  </p:childTnLst>
                                </p:cTn>
                              </p:par>
                              <p:par>
                                <p:cTn id="73" presetID="10" presetClass="entr" presetSubtype="0" fill="hold" grpId="0" nodeType="withEffect">
                                  <p:stCondLst>
                                    <p:cond delay="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grpId="1" nodeType="clickEffect">
                                  <p:stCondLst>
                                    <p:cond delay="0"/>
                                  </p:stCondLst>
                                  <p:childTnLst>
                                    <p:animEffect transition="out" filter="fade">
                                      <p:cBhvr>
                                        <p:cTn id="79" dur="500"/>
                                        <p:tgtEl>
                                          <p:spTgt spid="19"/>
                                        </p:tgtEl>
                                      </p:cBhvr>
                                    </p:animEffect>
                                    <p:set>
                                      <p:cBhvr>
                                        <p:cTn id="80" dur="1" fill="hold">
                                          <p:stCondLst>
                                            <p:cond delay="499"/>
                                          </p:stCondLst>
                                        </p:cTn>
                                        <p:tgtEl>
                                          <p:spTgt spid="19"/>
                                        </p:tgtEl>
                                        <p:attrNameLst>
                                          <p:attrName>style.visibility</p:attrName>
                                        </p:attrNameLst>
                                      </p:cBhvr>
                                      <p:to>
                                        <p:strVal val="hidden"/>
                                      </p:to>
                                    </p:set>
                                  </p:childTnLst>
                                </p:cTn>
                              </p:par>
                              <p:par>
                                <p:cTn id="81" presetID="10" presetClass="entr" presetSubtype="0" fill="hold" grpId="0" nodeType="withEffect">
                                  <p:stCondLst>
                                    <p:cond delay="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500"/>
                                        <p:tgtEl>
                                          <p:spTgt spid="2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grpId="1" nodeType="clickEffect">
                                  <p:stCondLst>
                                    <p:cond delay="0"/>
                                  </p:stCondLst>
                                  <p:childTnLst>
                                    <p:animEffect transition="out" filter="fade">
                                      <p:cBhvr>
                                        <p:cTn id="87" dur="500"/>
                                        <p:tgtEl>
                                          <p:spTgt spid="20"/>
                                        </p:tgtEl>
                                      </p:cBhvr>
                                    </p:animEffect>
                                    <p:set>
                                      <p:cBhvr>
                                        <p:cTn id="88" dur="1" fill="hold">
                                          <p:stCondLst>
                                            <p:cond delay="499"/>
                                          </p:stCondLst>
                                        </p:cTn>
                                        <p:tgtEl>
                                          <p:spTgt spid="20"/>
                                        </p:tgtEl>
                                        <p:attrNameLst>
                                          <p:attrName>style.visibility</p:attrName>
                                        </p:attrNameLst>
                                      </p:cBhvr>
                                      <p:to>
                                        <p:strVal val="hidden"/>
                                      </p:to>
                                    </p:set>
                                  </p:childTnLst>
                                </p:cTn>
                              </p:par>
                              <p:par>
                                <p:cTn id="89" presetID="10"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500"/>
                                        <p:tgtEl>
                                          <p:spTgt spid="21"/>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xit" presetSubtype="0" fill="hold" grpId="1" nodeType="clickEffect">
                                  <p:stCondLst>
                                    <p:cond delay="0"/>
                                  </p:stCondLst>
                                  <p:childTnLst>
                                    <p:animEffect transition="out" filter="fade">
                                      <p:cBhvr>
                                        <p:cTn id="95" dur="500"/>
                                        <p:tgtEl>
                                          <p:spTgt spid="21"/>
                                        </p:tgtEl>
                                      </p:cBhvr>
                                    </p:animEffect>
                                    <p:set>
                                      <p:cBhvr>
                                        <p:cTn id="96" dur="1" fill="hold">
                                          <p:stCondLst>
                                            <p:cond delay="4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5" grpId="0"/>
      <p:bldP spid="5" grpId="1"/>
      <p:bldP spid="6" grpId="0"/>
      <p:bldP spid="6" grpId="1"/>
      <p:bldP spid="7" grpId="0"/>
      <p:bldP spid="7" grpId="1"/>
      <p:bldP spid="9" grpId="0" animBg="1"/>
      <p:bldP spid="9" grpId="1" animBg="1"/>
      <p:bldP spid="15" grpId="0"/>
      <p:bldP spid="15" grpId="1"/>
      <p:bldP spid="18" grpId="0"/>
      <p:bldP spid="18" grpId="1"/>
      <p:bldP spid="19" grpId="0"/>
      <p:bldP spid="19" grpId="1"/>
      <p:bldP spid="20" grpId="0"/>
      <p:bldP spid="20" grpId="1"/>
      <p:bldP spid="21" grpId="0"/>
      <p:bldP spid="21"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600" dirty="0"/>
              <a:t>Operations on Processes</a:t>
            </a:r>
          </a:p>
        </p:txBody>
      </p:sp>
      <p:sp>
        <p:nvSpPr>
          <p:cNvPr id="7171" name="Rectangle 3"/>
          <p:cNvSpPr>
            <a:spLocks noGrp="1" noChangeArrowheads="1"/>
          </p:cNvSpPr>
          <p:nvPr>
            <p:ph type="body" idx="1"/>
          </p:nvPr>
        </p:nvSpPr>
        <p:spPr/>
        <p:txBody>
          <a:bodyPr/>
          <a:lstStyle/>
          <a:p>
            <a:pPr marL="457200" lvl="2" indent="-457200" algn="just">
              <a:buFont typeface="+mj-lt"/>
              <a:buAutoNum type="arabicParenR"/>
            </a:pPr>
            <a:r>
              <a:rPr lang="en-US" sz="2800" b="1" u="sng" dirty="0">
                <a:latin typeface="Times New Roman" pitchFamily="18" charset="0"/>
                <a:cs typeface="Times New Roman" pitchFamily="18" charset="0"/>
              </a:rPr>
              <a:t>Process creation </a:t>
            </a:r>
          </a:p>
          <a:p>
            <a:pPr algn="just"/>
            <a:endParaRPr lang="en-US" sz="2400" b="1" u="sng" dirty="0" smtClean="0">
              <a:latin typeface="Times New Roman" pitchFamily="18" charset="0"/>
              <a:cs typeface="Times New Roman" pitchFamily="18" charset="0"/>
            </a:endParaRPr>
          </a:p>
          <a:p>
            <a:pPr marL="0" indent="0" algn="just">
              <a:buNone/>
            </a:pPr>
            <a:r>
              <a:rPr lang="en-US" sz="2400" b="1" u="sng" dirty="0" smtClean="0">
                <a:latin typeface="Times New Roman" pitchFamily="18" charset="0"/>
                <a:cs typeface="Times New Roman" pitchFamily="18" charset="0"/>
              </a:rPr>
              <a:t>Resource </a:t>
            </a:r>
            <a:r>
              <a:rPr lang="en-US" sz="2400" b="1" u="sng" dirty="0">
                <a:latin typeface="Times New Roman" pitchFamily="18" charset="0"/>
                <a:cs typeface="Times New Roman" pitchFamily="18" charset="0"/>
              </a:rPr>
              <a:t>sharing options</a:t>
            </a:r>
          </a:p>
          <a:p>
            <a:pPr algn="just"/>
            <a:r>
              <a:rPr lang="en-US" sz="2400" dirty="0" smtClean="0">
                <a:latin typeface="Times New Roman" pitchFamily="18" charset="0"/>
                <a:cs typeface="Times New Roman" pitchFamily="18" charset="0"/>
              </a:rPr>
              <a:t>In </a:t>
            </a:r>
            <a:r>
              <a:rPr lang="en-US" sz="2400" dirty="0">
                <a:latin typeface="Times New Roman" pitchFamily="18" charset="0"/>
                <a:cs typeface="Times New Roman" pitchFamily="18" charset="0"/>
              </a:rPr>
              <a:t>general, when a process creates a child process, that child process will need certain resources (CPU time, memory, files, I/O devices) to accomplish its task</a:t>
            </a:r>
            <a:r>
              <a:rPr lang="en-US" sz="2400" dirty="0" smtClean="0">
                <a:latin typeface="Times New Roman" pitchFamily="18" charset="0"/>
                <a:cs typeface="Times New Roman" pitchFamily="18" charset="0"/>
              </a:rPr>
              <a:t>.</a:t>
            </a:r>
          </a:p>
          <a:p>
            <a:pPr marL="0" indent="0" algn="just">
              <a:buNone/>
            </a:pPr>
            <a:r>
              <a:rPr lang="en-US" sz="1400" dirty="0" smtClean="0">
                <a:latin typeface="Times New Roman" pitchFamily="18" charset="0"/>
                <a:cs typeface="Times New Roman" pitchFamily="18" charset="0"/>
              </a:rPr>
              <a:t> </a:t>
            </a:r>
            <a:endParaRPr lang="en-US" sz="1400" dirty="0">
              <a:latin typeface="Times New Roman" pitchFamily="18" charset="0"/>
              <a:cs typeface="Times New Roman" pitchFamily="18" charset="0"/>
            </a:endParaRPr>
          </a:p>
          <a:p>
            <a:pPr lvl="2" algn="just">
              <a:buFont typeface="Wingdings" pitchFamily="2" charset="2"/>
              <a:buChar char="ü"/>
            </a:pPr>
            <a:r>
              <a:rPr lang="en-US" dirty="0" smtClean="0">
                <a:latin typeface="Times New Roman" pitchFamily="18" charset="0"/>
                <a:cs typeface="Times New Roman" pitchFamily="18" charset="0"/>
              </a:rPr>
              <a:t>Parent </a:t>
            </a:r>
            <a:r>
              <a:rPr lang="en-US" dirty="0">
                <a:latin typeface="Times New Roman" pitchFamily="18" charset="0"/>
                <a:cs typeface="Times New Roman" pitchFamily="18" charset="0"/>
              </a:rPr>
              <a:t>and children share all resources</a:t>
            </a:r>
          </a:p>
          <a:p>
            <a:pPr lvl="2" algn="just">
              <a:buFont typeface="Wingdings" pitchFamily="2" charset="2"/>
              <a:buChar char="ü"/>
            </a:pPr>
            <a:r>
              <a:rPr lang="en-US" dirty="0" smtClean="0">
                <a:latin typeface="Times New Roman" pitchFamily="18" charset="0"/>
                <a:cs typeface="Times New Roman" pitchFamily="18" charset="0"/>
              </a:rPr>
              <a:t>Children </a:t>
            </a:r>
            <a:r>
              <a:rPr lang="en-US" dirty="0">
                <a:latin typeface="Times New Roman" pitchFamily="18" charset="0"/>
                <a:cs typeface="Times New Roman" pitchFamily="18" charset="0"/>
              </a:rPr>
              <a:t>share subset of parent’s resources</a:t>
            </a:r>
          </a:p>
          <a:p>
            <a:pPr lvl="2" algn="just">
              <a:buFont typeface="Wingdings" pitchFamily="2" charset="2"/>
              <a:buChar char="ü"/>
            </a:pPr>
            <a:r>
              <a:rPr lang="en-US" dirty="0" smtClean="0">
                <a:latin typeface="Times New Roman" pitchFamily="18" charset="0"/>
                <a:cs typeface="Times New Roman" pitchFamily="18" charset="0"/>
              </a:rPr>
              <a:t>Parent </a:t>
            </a:r>
            <a:r>
              <a:rPr lang="en-US" dirty="0">
                <a:latin typeface="Times New Roman" pitchFamily="18" charset="0"/>
                <a:cs typeface="Times New Roman" pitchFamily="18" charset="0"/>
              </a:rPr>
              <a:t>and child share no </a:t>
            </a:r>
            <a:r>
              <a:rPr lang="en-US" dirty="0" smtClean="0">
                <a:latin typeface="Times New Roman" pitchFamily="18" charset="0"/>
                <a:cs typeface="Times New Roman" pitchFamily="18" charset="0"/>
              </a:rPr>
              <a:t>resources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10729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500"/>
                                        <p:tgtEl>
                                          <p:spTgt spid="717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3" end="3"/>
                                            </p:txEl>
                                          </p:spTgt>
                                        </p:tgtEl>
                                        <p:attrNameLst>
                                          <p:attrName>style.visibility</p:attrName>
                                        </p:attrNameLst>
                                      </p:cBhvr>
                                      <p:to>
                                        <p:strVal val="visible"/>
                                      </p:to>
                                    </p:set>
                                    <p:animEffect transition="in" filter="fade">
                                      <p:cBhvr>
                                        <p:cTn id="12" dur="500"/>
                                        <p:tgtEl>
                                          <p:spTgt spid="7171">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5" end="5"/>
                                            </p:txEl>
                                          </p:spTgt>
                                        </p:tgtEl>
                                        <p:attrNameLst>
                                          <p:attrName>style.visibility</p:attrName>
                                        </p:attrNameLst>
                                      </p:cBhvr>
                                      <p:to>
                                        <p:strVal val="visible"/>
                                      </p:to>
                                    </p:set>
                                    <p:animEffect transition="in" filter="fade">
                                      <p:cBhvr>
                                        <p:cTn id="17" dur="500"/>
                                        <p:tgtEl>
                                          <p:spTgt spid="7171">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171">
                                            <p:txEl>
                                              <p:pRg st="6" end="6"/>
                                            </p:txEl>
                                          </p:spTgt>
                                        </p:tgtEl>
                                        <p:attrNameLst>
                                          <p:attrName>style.visibility</p:attrName>
                                        </p:attrNameLst>
                                      </p:cBhvr>
                                      <p:to>
                                        <p:strVal val="visible"/>
                                      </p:to>
                                    </p:set>
                                    <p:animEffect transition="in" filter="fade">
                                      <p:cBhvr>
                                        <p:cTn id="20" dur="500"/>
                                        <p:tgtEl>
                                          <p:spTgt spid="7171">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171">
                                            <p:txEl>
                                              <p:pRg st="7" end="7"/>
                                            </p:txEl>
                                          </p:spTgt>
                                        </p:tgtEl>
                                        <p:attrNameLst>
                                          <p:attrName>style.visibility</p:attrName>
                                        </p:attrNameLst>
                                      </p:cBhvr>
                                      <p:to>
                                        <p:strVal val="visible"/>
                                      </p:to>
                                    </p:set>
                                    <p:animEffect transition="in" filter="fade">
                                      <p:cBhvr>
                                        <p:cTn id="23" dur="5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600" dirty="0"/>
              <a:t>Operations on Processes</a:t>
            </a:r>
          </a:p>
        </p:txBody>
      </p:sp>
      <p:sp>
        <p:nvSpPr>
          <p:cNvPr id="7171" name="Rectangle 3"/>
          <p:cNvSpPr>
            <a:spLocks noGrp="1" noChangeArrowheads="1"/>
          </p:cNvSpPr>
          <p:nvPr>
            <p:ph type="body" idx="1"/>
          </p:nvPr>
        </p:nvSpPr>
        <p:spPr/>
        <p:txBody>
          <a:bodyPr/>
          <a:lstStyle/>
          <a:p>
            <a:pPr marL="457200" lvl="2" indent="-457200" algn="just">
              <a:buFont typeface="+mj-lt"/>
              <a:buAutoNum type="arabicParenR"/>
            </a:pPr>
            <a:r>
              <a:rPr lang="en-US" sz="2800" b="1" u="sng" dirty="0">
                <a:latin typeface="Times New Roman" pitchFamily="18" charset="0"/>
                <a:cs typeface="Times New Roman" pitchFamily="18" charset="0"/>
              </a:rPr>
              <a:t>Process creation </a:t>
            </a:r>
          </a:p>
          <a:p>
            <a:pPr algn="just"/>
            <a:endParaRPr lang="en-US" sz="2400" b="1" u="sng" dirty="0" smtClean="0">
              <a:latin typeface="Times New Roman" pitchFamily="18" charset="0"/>
              <a:cs typeface="Times New Roman" pitchFamily="18" charset="0"/>
            </a:endParaRPr>
          </a:p>
          <a:p>
            <a:pPr marL="0" indent="0" algn="just">
              <a:buNone/>
            </a:pPr>
            <a:r>
              <a:rPr lang="en-US" sz="2400" b="1" u="sng" dirty="0" smtClean="0">
                <a:latin typeface="Times New Roman" pitchFamily="18" charset="0"/>
                <a:cs typeface="Times New Roman" pitchFamily="18" charset="0"/>
              </a:rPr>
              <a:t>Execution </a:t>
            </a:r>
            <a:r>
              <a:rPr lang="en-US" sz="2400" b="1" u="sng" dirty="0">
                <a:latin typeface="Times New Roman" pitchFamily="18" charset="0"/>
                <a:cs typeface="Times New Roman" pitchFamily="18" charset="0"/>
              </a:rPr>
              <a:t>options</a:t>
            </a:r>
          </a:p>
          <a:p>
            <a:pPr algn="just"/>
            <a:r>
              <a:rPr lang="en-US" sz="2400" dirty="0" smtClean="0">
                <a:latin typeface="Times New Roman" pitchFamily="18" charset="0"/>
                <a:cs typeface="Times New Roman" pitchFamily="18" charset="0"/>
              </a:rPr>
              <a:t>When </a:t>
            </a:r>
            <a:r>
              <a:rPr lang="en-US" sz="2400" dirty="0">
                <a:latin typeface="Times New Roman" pitchFamily="18" charset="0"/>
                <a:cs typeface="Times New Roman" pitchFamily="18" charset="0"/>
              </a:rPr>
              <a:t>a process creates a new process, two possibilities for execution exist:</a:t>
            </a:r>
          </a:p>
          <a:p>
            <a:pPr lvl="1" algn="just">
              <a:buFont typeface="Wingdings" pitchFamily="2" charset="2"/>
              <a:buChar char="ü"/>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parent continues to execute concurrently with its children.</a:t>
            </a:r>
          </a:p>
          <a:p>
            <a:pPr lvl="1" algn="just">
              <a:buFont typeface="Wingdings" pitchFamily="2" charset="2"/>
              <a:buChar char="ü"/>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parent waits until some or all of its children have terminated.</a:t>
            </a:r>
          </a:p>
          <a:p>
            <a:pPr algn="just"/>
            <a:endParaRPr lang="en-US" sz="2400" dirty="0">
              <a:latin typeface="Times New Roman" pitchFamily="18" charset="0"/>
              <a:cs typeface="Times New Roman" pitchFamily="18" charset="0"/>
            </a:endParaRPr>
          </a:p>
          <a:p>
            <a:pPr marL="0" indent="0" algn="just">
              <a:buNone/>
            </a:pPr>
            <a:r>
              <a:rPr lang="en-US" sz="2400" b="1" u="sng" dirty="0">
                <a:latin typeface="Times New Roman" pitchFamily="18" charset="0"/>
                <a:cs typeface="Times New Roman" pitchFamily="18" charset="0"/>
              </a:rPr>
              <a:t>Address-space</a:t>
            </a:r>
          </a:p>
          <a:p>
            <a:pPr algn="just"/>
            <a:r>
              <a:rPr lang="en-US" sz="2400" dirty="0" smtClean="0">
                <a:latin typeface="Times New Roman" pitchFamily="18" charset="0"/>
                <a:cs typeface="Times New Roman" pitchFamily="18" charset="0"/>
              </a:rPr>
              <a:t>There </a:t>
            </a:r>
            <a:r>
              <a:rPr lang="en-US" sz="2400" dirty="0">
                <a:latin typeface="Times New Roman" pitchFamily="18" charset="0"/>
                <a:cs typeface="Times New Roman" pitchFamily="18" charset="0"/>
              </a:rPr>
              <a:t>are also two address-space possibilities for the new process:</a:t>
            </a:r>
          </a:p>
          <a:p>
            <a:pPr lvl="1" algn="just">
              <a:buFont typeface="Wingdings" pitchFamily="2" charset="2"/>
              <a:buChar char="ü"/>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child process is a duplicate of the parent process (it has the same program and data as the parent).</a:t>
            </a:r>
          </a:p>
          <a:p>
            <a:pPr lvl="1" algn="just">
              <a:buFont typeface="Wingdings" pitchFamily="2" charset="2"/>
              <a:buChar char="ü"/>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child process has a new program loaded into </a:t>
            </a:r>
            <a:r>
              <a:rPr lang="en-US" sz="2000" dirty="0" smtClean="0">
                <a:latin typeface="Times New Roman" pitchFamily="18" charset="0"/>
                <a:cs typeface="Times New Roman" pitchFamily="18" charset="0"/>
              </a:rPr>
              <a:t>it.</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marL="0" indent="0" algn="just">
              <a:buNone/>
            </a:pP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marL="0" lvl="0" indent="0" algn="just">
              <a:buNone/>
            </a:pPr>
            <a:endParaRPr lang="en-US" sz="2400" dirty="0"/>
          </a:p>
          <a:p>
            <a:pPr marL="0" indent="0" algn="just">
              <a:buNone/>
            </a:pPr>
            <a:r>
              <a:rPr lang="en-US" dirty="0"/>
              <a:t> </a:t>
            </a:r>
            <a:endParaRPr lang="en-US" sz="2400" dirty="0"/>
          </a:p>
        </p:txBody>
      </p:sp>
    </p:spTree>
    <p:extLst>
      <p:ext uri="{BB962C8B-B14F-4D97-AF65-F5344CB8AC3E}">
        <p14:creationId xmlns:p14="http://schemas.microsoft.com/office/powerpoint/2010/main" val="308965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500"/>
                                        <p:tgtEl>
                                          <p:spTgt spid="717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3" end="3"/>
                                            </p:txEl>
                                          </p:spTgt>
                                        </p:tgtEl>
                                        <p:attrNameLst>
                                          <p:attrName>style.visibility</p:attrName>
                                        </p:attrNameLst>
                                      </p:cBhvr>
                                      <p:to>
                                        <p:strVal val="visible"/>
                                      </p:to>
                                    </p:set>
                                    <p:animEffect transition="in" filter="fade">
                                      <p:cBhvr>
                                        <p:cTn id="12" dur="500"/>
                                        <p:tgtEl>
                                          <p:spTgt spid="7171">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animEffect transition="in" filter="fade">
                                      <p:cBhvr>
                                        <p:cTn id="15" dur="500"/>
                                        <p:tgtEl>
                                          <p:spTgt spid="7171">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171">
                                            <p:txEl>
                                              <p:pRg st="5" end="5"/>
                                            </p:txEl>
                                          </p:spTgt>
                                        </p:tgtEl>
                                        <p:attrNameLst>
                                          <p:attrName>style.visibility</p:attrName>
                                        </p:attrNameLst>
                                      </p:cBhvr>
                                      <p:to>
                                        <p:strVal val="visible"/>
                                      </p:to>
                                    </p:set>
                                    <p:animEffect transition="in" filter="fade">
                                      <p:cBhvr>
                                        <p:cTn id="18" dur="500"/>
                                        <p:tgtEl>
                                          <p:spTgt spid="7171">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171">
                                            <p:txEl>
                                              <p:pRg st="7" end="7"/>
                                            </p:txEl>
                                          </p:spTgt>
                                        </p:tgtEl>
                                        <p:attrNameLst>
                                          <p:attrName>style.visibility</p:attrName>
                                        </p:attrNameLst>
                                      </p:cBhvr>
                                      <p:to>
                                        <p:strVal val="visible"/>
                                      </p:to>
                                    </p:set>
                                    <p:animEffect transition="in" filter="fade">
                                      <p:cBhvr>
                                        <p:cTn id="23" dur="500"/>
                                        <p:tgtEl>
                                          <p:spTgt spid="7171">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171">
                                            <p:txEl>
                                              <p:pRg st="8" end="8"/>
                                            </p:txEl>
                                          </p:spTgt>
                                        </p:tgtEl>
                                        <p:attrNameLst>
                                          <p:attrName>style.visibility</p:attrName>
                                        </p:attrNameLst>
                                      </p:cBhvr>
                                      <p:to>
                                        <p:strVal val="visible"/>
                                      </p:to>
                                    </p:set>
                                    <p:animEffect transition="in" filter="fade">
                                      <p:cBhvr>
                                        <p:cTn id="28" dur="500"/>
                                        <p:tgtEl>
                                          <p:spTgt spid="7171">
                                            <p:txEl>
                                              <p:pRg st="8" end="8"/>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171">
                                            <p:txEl>
                                              <p:pRg st="9" end="9"/>
                                            </p:txEl>
                                          </p:spTgt>
                                        </p:tgtEl>
                                        <p:attrNameLst>
                                          <p:attrName>style.visibility</p:attrName>
                                        </p:attrNameLst>
                                      </p:cBhvr>
                                      <p:to>
                                        <p:strVal val="visible"/>
                                      </p:to>
                                    </p:set>
                                    <p:animEffect transition="in" filter="fade">
                                      <p:cBhvr>
                                        <p:cTn id="31" dur="500"/>
                                        <p:tgtEl>
                                          <p:spTgt spid="7171">
                                            <p:txEl>
                                              <p:pRg st="9" end="9"/>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171">
                                            <p:txEl>
                                              <p:pRg st="10" end="10"/>
                                            </p:txEl>
                                          </p:spTgt>
                                        </p:tgtEl>
                                        <p:attrNameLst>
                                          <p:attrName>style.visibility</p:attrName>
                                        </p:attrNameLst>
                                      </p:cBhvr>
                                      <p:to>
                                        <p:strVal val="visible"/>
                                      </p:to>
                                    </p:set>
                                    <p:animEffect transition="in" filter="fade">
                                      <p:cBhvr>
                                        <p:cTn id="34" dur="500"/>
                                        <p:tgtEl>
                                          <p:spTgt spid="717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600" dirty="0"/>
              <a:t>Operations on Processes</a:t>
            </a:r>
          </a:p>
        </p:txBody>
      </p:sp>
      <p:sp>
        <p:nvSpPr>
          <p:cNvPr id="7171" name="Rectangle 3"/>
          <p:cNvSpPr>
            <a:spLocks noGrp="1" noChangeArrowheads="1"/>
          </p:cNvSpPr>
          <p:nvPr>
            <p:ph type="body" idx="1"/>
          </p:nvPr>
        </p:nvSpPr>
        <p:spPr/>
        <p:txBody>
          <a:bodyPr/>
          <a:lstStyle/>
          <a:p>
            <a:pPr marL="457200" lvl="2" indent="-457200" algn="just">
              <a:buFont typeface="+mj-lt"/>
              <a:buAutoNum type="arabicParenR"/>
            </a:pPr>
            <a:r>
              <a:rPr lang="en-US" sz="2800" b="1" u="sng" dirty="0">
                <a:latin typeface="Times New Roman" pitchFamily="18" charset="0"/>
                <a:cs typeface="Times New Roman" pitchFamily="18" charset="0"/>
              </a:rPr>
              <a:t>Process creation </a:t>
            </a:r>
          </a:p>
          <a:p>
            <a:pPr algn="just"/>
            <a:endParaRPr lang="en-US" sz="2400" b="1" u="sng" dirty="0" smtClean="0">
              <a:latin typeface="Times New Roman" pitchFamily="18" charset="0"/>
              <a:cs typeface="Times New Roman" pitchFamily="18" charset="0"/>
            </a:endParaRPr>
          </a:p>
          <a:p>
            <a:pPr marL="0" indent="0" algn="just">
              <a:buNone/>
            </a:pPr>
            <a:r>
              <a:rPr lang="en-US" sz="2400" b="1" u="sng" dirty="0" smtClean="0">
                <a:latin typeface="Times New Roman" pitchFamily="18" charset="0"/>
                <a:cs typeface="Times New Roman" pitchFamily="18" charset="0"/>
              </a:rPr>
              <a:t>UNIX </a:t>
            </a:r>
            <a:r>
              <a:rPr lang="en-US" sz="2400" b="1" u="sng" dirty="0">
                <a:latin typeface="Times New Roman" pitchFamily="18" charset="0"/>
                <a:cs typeface="Times New Roman" pitchFamily="18" charset="0"/>
              </a:rPr>
              <a:t>examples</a:t>
            </a:r>
          </a:p>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C program shown in next </a:t>
            </a:r>
            <a:r>
              <a:rPr lang="en-US" sz="2400" dirty="0" smtClean="0">
                <a:latin typeface="Times New Roman" pitchFamily="18" charset="0"/>
                <a:cs typeface="Times New Roman" pitchFamily="18" charset="0"/>
              </a:rPr>
              <a:t>figure </a:t>
            </a:r>
            <a:r>
              <a:rPr lang="en-US" sz="2400" dirty="0">
                <a:latin typeface="Times New Roman" pitchFamily="18" charset="0"/>
                <a:cs typeface="Times New Roman" pitchFamily="18" charset="0"/>
              </a:rPr>
              <a:t>illustrates the UNIX system calls. Have two different processes running copies of the same program. </a:t>
            </a:r>
          </a:p>
          <a:p>
            <a:pPr marL="0" indent="0" algn="just">
              <a:buNone/>
            </a:pP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marL="0" indent="0" algn="just">
              <a:buNone/>
            </a:pP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marL="0" lvl="0" indent="0" algn="just">
              <a:buNone/>
            </a:pPr>
            <a:endParaRPr lang="en-US" sz="2400" dirty="0"/>
          </a:p>
          <a:p>
            <a:pPr marL="0" indent="0" algn="just">
              <a:buNone/>
            </a:pPr>
            <a:r>
              <a:rPr lang="en-US" dirty="0"/>
              <a:t> </a:t>
            </a:r>
            <a:endParaRPr lang="en-US" sz="2400"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19250"/>
            <a:ext cx="8229600" cy="5086350"/>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4038600" y="1828800"/>
            <a:ext cx="5105400" cy="1371600"/>
          </a:xfrm>
          <a:prstGeom prst="rect">
            <a:avLst/>
          </a:prstGeom>
          <a:noFill/>
          <a:ln>
            <a:noFill/>
          </a:ln>
        </p:spPr>
      </p:pic>
    </p:spTree>
    <p:extLst>
      <p:ext uri="{BB962C8B-B14F-4D97-AF65-F5344CB8AC3E}">
        <p14:creationId xmlns:p14="http://schemas.microsoft.com/office/powerpoint/2010/main" val="423909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500"/>
                                        <p:tgtEl>
                                          <p:spTgt spid="7171">
                                            <p:txEl>
                                              <p:pRg st="2" end="2"/>
                                            </p:txEl>
                                          </p:spTgt>
                                        </p:tgtEl>
                                      </p:cBhvr>
                                    </p:animEffect>
                                  </p:childTnLst>
                                </p:cTn>
                              </p:par>
                              <p:par>
                                <p:cTn id="8" presetID="10" presetClass="entr" presetSubtype="0" fill="hold" nodeType="withEffect">
                                  <p:stCondLst>
                                    <p:cond delay="600"/>
                                  </p:stCondLst>
                                  <p:childTnLst>
                                    <p:set>
                                      <p:cBhvr>
                                        <p:cTn id="9" dur="1" fill="hold">
                                          <p:stCondLst>
                                            <p:cond delay="0"/>
                                          </p:stCondLst>
                                        </p:cTn>
                                        <p:tgtEl>
                                          <p:spTgt spid="7171">
                                            <p:txEl>
                                              <p:pRg st="3" end="3"/>
                                            </p:txEl>
                                          </p:spTgt>
                                        </p:tgtEl>
                                        <p:attrNameLst>
                                          <p:attrName>style.visibility</p:attrName>
                                        </p:attrNameLst>
                                      </p:cBhvr>
                                      <p:to>
                                        <p:strVal val="visible"/>
                                      </p:to>
                                    </p:set>
                                    <p:animEffect transition="in" filter="fade">
                                      <p:cBhvr>
                                        <p:cTn id="10" dur="500"/>
                                        <p:tgtEl>
                                          <p:spTgt spid="7171">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600" dirty="0"/>
              <a:t>Operations on Processes</a:t>
            </a:r>
          </a:p>
        </p:txBody>
      </p:sp>
      <p:sp>
        <p:nvSpPr>
          <p:cNvPr id="7171" name="Rectangle 3"/>
          <p:cNvSpPr>
            <a:spLocks noGrp="1" noChangeArrowheads="1"/>
          </p:cNvSpPr>
          <p:nvPr>
            <p:ph type="body" idx="1"/>
          </p:nvPr>
        </p:nvSpPr>
        <p:spPr/>
        <p:txBody>
          <a:bodyPr/>
          <a:lstStyle/>
          <a:p>
            <a:pPr marL="457200" lvl="2" indent="-457200" algn="just">
              <a:buFont typeface="+mj-lt"/>
              <a:buAutoNum type="arabicParenR"/>
            </a:pPr>
            <a:r>
              <a:rPr lang="en-US" sz="2800" b="1" u="sng" dirty="0">
                <a:latin typeface="Times New Roman" pitchFamily="18" charset="0"/>
                <a:cs typeface="Times New Roman" pitchFamily="18" charset="0"/>
              </a:rPr>
              <a:t>Process termination</a:t>
            </a:r>
          </a:p>
          <a:p>
            <a:pPr algn="just"/>
            <a:endParaRPr lang="en-US" sz="12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process terminates when it finishes executing its final statement and asks the operating system to delete it by using the exit() system call. At that point</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lvl="1" algn="just"/>
            <a:endParaRPr lang="en-US" sz="2000" dirty="0" smtClean="0">
              <a:latin typeface="Times New Roman" pitchFamily="18" charset="0"/>
              <a:cs typeface="Times New Roman" pitchFamily="18" charset="0"/>
            </a:endParaRPr>
          </a:p>
          <a:p>
            <a:pPr lvl="1" algn="just">
              <a:buFont typeface="Wingdings" pitchFamily="2" charset="2"/>
              <a:buChar char="ü"/>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child process return a status value (typically an integer) to its parent process (via the wait() system call). </a:t>
            </a:r>
          </a:p>
          <a:p>
            <a:pPr lvl="1" algn="just">
              <a:buFont typeface="Wingdings" pitchFamily="2" charset="2"/>
              <a:buChar char="ü"/>
            </a:pPr>
            <a:endParaRPr lang="en-US" sz="2000" dirty="0" smtClean="0">
              <a:latin typeface="Times New Roman" pitchFamily="18" charset="0"/>
              <a:cs typeface="Times New Roman" pitchFamily="18" charset="0"/>
            </a:endParaRPr>
          </a:p>
          <a:p>
            <a:pPr lvl="1" algn="just">
              <a:buFont typeface="Wingdings" pitchFamily="2" charset="2"/>
              <a:buChar char="ü"/>
            </a:pPr>
            <a:r>
              <a:rPr lang="en-US" sz="2000" dirty="0" smtClean="0">
                <a:latin typeface="Times New Roman" pitchFamily="18" charset="0"/>
                <a:cs typeface="Times New Roman" pitchFamily="18" charset="0"/>
              </a:rPr>
              <a:t>All </a:t>
            </a:r>
            <a:r>
              <a:rPr lang="en-US" sz="2000" dirty="0">
                <a:latin typeface="Times New Roman" pitchFamily="18" charset="0"/>
                <a:cs typeface="Times New Roman" pitchFamily="18" charset="0"/>
              </a:rPr>
              <a:t>the resources of the </a:t>
            </a:r>
            <a:r>
              <a:rPr lang="en-US" sz="2000" dirty="0" smtClean="0">
                <a:latin typeface="Times New Roman" pitchFamily="18" charset="0"/>
                <a:cs typeface="Times New Roman" pitchFamily="18" charset="0"/>
              </a:rPr>
              <a:t>process (including </a:t>
            </a:r>
            <a:r>
              <a:rPr lang="en-US" sz="2000" dirty="0">
                <a:latin typeface="Times New Roman" pitchFamily="18" charset="0"/>
                <a:cs typeface="Times New Roman" pitchFamily="18" charset="0"/>
              </a:rPr>
              <a:t>physical and virtual memory, open files, and I/O </a:t>
            </a:r>
            <a:r>
              <a:rPr lang="en-US" sz="2000" dirty="0" smtClean="0">
                <a:latin typeface="Times New Roman" pitchFamily="18" charset="0"/>
                <a:cs typeface="Times New Roman" pitchFamily="18" charset="0"/>
              </a:rPr>
              <a:t>buffers ) are </a:t>
            </a:r>
            <a:r>
              <a:rPr lang="en-US" sz="2000" dirty="0" err="1">
                <a:latin typeface="Times New Roman" pitchFamily="18" charset="0"/>
                <a:cs typeface="Times New Roman" pitchFamily="18" charset="0"/>
              </a:rPr>
              <a:t>deallocated</a:t>
            </a:r>
            <a:r>
              <a:rPr lang="en-US" sz="2000" dirty="0">
                <a:latin typeface="Times New Roman" pitchFamily="18" charset="0"/>
                <a:cs typeface="Times New Roman" pitchFamily="18" charset="0"/>
              </a:rPr>
              <a:t> by the operating system</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12479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4" end="4"/>
                                            </p:txEl>
                                          </p:spTgt>
                                        </p:tgtEl>
                                        <p:attrNameLst>
                                          <p:attrName>style.visibility</p:attrName>
                                        </p:attrNameLst>
                                      </p:cBhvr>
                                      <p:to>
                                        <p:strVal val="visible"/>
                                      </p:to>
                                    </p:set>
                                    <p:animEffect transition="in" filter="fade">
                                      <p:cBhvr>
                                        <p:cTn id="17" dur="500"/>
                                        <p:tgtEl>
                                          <p:spTgt spid="7171">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7171">
                                            <p:txEl>
                                              <p:pRg st="6" end="6"/>
                                            </p:txEl>
                                          </p:spTgt>
                                        </p:tgtEl>
                                        <p:attrNameLst>
                                          <p:attrName>style.visibility</p:attrName>
                                        </p:attrNameLst>
                                      </p:cBhvr>
                                      <p:to>
                                        <p:strVal val="visible"/>
                                      </p:to>
                                    </p:set>
                                    <p:animEffect transition="in" filter="fade">
                                      <p:cBhvr>
                                        <p:cTn id="20"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600" dirty="0"/>
              <a:t>Operations on Processes</a:t>
            </a:r>
          </a:p>
        </p:txBody>
      </p:sp>
      <p:sp>
        <p:nvSpPr>
          <p:cNvPr id="7171" name="Rectangle 3"/>
          <p:cNvSpPr>
            <a:spLocks noGrp="1" noChangeArrowheads="1"/>
          </p:cNvSpPr>
          <p:nvPr>
            <p:ph type="body" idx="1"/>
          </p:nvPr>
        </p:nvSpPr>
        <p:spPr/>
        <p:txBody>
          <a:bodyPr/>
          <a:lstStyle/>
          <a:p>
            <a:pPr marL="457200" lvl="2" indent="-457200" algn="just">
              <a:buFont typeface="+mj-lt"/>
              <a:buAutoNum type="arabicParenR"/>
            </a:pPr>
            <a:r>
              <a:rPr lang="en-US" sz="2800" b="1" u="sng" dirty="0">
                <a:latin typeface="Times New Roman" pitchFamily="18" charset="0"/>
                <a:cs typeface="Times New Roman" pitchFamily="18" charset="0"/>
              </a:rPr>
              <a:t>Process termination</a:t>
            </a:r>
          </a:p>
          <a:p>
            <a:pPr algn="just"/>
            <a:endParaRPr lang="en-US" sz="12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 parent may terminate the execution of one of its children processes  </a:t>
            </a:r>
            <a:r>
              <a:rPr lang="en-US" sz="2400" dirty="0">
                <a:latin typeface="Times New Roman" pitchFamily="18" charset="0"/>
                <a:cs typeface="Times New Roman" pitchFamily="18" charset="0"/>
              </a:rPr>
              <a:t>using the </a:t>
            </a:r>
            <a:r>
              <a:rPr lang="en-US" sz="2400" b="1" dirty="0">
                <a:latin typeface="Times New Roman" pitchFamily="18" charset="0"/>
                <a:cs typeface="Times New Roman" pitchFamily="18" charset="0"/>
              </a:rPr>
              <a:t>abort() </a:t>
            </a:r>
            <a:r>
              <a:rPr lang="en-US" sz="2400" dirty="0">
                <a:latin typeface="Times New Roman" pitchFamily="18" charset="0"/>
                <a:cs typeface="Times New Roman" pitchFamily="18" charset="0"/>
              </a:rPr>
              <a:t>system </a:t>
            </a:r>
            <a:r>
              <a:rPr lang="en-US" sz="2400" dirty="0" smtClean="0">
                <a:latin typeface="Times New Roman" pitchFamily="18" charset="0"/>
                <a:cs typeface="Times New Roman" pitchFamily="18" charset="0"/>
              </a:rPr>
              <a:t>call for a variety of reasons, such as these:</a:t>
            </a:r>
          </a:p>
          <a:p>
            <a:pPr algn="just"/>
            <a:endParaRPr lang="en-US" sz="2400" dirty="0" smtClean="0">
              <a:latin typeface="Times New Roman" pitchFamily="18" charset="0"/>
              <a:cs typeface="Times New Roman" pitchFamily="18" charset="0"/>
            </a:endParaRPr>
          </a:p>
          <a:p>
            <a:pPr lvl="1" algn="just">
              <a:buFont typeface="Wingdings" pitchFamily="2" charset="2"/>
              <a:buChar char="ü"/>
            </a:pPr>
            <a:r>
              <a:rPr lang="en-US" sz="2000" dirty="0" smtClean="0">
                <a:latin typeface="Times New Roman" pitchFamily="18" charset="0"/>
                <a:cs typeface="Times New Roman" pitchFamily="18" charset="0"/>
              </a:rPr>
              <a:t>The child has exceeded its usage of some of the resources that it has been allocated. (To determine whether this has occurred, the parent must have a mechanism to inspect the state of its children.)</a:t>
            </a:r>
          </a:p>
          <a:p>
            <a:pPr lvl="1" algn="just">
              <a:buFont typeface="Wingdings" pitchFamily="2" charset="2"/>
              <a:buChar char="ü"/>
            </a:pPr>
            <a:endParaRPr lang="en-US" sz="2000" dirty="0" smtClean="0">
              <a:latin typeface="Times New Roman" pitchFamily="18" charset="0"/>
              <a:cs typeface="Times New Roman" pitchFamily="18" charset="0"/>
            </a:endParaRPr>
          </a:p>
          <a:p>
            <a:pPr lvl="1" algn="just">
              <a:buFont typeface="Wingdings" pitchFamily="2" charset="2"/>
              <a:buChar char="ü"/>
            </a:pPr>
            <a:r>
              <a:rPr lang="en-US" sz="2000" dirty="0" smtClean="0">
                <a:latin typeface="Times New Roman" pitchFamily="18" charset="0"/>
                <a:cs typeface="Times New Roman" pitchFamily="18" charset="0"/>
              </a:rPr>
              <a:t>The task assigned to the child is no longer required.</a:t>
            </a:r>
          </a:p>
          <a:p>
            <a:pPr lvl="1" algn="just">
              <a:buFont typeface="Wingdings" pitchFamily="2" charset="2"/>
              <a:buChar char="ü"/>
            </a:pPr>
            <a:endParaRPr lang="en-US" sz="2000" dirty="0" smtClean="0">
              <a:latin typeface="Times New Roman" pitchFamily="18" charset="0"/>
              <a:cs typeface="Times New Roman" pitchFamily="18" charset="0"/>
            </a:endParaRPr>
          </a:p>
          <a:p>
            <a:pPr lvl="1" algn="just">
              <a:buFont typeface="Wingdings" pitchFamily="2" charset="2"/>
              <a:buChar char="ü"/>
            </a:pPr>
            <a:r>
              <a:rPr lang="en-US" sz="2000" dirty="0" smtClean="0">
                <a:latin typeface="Times New Roman" pitchFamily="18" charset="0"/>
                <a:cs typeface="Times New Roman" pitchFamily="18" charset="0"/>
              </a:rPr>
              <a:t>The parent is exiting, and the operating system does not allow a child to continue if its parent terminates.</a:t>
            </a:r>
          </a:p>
        </p:txBody>
      </p:sp>
    </p:spTree>
    <p:extLst>
      <p:ext uri="{BB962C8B-B14F-4D97-AF65-F5344CB8AC3E}">
        <p14:creationId xmlns:p14="http://schemas.microsoft.com/office/powerpoint/2010/main" val="305863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500"/>
                                        <p:tgtEl>
                                          <p:spTgt spid="717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4" end="4"/>
                                            </p:txEl>
                                          </p:spTgt>
                                        </p:tgtEl>
                                        <p:attrNameLst>
                                          <p:attrName>style.visibility</p:attrName>
                                        </p:attrNameLst>
                                      </p:cBhvr>
                                      <p:to>
                                        <p:strVal val="visible"/>
                                      </p:to>
                                    </p:set>
                                    <p:animEffect transition="in" filter="fade">
                                      <p:cBhvr>
                                        <p:cTn id="12" dur="500"/>
                                        <p:tgtEl>
                                          <p:spTgt spid="7171">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171">
                                            <p:txEl>
                                              <p:pRg st="6" end="6"/>
                                            </p:txEl>
                                          </p:spTgt>
                                        </p:tgtEl>
                                        <p:attrNameLst>
                                          <p:attrName>style.visibility</p:attrName>
                                        </p:attrNameLst>
                                      </p:cBhvr>
                                      <p:to>
                                        <p:strVal val="visible"/>
                                      </p:to>
                                    </p:set>
                                    <p:animEffect transition="in" filter="fade">
                                      <p:cBhvr>
                                        <p:cTn id="15" dur="500"/>
                                        <p:tgtEl>
                                          <p:spTgt spid="7171">
                                            <p:txEl>
                                              <p:pRg st="6" end="6"/>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171">
                                            <p:txEl>
                                              <p:pRg st="8" end="8"/>
                                            </p:txEl>
                                          </p:spTgt>
                                        </p:tgtEl>
                                        <p:attrNameLst>
                                          <p:attrName>style.visibility</p:attrName>
                                        </p:attrNameLst>
                                      </p:cBhvr>
                                      <p:to>
                                        <p:strVal val="visible"/>
                                      </p:to>
                                    </p:set>
                                    <p:animEffect transition="in" filter="fade">
                                      <p:cBhvr>
                                        <p:cTn id="18" dur="500"/>
                                        <p:tgtEl>
                                          <p:spTgt spid="717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600" dirty="0"/>
              <a:t>Operations on Processes</a:t>
            </a:r>
          </a:p>
        </p:txBody>
      </p:sp>
      <p:sp>
        <p:nvSpPr>
          <p:cNvPr id="7171" name="Rectangle 3"/>
          <p:cNvSpPr>
            <a:spLocks noGrp="1" noChangeArrowheads="1"/>
          </p:cNvSpPr>
          <p:nvPr>
            <p:ph type="body" idx="1"/>
          </p:nvPr>
        </p:nvSpPr>
        <p:spPr/>
        <p:txBody>
          <a:bodyPr/>
          <a:lstStyle/>
          <a:p>
            <a:pPr marL="457200" lvl="2" indent="-457200" algn="just">
              <a:buFont typeface="+mj-lt"/>
              <a:buAutoNum type="arabicParenR"/>
            </a:pPr>
            <a:r>
              <a:rPr lang="en-US" sz="2800" b="1" u="sng" dirty="0">
                <a:latin typeface="Times New Roman" pitchFamily="18" charset="0"/>
                <a:cs typeface="Times New Roman" pitchFamily="18" charset="0"/>
              </a:rPr>
              <a:t>Process termination</a:t>
            </a:r>
          </a:p>
          <a:p>
            <a:pPr algn="just"/>
            <a:endParaRPr lang="en-US" sz="12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Some operating systems do not allow child to exists if its parent has terminated.  If a process terminates, then all its children must also be terminated.</a:t>
            </a:r>
          </a:p>
          <a:p>
            <a:pPr lvl="1" algn="just">
              <a:buFont typeface="Wingdings" pitchFamily="2" charset="2"/>
              <a:buChar char="ü"/>
            </a:pPr>
            <a:endParaRPr lang="en-US" sz="2000" dirty="0" smtClean="0">
              <a:latin typeface="Times New Roman" pitchFamily="18" charset="0"/>
              <a:cs typeface="Times New Roman" pitchFamily="18" charset="0"/>
            </a:endParaRPr>
          </a:p>
          <a:p>
            <a:pPr lvl="1" algn="just">
              <a:buFont typeface="Wingdings" pitchFamily="2" charset="2"/>
              <a:buChar char="ü"/>
            </a:pPr>
            <a:r>
              <a:rPr lang="en-US" sz="2000" dirty="0">
                <a:latin typeface="Times New Roman" pitchFamily="18" charset="0"/>
                <a:cs typeface="Times New Roman" pitchFamily="18" charset="0"/>
              </a:rPr>
              <a:t>C</a:t>
            </a:r>
            <a:r>
              <a:rPr lang="en-US" sz="2000" dirty="0" smtClean="0">
                <a:latin typeface="Times New Roman" pitchFamily="18" charset="0"/>
                <a:cs typeface="Times New Roman" pitchFamily="18" charset="0"/>
              </a:rPr>
              <a:t>ascading termination.  All children, grandchildren, etc.  are  terminated.</a:t>
            </a:r>
          </a:p>
          <a:p>
            <a:pPr lvl="1" algn="just">
              <a:buFont typeface="Wingdings" pitchFamily="2" charset="2"/>
              <a:buChar char="ü"/>
            </a:pPr>
            <a:endParaRPr lang="en-US" sz="2000" dirty="0" smtClean="0">
              <a:latin typeface="Times New Roman" pitchFamily="18" charset="0"/>
              <a:cs typeface="Times New Roman" pitchFamily="18" charset="0"/>
            </a:endParaRPr>
          </a:p>
          <a:p>
            <a:pPr lvl="1" algn="just">
              <a:buFont typeface="Wingdings" pitchFamily="2" charset="2"/>
              <a:buChar char="ü"/>
            </a:pPr>
            <a:r>
              <a:rPr lang="en-US" sz="2000" dirty="0" smtClean="0">
                <a:latin typeface="Times New Roman" pitchFamily="18" charset="0"/>
                <a:cs typeface="Times New Roman" pitchFamily="18" charset="0"/>
              </a:rPr>
              <a:t>The termination is initiated by the operating system.</a:t>
            </a:r>
          </a:p>
          <a:p>
            <a:pPr algn="just"/>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971345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500"/>
                                        <p:tgtEl>
                                          <p:spTgt spid="717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4" end="4"/>
                                            </p:txEl>
                                          </p:spTgt>
                                        </p:tgtEl>
                                        <p:attrNameLst>
                                          <p:attrName>style.visibility</p:attrName>
                                        </p:attrNameLst>
                                      </p:cBhvr>
                                      <p:to>
                                        <p:strVal val="visible"/>
                                      </p:to>
                                    </p:set>
                                    <p:animEffect transition="in" filter="fade">
                                      <p:cBhvr>
                                        <p:cTn id="12" dur="500"/>
                                        <p:tgtEl>
                                          <p:spTgt spid="7171">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171">
                                            <p:txEl>
                                              <p:pRg st="6" end="6"/>
                                            </p:txEl>
                                          </p:spTgt>
                                        </p:tgtEl>
                                        <p:attrNameLst>
                                          <p:attrName>style.visibility</p:attrName>
                                        </p:attrNameLst>
                                      </p:cBhvr>
                                      <p:to>
                                        <p:strVal val="visible"/>
                                      </p:to>
                                    </p:set>
                                    <p:animEffect transition="in" filter="fade">
                                      <p:cBhvr>
                                        <p:cTn id="15" dur="500"/>
                                        <p:tgtEl>
                                          <p:spTgt spid="71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600" dirty="0"/>
              <a:t>Operations on Processes</a:t>
            </a:r>
          </a:p>
        </p:txBody>
      </p:sp>
      <p:sp>
        <p:nvSpPr>
          <p:cNvPr id="7171" name="Rectangle 3"/>
          <p:cNvSpPr>
            <a:spLocks noGrp="1" noChangeArrowheads="1"/>
          </p:cNvSpPr>
          <p:nvPr>
            <p:ph type="body" idx="1"/>
          </p:nvPr>
        </p:nvSpPr>
        <p:spPr/>
        <p:txBody>
          <a:bodyPr/>
          <a:lstStyle/>
          <a:p>
            <a:pPr marL="457200" lvl="2" indent="-457200" algn="just">
              <a:buFont typeface="+mj-lt"/>
              <a:buAutoNum type="arabicParenR"/>
            </a:pPr>
            <a:r>
              <a:rPr lang="en-US" sz="2800" b="1" u="sng" dirty="0">
                <a:latin typeface="Times New Roman" pitchFamily="18" charset="0"/>
                <a:cs typeface="Times New Roman" pitchFamily="18" charset="0"/>
              </a:rPr>
              <a:t>Process termination</a:t>
            </a:r>
          </a:p>
          <a:p>
            <a:pPr algn="just"/>
            <a:endParaRPr lang="en-US" sz="12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parent process may wait for termination of a child process by using the wait() system call. The call returns status information and the </a:t>
            </a:r>
            <a:r>
              <a:rPr lang="en-US" sz="2400" dirty="0" err="1" smtClean="0">
                <a:latin typeface="Times New Roman" pitchFamily="18" charset="0"/>
                <a:cs typeface="Times New Roman" pitchFamily="18" charset="0"/>
              </a:rPr>
              <a:t>pid</a:t>
            </a:r>
            <a:r>
              <a:rPr lang="en-US" sz="2400" dirty="0" smtClean="0">
                <a:latin typeface="Times New Roman" pitchFamily="18" charset="0"/>
                <a:cs typeface="Times New Roman" pitchFamily="18" charset="0"/>
              </a:rPr>
              <a:t> of the terminated process</a:t>
            </a:r>
          </a:p>
          <a:p>
            <a:pPr marL="0" indent="0" algn="just">
              <a:buNone/>
            </a:pPr>
            <a:endParaRPr lang="en-US" sz="1100" dirty="0" smtClean="0">
              <a:latin typeface="Times New Roman" pitchFamily="18" charset="0"/>
              <a:cs typeface="Times New Roman" pitchFamily="18" charset="0"/>
            </a:endParaRPr>
          </a:p>
          <a:p>
            <a:pPr marL="914400" lvl="2" indent="0" algn="just">
              <a:buNone/>
            </a:pPr>
            <a:r>
              <a:rPr lang="en-US" dirty="0" err="1" smtClean="0">
                <a:latin typeface="Times New Roman" pitchFamily="18" charset="0"/>
                <a:cs typeface="Times New Roman" pitchFamily="18" charset="0"/>
              </a:rPr>
              <a:t>pid</a:t>
            </a:r>
            <a:r>
              <a:rPr lang="en-US" dirty="0" smtClean="0">
                <a:latin typeface="Times New Roman" pitchFamily="18" charset="0"/>
                <a:cs typeface="Times New Roman" pitchFamily="18" charset="0"/>
              </a:rPr>
              <a:t> t </a:t>
            </a:r>
            <a:r>
              <a:rPr lang="en-US" dirty="0" err="1" smtClean="0">
                <a:latin typeface="Times New Roman" pitchFamily="18" charset="0"/>
                <a:cs typeface="Times New Roman" pitchFamily="18" charset="0"/>
              </a:rPr>
              <a:t>pid</a:t>
            </a:r>
            <a:r>
              <a:rPr lang="en-US" dirty="0" smtClean="0">
                <a:latin typeface="Times New Roman" pitchFamily="18" charset="0"/>
                <a:cs typeface="Times New Roman" pitchFamily="18" charset="0"/>
              </a:rPr>
              <a:t>;</a:t>
            </a:r>
          </a:p>
          <a:p>
            <a:pPr marL="914400" lvl="2" indent="0" algn="just">
              <a:buNone/>
            </a:pPr>
            <a:r>
              <a:rPr lang="en-US" dirty="0" err="1" smtClean="0">
                <a:latin typeface="Times New Roman" pitchFamily="18" charset="0"/>
                <a:cs typeface="Times New Roman" pitchFamily="18" charset="0"/>
              </a:rPr>
              <a:t>int</a:t>
            </a:r>
            <a:r>
              <a:rPr lang="en-US" dirty="0" smtClean="0">
                <a:latin typeface="Times New Roman" pitchFamily="18" charset="0"/>
                <a:cs typeface="Times New Roman" pitchFamily="18" charset="0"/>
              </a:rPr>
              <a:t> status;        </a:t>
            </a:r>
          </a:p>
          <a:p>
            <a:pPr marL="914400" lvl="2" indent="0" algn="just">
              <a:buNone/>
            </a:pPr>
            <a:r>
              <a:rPr lang="en-US" dirty="0" err="1" smtClean="0">
                <a:latin typeface="Times New Roman" pitchFamily="18" charset="0"/>
                <a:cs typeface="Times New Roman" pitchFamily="18" charset="0"/>
              </a:rPr>
              <a:t>pid</a:t>
            </a:r>
            <a:r>
              <a:rPr lang="en-US" dirty="0" smtClean="0">
                <a:latin typeface="Times New Roman" pitchFamily="18" charset="0"/>
                <a:cs typeface="Times New Roman" pitchFamily="18" charset="0"/>
              </a:rPr>
              <a:t> = wait(&amp;status); </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If no parent waiting (did not invoke wait()) process is a zombie</a:t>
            </a:r>
          </a:p>
          <a:p>
            <a:pPr algn="just"/>
            <a:r>
              <a:rPr lang="en-US" sz="2400" dirty="0" smtClean="0">
                <a:latin typeface="Times New Roman" pitchFamily="18" charset="0"/>
                <a:cs typeface="Times New Roman" pitchFamily="18" charset="0"/>
              </a:rPr>
              <a:t>If parent terminated without invoking wait , process is an orphan</a:t>
            </a:r>
          </a:p>
          <a:p>
            <a:pPr marL="0" indent="0" algn="just">
              <a:buNone/>
            </a:pPr>
            <a:endParaRPr lang="en-US" sz="2400" dirty="0" smtClean="0">
              <a:latin typeface="Times New Roman" pitchFamily="18" charset="0"/>
              <a:cs typeface="Times New Roman" pitchFamily="18" charset="0"/>
            </a:endParaRPr>
          </a:p>
          <a:p>
            <a:pPr marL="0" indent="0" algn="just">
              <a:buNone/>
            </a:pPr>
            <a:endParaRPr lang="en-US" sz="2400" dirty="0" smtClean="0">
              <a:latin typeface="Times New Roman" pitchFamily="18" charset="0"/>
              <a:cs typeface="Times New Roman" pitchFamily="18" charset="0"/>
            </a:endParaRPr>
          </a:p>
          <a:p>
            <a:pPr marL="0" indent="0" algn="just">
              <a:buNone/>
            </a:pP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marL="0" lvl="0" indent="0" algn="just">
              <a:buNone/>
            </a:pPr>
            <a:endParaRPr lang="en-US" sz="2400" dirty="0" smtClean="0"/>
          </a:p>
          <a:p>
            <a:pPr marL="0" indent="0" algn="just">
              <a:buNone/>
            </a:pPr>
            <a:r>
              <a:rPr lang="en-US" dirty="0" smtClean="0"/>
              <a:t> </a:t>
            </a:r>
            <a:endParaRPr lang="en-US" sz="2400" dirty="0"/>
          </a:p>
        </p:txBody>
      </p:sp>
    </p:spTree>
    <p:extLst>
      <p:ext uri="{BB962C8B-B14F-4D97-AF65-F5344CB8AC3E}">
        <p14:creationId xmlns:p14="http://schemas.microsoft.com/office/powerpoint/2010/main" val="39301152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500"/>
                                        <p:tgtEl>
                                          <p:spTgt spid="717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4" end="4"/>
                                            </p:txEl>
                                          </p:spTgt>
                                        </p:tgtEl>
                                        <p:attrNameLst>
                                          <p:attrName>style.visibility</p:attrName>
                                        </p:attrNameLst>
                                      </p:cBhvr>
                                      <p:to>
                                        <p:strVal val="visible"/>
                                      </p:to>
                                    </p:set>
                                    <p:animEffect transition="in" filter="fade">
                                      <p:cBhvr>
                                        <p:cTn id="12" dur="500"/>
                                        <p:tgtEl>
                                          <p:spTgt spid="7171">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171">
                                            <p:txEl>
                                              <p:pRg st="5" end="5"/>
                                            </p:txEl>
                                          </p:spTgt>
                                        </p:tgtEl>
                                        <p:attrNameLst>
                                          <p:attrName>style.visibility</p:attrName>
                                        </p:attrNameLst>
                                      </p:cBhvr>
                                      <p:to>
                                        <p:strVal val="visible"/>
                                      </p:to>
                                    </p:set>
                                    <p:animEffect transition="in" filter="fade">
                                      <p:cBhvr>
                                        <p:cTn id="15" dur="500"/>
                                        <p:tgtEl>
                                          <p:spTgt spid="7171">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171">
                                            <p:txEl>
                                              <p:pRg st="6" end="6"/>
                                            </p:txEl>
                                          </p:spTgt>
                                        </p:tgtEl>
                                        <p:attrNameLst>
                                          <p:attrName>style.visibility</p:attrName>
                                        </p:attrNameLst>
                                      </p:cBhvr>
                                      <p:to>
                                        <p:strVal val="visible"/>
                                      </p:to>
                                    </p:set>
                                    <p:animEffect transition="in" filter="fade">
                                      <p:cBhvr>
                                        <p:cTn id="18" dur="500"/>
                                        <p:tgtEl>
                                          <p:spTgt spid="7171">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171">
                                            <p:txEl>
                                              <p:pRg st="8" end="8"/>
                                            </p:txEl>
                                          </p:spTgt>
                                        </p:tgtEl>
                                        <p:attrNameLst>
                                          <p:attrName>style.visibility</p:attrName>
                                        </p:attrNameLst>
                                      </p:cBhvr>
                                      <p:to>
                                        <p:strVal val="visible"/>
                                      </p:to>
                                    </p:set>
                                    <p:animEffect transition="in" filter="fade">
                                      <p:cBhvr>
                                        <p:cTn id="23" dur="500"/>
                                        <p:tgtEl>
                                          <p:spTgt spid="7171">
                                            <p:txEl>
                                              <p:pRg st="8" end="8"/>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171">
                                            <p:txEl>
                                              <p:pRg st="9" end="9"/>
                                            </p:txEl>
                                          </p:spTgt>
                                        </p:tgtEl>
                                        <p:attrNameLst>
                                          <p:attrName>style.visibility</p:attrName>
                                        </p:attrNameLst>
                                      </p:cBhvr>
                                      <p:to>
                                        <p:strVal val="visible"/>
                                      </p:to>
                                    </p:set>
                                    <p:animEffect transition="in" filter="fade">
                                      <p:cBhvr>
                                        <p:cTn id="26" dur="500"/>
                                        <p:tgtEl>
                                          <p:spTgt spid="717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altLang="en-US" sz="3600" dirty="0" smtClean="0"/>
              <a:t>Contents of Lecture</a:t>
            </a:r>
          </a:p>
        </p:txBody>
      </p:sp>
      <p:sp>
        <p:nvSpPr>
          <p:cNvPr id="7171" name="Rectangle 3"/>
          <p:cNvSpPr>
            <a:spLocks noGrp="1" noChangeArrowheads="1"/>
          </p:cNvSpPr>
          <p:nvPr>
            <p:ph type="body" idx="1"/>
          </p:nvPr>
        </p:nvSpPr>
        <p:spPr/>
        <p:txBody>
          <a:bodyPr/>
          <a:lstStyle/>
          <a:p>
            <a:pPr marL="0" lvl="0" indent="0">
              <a:buNone/>
            </a:pPr>
            <a:endParaRPr lang="en-US" dirty="0" smtClean="0"/>
          </a:p>
          <a:p>
            <a:pPr lvl="0"/>
            <a:endParaRPr lang="en-US" sz="2400" dirty="0" smtClean="0">
              <a:latin typeface="Times New Roman" pitchFamily="18" charset="0"/>
              <a:cs typeface="Times New Roman" pitchFamily="18" charset="0"/>
            </a:endParaRPr>
          </a:p>
          <a:p>
            <a:pPr lvl="0"/>
            <a:endParaRPr lang="en-US" sz="2400" dirty="0" smtClean="0">
              <a:latin typeface="Times New Roman" pitchFamily="18" charset="0"/>
              <a:cs typeface="Times New Roman" pitchFamily="18" charset="0"/>
            </a:endParaRPr>
          </a:p>
          <a:p>
            <a:pPr lvl="0"/>
            <a:r>
              <a:rPr lang="en-US" sz="2400" dirty="0" smtClean="0">
                <a:latin typeface="Times New Roman" pitchFamily="18" charset="0"/>
                <a:cs typeface="Times New Roman" pitchFamily="18" charset="0"/>
              </a:rPr>
              <a:t>Process </a:t>
            </a:r>
            <a:r>
              <a:rPr lang="en-US" sz="2400" dirty="0">
                <a:latin typeface="Times New Roman" pitchFamily="18" charset="0"/>
                <a:cs typeface="Times New Roman" pitchFamily="18" charset="0"/>
              </a:rPr>
              <a:t>Concept</a:t>
            </a:r>
          </a:p>
          <a:p>
            <a:pPr lvl="0"/>
            <a:r>
              <a:rPr lang="en-US" sz="2400" dirty="0" smtClean="0">
                <a:latin typeface="Times New Roman" pitchFamily="18" charset="0"/>
                <a:cs typeface="Times New Roman" pitchFamily="18" charset="0"/>
              </a:rPr>
              <a:t>Process Scheduling</a:t>
            </a:r>
          </a:p>
          <a:p>
            <a:pPr lvl="0"/>
            <a:r>
              <a:rPr lang="en-US" sz="2400" dirty="0" smtClean="0">
                <a:latin typeface="Times New Roman" pitchFamily="18" charset="0"/>
                <a:cs typeface="Times New Roman" pitchFamily="18" charset="0"/>
              </a:rPr>
              <a:t>Operations </a:t>
            </a:r>
            <a:r>
              <a:rPr lang="en-US" sz="2400" dirty="0">
                <a:latin typeface="Times New Roman" pitchFamily="18" charset="0"/>
                <a:cs typeface="Times New Roman" pitchFamily="18" charset="0"/>
              </a:rPr>
              <a:t>on Processes</a:t>
            </a:r>
            <a:endParaRPr lang="en-US" sz="2400" dirty="0" smtClean="0">
              <a:latin typeface="Times New Roman" pitchFamily="18" charset="0"/>
              <a:cs typeface="Times New Roman" pitchFamily="18" charset="0"/>
            </a:endParaRPr>
          </a:p>
          <a:p>
            <a:pPr lvl="0"/>
            <a:endParaRPr lang="en-US" sz="24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600" dirty="0"/>
              <a:t>Process Concept </a:t>
            </a:r>
          </a:p>
        </p:txBody>
      </p:sp>
      <p:sp>
        <p:nvSpPr>
          <p:cNvPr id="7171" name="Rectangle 3"/>
          <p:cNvSpPr>
            <a:spLocks noGrp="1" noChangeArrowheads="1"/>
          </p:cNvSpPr>
          <p:nvPr>
            <p:ph type="body" idx="1"/>
          </p:nvPr>
        </p:nvSpPr>
        <p:spPr/>
        <p:txBody>
          <a:bodyPr/>
          <a:lstStyle/>
          <a:p>
            <a:pPr algn="just"/>
            <a:r>
              <a:rPr lang="en-US" sz="2400" b="1" dirty="0" smtClean="0">
                <a:latin typeface="Times New Roman" pitchFamily="18" charset="0"/>
                <a:cs typeface="Times New Roman" pitchFamily="18" charset="0"/>
              </a:rPr>
              <a:t>Process</a:t>
            </a:r>
            <a:r>
              <a:rPr lang="en-US" sz="2400" dirty="0" smtClean="0">
                <a:latin typeface="Times New Roman" pitchFamily="18" charset="0"/>
                <a:cs typeface="Times New Roman" pitchFamily="18" charset="0"/>
              </a:rPr>
              <a:t> is </a:t>
            </a:r>
            <a:r>
              <a:rPr lang="en-US" sz="2400" dirty="0">
                <a:latin typeface="Times New Roman" pitchFamily="18" charset="0"/>
                <a:cs typeface="Times New Roman" pitchFamily="18" charset="0"/>
              </a:rPr>
              <a:t>a program in execution; process execution must progress in sequential </a:t>
            </a:r>
            <a:r>
              <a:rPr lang="en-US" sz="2400" dirty="0" smtClean="0">
                <a:latin typeface="Times New Roman" pitchFamily="18" charset="0"/>
                <a:cs typeface="Times New Roman" pitchFamily="18" charset="0"/>
              </a:rPr>
              <a:t>fashion.</a:t>
            </a:r>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process is more than the </a:t>
            </a:r>
            <a:r>
              <a:rPr lang="en-US" sz="2400" b="1" dirty="0">
                <a:latin typeface="Times New Roman" pitchFamily="18" charset="0"/>
                <a:cs typeface="Times New Roman" pitchFamily="18" charset="0"/>
              </a:rPr>
              <a:t>program code</a:t>
            </a:r>
            <a:r>
              <a:rPr lang="en-US" sz="2400" dirty="0">
                <a:latin typeface="Times New Roman" pitchFamily="18" charset="0"/>
                <a:cs typeface="Times New Roman" pitchFamily="18" charset="0"/>
              </a:rPr>
              <a:t>, which is sometimes known as the </a:t>
            </a:r>
            <a:r>
              <a:rPr lang="en-US" sz="2400" b="1" dirty="0">
                <a:latin typeface="Times New Roman" pitchFamily="18" charset="0"/>
                <a:cs typeface="Times New Roman" pitchFamily="18" charset="0"/>
              </a:rPr>
              <a:t>text section</a:t>
            </a:r>
            <a:r>
              <a:rPr lang="en-US" sz="2400" dirty="0">
                <a:latin typeface="Times New Roman" pitchFamily="18" charset="0"/>
                <a:cs typeface="Times New Roman" pitchFamily="18" charset="0"/>
              </a:rPr>
              <a:t>. It also includes:</a:t>
            </a:r>
          </a:p>
          <a:p>
            <a:pPr lvl="1" algn="just"/>
            <a:r>
              <a:rPr lang="en-US" sz="2000"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current activity</a:t>
            </a:r>
            <a:r>
              <a:rPr lang="en-US" sz="2000" dirty="0">
                <a:latin typeface="Times New Roman" pitchFamily="18" charset="0"/>
                <a:cs typeface="Times New Roman" pitchFamily="18" charset="0"/>
              </a:rPr>
              <a:t>, as represented by the value of the program counter and the contents of the processor’s registers.</a:t>
            </a:r>
          </a:p>
          <a:p>
            <a:pPr lvl="1" algn="just"/>
            <a:r>
              <a:rPr lang="en-US" sz="2000" b="1" dirty="0" smtClean="0">
                <a:latin typeface="Times New Roman" pitchFamily="18" charset="0"/>
                <a:cs typeface="Times New Roman" pitchFamily="18" charset="0"/>
              </a:rPr>
              <a:t>Stack</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containing temporary data</a:t>
            </a:r>
          </a:p>
          <a:p>
            <a:pPr lvl="2" algn="just"/>
            <a:r>
              <a:rPr lang="en-US" dirty="0" smtClean="0">
                <a:latin typeface="Times New Roman" pitchFamily="18" charset="0"/>
                <a:cs typeface="Times New Roman" pitchFamily="18" charset="0"/>
              </a:rPr>
              <a:t>Function </a:t>
            </a:r>
            <a:r>
              <a:rPr lang="en-US" dirty="0">
                <a:latin typeface="Times New Roman" pitchFamily="18" charset="0"/>
                <a:cs typeface="Times New Roman" pitchFamily="18" charset="0"/>
              </a:rPr>
              <a:t>parameters, return addresses, local variables</a:t>
            </a:r>
          </a:p>
          <a:p>
            <a:pPr lvl="1" algn="just"/>
            <a:r>
              <a:rPr lang="en-US" sz="2000" b="1" dirty="0" smtClean="0">
                <a:latin typeface="Times New Roman" pitchFamily="18" charset="0"/>
                <a:cs typeface="Times New Roman" pitchFamily="18" charset="0"/>
              </a:rPr>
              <a:t>Data </a:t>
            </a:r>
            <a:r>
              <a:rPr lang="en-US" sz="2000" b="1" dirty="0">
                <a:latin typeface="Times New Roman" pitchFamily="18" charset="0"/>
                <a:cs typeface="Times New Roman" pitchFamily="18" charset="0"/>
              </a:rPr>
              <a:t>section </a:t>
            </a:r>
            <a:r>
              <a:rPr lang="en-US" sz="2000" dirty="0">
                <a:latin typeface="Times New Roman" pitchFamily="18" charset="0"/>
                <a:cs typeface="Times New Roman" pitchFamily="18" charset="0"/>
              </a:rPr>
              <a:t>containing global variables</a:t>
            </a:r>
          </a:p>
          <a:p>
            <a:pPr lvl="1" algn="just"/>
            <a:r>
              <a:rPr lang="en-US" sz="2000" b="1" dirty="0" smtClean="0">
                <a:latin typeface="Times New Roman" pitchFamily="18" charset="0"/>
                <a:cs typeface="Times New Roman" pitchFamily="18" charset="0"/>
              </a:rPr>
              <a:t>Heap</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containing memory dynamically allocated during run time</a:t>
            </a:r>
          </a:p>
          <a:p>
            <a:pPr algn="just"/>
            <a:endParaRPr lang="en-US" sz="2400"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structure of a process in memory is shown in next </a:t>
            </a:r>
            <a:r>
              <a:rPr lang="en-US" sz="2400" dirty="0" smtClean="0">
                <a:latin typeface="Times New Roman" pitchFamily="18" charset="0"/>
                <a:cs typeface="Times New Roman" pitchFamily="18" charset="0"/>
              </a:rPr>
              <a:t>figure.</a:t>
            </a:r>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marL="0" lvl="0" indent="0" algn="just">
              <a:buNone/>
            </a:pPr>
            <a:endParaRPr lang="en-US" sz="2400" dirty="0"/>
          </a:p>
          <a:p>
            <a:pPr marL="0" indent="0" algn="just">
              <a:buNone/>
            </a:pPr>
            <a:r>
              <a:rPr lang="en-US" dirty="0"/>
              <a:t> </a:t>
            </a:r>
            <a:endParaRPr lang="en-US" sz="2400" dirty="0"/>
          </a:p>
        </p:txBody>
      </p:sp>
      <p:sp>
        <p:nvSpPr>
          <p:cNvPr id="2" name="Rectangle 1"/>
          <p:cNvSpPr/>
          <p:nvPr/>
        </p:nvSpPr>
        <p:spPr bwMode="auto">
          <a:xfrm>
            <a:off x="914400" y="3171825"/>
            <a:ext cx="7848600" cy="2162175"/>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0000" tIns="46800" rIns="90000" bIns="4680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171825"/>
            <a:ext cx="1781175" cy="2390775"/>
          </a:xfrm>
          <a:prstGeom prst="rect">
            <a:avLst/>
          </a:prstGeom>
          <a:noFill/>
          <a:ln>
            <a:noFill/>
          </a:ln>
          <a:extLst/>
        </p:spPr>
      </p:pic>
    </p:spTree>
    <p:extLst>
      <p:ext uri="{BB962C8B-B14F-4D97-AF65-F5344CB8AC3E}">
        <p14:creationId xmlns:p14="http://schemas.microsoft.com/office/powerpoint/2010/main" val="172600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500"/>
                                        <p:tgtEl>
                                          <p:spTgt spid="717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fade">
                                      <p:cBhvr>
                                        <p:cTn id="17" dur="500"/>
                                        <p:tgtEl>
                                          <p:spTgt spid="71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fade">
                                      <p:cBhvr>
                                        <p:cTn id="22" dur="500"/>
                                        <p:tgtEl>
                                          <p:spTgt spid="7171">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171">
                                            <p:txEl>
                                              <p:pRg st="5" end="5"/>
                                            </p:txEl>
                                          </p:spTgt>
                                        </p:tgtEl>
                                        <p:attrNameLst>
                                          <p:attrName>style.visibility</p:attrName>
                                        </p:attrNameLst>
                                      </p:cBhvr>
                                      <p:to>
                                        <p:strVal val="visible"/>
                                      </p:to>
                                    </p:set>
                                    <p:animEffect transition="in" filter="fade">
                                      <p:cBhvr>
                                        <p:cTn id="25" dur="500"/>
                                        <p:tgtEl>
                                          <p:spTgt spid="7171">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171">
                                            <p:txEl>
                                              <p:pRg st="6" end="6"/>
                                            </p:txEl>
                                          </p:spTgt>
                                        </p:tgtEl>
                                        <p:attrNameLst>
                                          <p:attrName>style.visibility</p:attrName>
                                        </p:attrNameLst>
                                      </p:cBhvr>
                                      <p:to>
                                        <p:strVal val="visible"/>
                                      </p:to>
                                    </p:set>
                                    <p:animEffect transition="in" filter="fade">
                                      <p:cBhvr>
                                        <p:cTn id="30" dur="500"/>
                                        <p:tgtEl>
                                          <p:spTgt spid="7171">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7171">
                                            <p:txEl>
                                              <p:pRg st="7" end="7"/>
                                            </p:txEl>
                                          </p:spTgt>
                                        </p:tgtEl>
                                        <p:attrNameLst>
                                          <p:attrName>style.visibility</p:attrName>
                                        </p:attrNameLst>
                                      </p:cBhvr>
                                      <p:to>
                                        <p:strVal val="visible"/>
                                      </p:to>
                                    </p:set>
                                    <p:animEffect transition="in" filter="fade">
                                      <p:cBhvr>
                                        <p:cTn id="35" dur="500"/>
                                        <p:tgtEl>
                                          <p:spTgt spid="7171">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7171">
                                            <p:txEl>
                                              <p:pRg st="9" end="9"/>
                                            </p:txEl>
                                          </p:spTgt>
                                        </p:tgtEl>
                                        <p:attrNameLst>
                                          <p:attrName>style.visibility</p:attrName>
                                        </p:attrNameLst>
                                      </p:cBhvr>
                                      <p:to>
                                        <p:strVal val="visible"/>
                                      </p:to>
                                    </p:set>
                                    <p:animEffect transition="in" filter="fade">
                                      <p:cBhvr>
                                        <p:cTn id="40" dur="500"/>
                                        <p:tgtEl>
                                          <p:spTgt spid="7171">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randombar(horizontal)">
                                      <p:cBhvr>
                                        <p:cTn id="45" dur="500"/>
                                        <p:tgtEl>
                                          <p:spTgt spid="2"/>
                                        </p:tgtEl>
                                      </p:cBhvr>
                                    </p:animEffect>
                                  </p:childTnLst>
                                </p:cTn>
                              </p:par>
                              <p:par>
                                <p:cTn id="46" presetID="14" presetClass="entr" presetSubtype="10" fill="hold"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randombar(horizontal)">
                                      <p:cBhvr>
                                        <p:cTn id="4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600" dirty="0"/>
              <a:t>Process Concept </a:t>
            </a:r>
          </a:p>
        </p:txBody>
      </p:sp>
      <p:sp>
        <p:nvSpPr>
          <p:cNvPr id="7171" name="Rectangle 3"/>
          <p:cNvSpPr>
            <a:spLocks noGrp="1" noChangeArrowheads="1"/>
          </p:cNvSpPr>
          <p:nvPr>
            <p:ph type="body" idx="1"/>
          </p:nvPr>
        </p:nvSpPr>
        <p:spPr/>
        <p:txBody>
          <a:bodyPr/>
          <a:lstStyle/>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 </a:t>
            </a:r>
            <a:r>
              <a:rPr lang="en-US" sz="2400" b="1" dirty="0">
                <a:latin typeface="Times New Roman" pitchFamily="18" charset="0"/>
                <a:cs typeface="Times New Roman" pitchFamily="18" charset="0"/>
              </a:rPr>
              <a:t>program</a:t>
            </a:r>
            <a:r>
              <a:rPr lang="en-US" sz="2400" dirty="0">
                <a:latin typeface="Times New Roman" pitchFamily="18" charset="0"/>
                <a:cs typeface="Times New Roman" pitchFamily="18" charset="0"/>
              </a:rPr>
              <a:t> is a </a:t>
            </a:r>
            <a:r>
              <a:rPr lang="en-US" sz="2400" b="1" dirty="0">
                <a:latin typeface="Times New Roman" pitchFamily="18" charset="0"/>
                <a:cs typeface="Times New Roman" pitchFamily="18" charset="0"/>
              </a:rPr>
              <a:t>passive entity</a:t>
            </a:r>
            <a:r>
              <a:rPr lang="en-US" sz="2400" dirty="0">
                <a:latin typeface="Times New Roman" pitchFamily="18" charset="0"/>
                <a:cs typeface="Times New Roman" pitchFamily="18" charset="0"/>
              </a:rPr>
              <a:t>, such as a file containing a list of instructions stored on disk (often called an executable file).</a:t>
            </a:r>
          </a:p>
          <a:p>
            <a:pPr lvl="1" algn="just"/>
            <a:r>
              <a:rPr lang="en-US" sz="2000" dirty="0" smtClean="0">
                <a:latin typeface="Times New Roman" pitchFamily="18" charset="0"/>
                <a:cs typeface="Times New Roman" pitchFamily="18" charset="0"/>
              </a:rPr>
              <a:t>Program </a:t>
            </a:r>
            <a:r>
              <a:rPr lang="en-US" sz="2000" dirty="0">
                <a:latin typeface="Times New Roman" pitchFamily="18" charset="0"/>
                <a:cs typeface="Times New Roman" pitchFamily="18" charset="0"/>
              </a:rPr>
              <a:t>becomes process when executable file loaded into memory (</a:t>
            </a:r>
            <a:r>
              <a:rPr lang="en-US" sz="2000" b="1" dirty="0">
                <a:latin typeface="Times New Roman" pitchFamily="18" charset="0"/>
                <a:cs typeface="Times New Roman" pitchFamily="18" charset="0"/>
              </a:rPr>
              <a:t>process</a:t>
            </a:r>
            <a:r>
              <a:rPr lang="en-US" sz="2000" dirty="0">
                <a:latin typeface="Times New Roman" pitchFamily="18" charset="0"/>
                <a:cs typeface="Times New Roman" pitchFamily="18" charset="0"/>
              </a:rPr>
              <a:t> is an </a:t>
            </a:r>
            <a:r>
              <a:rPr lang="en-US" sz="2000" b="1" dirty="0">
                <a:latin typeface="Times New Roman" pitchFamily="18" charset="0"/>
                <a:cs typeface="Times New Roman" pitchFamily="18" charset="0"/>
              </a:rPr>
              <a:t>active entity</a:t>
            </a:r>
            <a:r>
              <a:rPr lang="en-US" sz="2000" dirty="0">
                <a:latin typeface="Times New Roman" pitchFamily="18" charset="0"/>
                <a:cs typeface="Times New Roman" pitchFamily="18" charset="0"/>
              </a:rPr>
              <a:t>).</a:t>
            </a: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Execution </a:t>
            </a:r>
            <a:r>
              <a:rPr lang="en-US" sz="2400" dirty="0">
                <a:latin typeface="Times New Roman" pitchFamily="18" charset="0"/>
                <a:cs typeface="Times New Roman" pitchFamily="18" charset="0"/>
              </a:rPr>
              <a:t>of program started via GUI mouse clicks, command line entry of its name, </a:t>
            </a:r>
            <a:r>
              <a:rPr lang="en-US" sz="2400" dirty="0" smtClean="0">
                <a:latin typeface="Times New Roman" pitchFamily="18" charset="0"/>
                <a:cs typeface="Times New Roman" pitchFamily="18" charset="0"/>
              </a:rPr>
              <a:t>etc. </a:t>
            </a:r>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One </a:t>
            </a:r>
            <a:r>
              <a:rPr lang="en-US" sz="2400" dirty="0">
                <a:latin typeface="Times New Roman" pitchFamily="18" charset="0"/>
                <a:cs typeface="Times New Roman" pitchFamily="18" charset="0"/>
              </a:rPr>
              <a:t>program can be several processes</a:t>
            </a:r>
          </a:p>
          <a:p>
            <a:pPr lvl="1" algn="just"/>
            <a:r>
              <a:rPr lang="en-US" sz="2000" dirty="0" smtClean="0">
                <a:latin typeface="Times New Roman" pitchFamily="18" charset="0"/>
                <a:cs typeface="Times New Roman" pitchFamily="18" charset="0"/>
              </a:rPr>
              <a:t>Consider </a:t>
            </a:r>
            <a:r>
              <a:rPr lang="en-US" sz="2000" dirty="0">
                <a:latin typeface="Times New Roman" pitchFamily="18" charset="0"/>
                <a:cs typeface="Times New Roman" pitchFamily="18" charset="0"/>
              </a:rPr>
              <a:t>multiple users executing the same program</a:t>
            </a:r>
          </a:p>
          <a:p>
            <a:pPr marL="0" indent="0" algn="just">
              <a:buNone/>
            </a:pP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marL="0" lvl="0" indent="0" algn="just">
              <a:buNone/>
            </a:pPr>
            <a:endParaRPr lang="en-US" sz="2400" dirty="0"/>
          </a:p>
          <a:p>
            <a:pPr marL="0" indent="0" algn="just">
              <a:buNone/>
            </a:pPr>
            <a:r>
              <a:rPr lang="en-US" dirty="0"/>
              <a:t> </a:t>
            </a:r>
            <a:endParaRPr lang="en-US" sz="2400" dirty="0"/>
          </a:p>
        </p:txBody>
      </p:sp>
    </p:spTree>
    <p:extLst>
      <p:ext uri="{BB962C8B-B14F-4D97-AF65-F5344CB8AC3E}">
        <p14:creationId xmlns:p14="http://schemas.microsoft.com/office/powerpoint/2010/main" val="306698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500"/>
                                        <p:tgtEl>
                                          <p:spTgt spid="717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171">
                                            <p:txEl>
                                              <p:pRg st="2" end="2"/>
                                            </p:txEl>
                                          </p:spTgt>
                                        </p:tgtEl>
                                        <p:attrNameLst>
                                          <p:attrName>style.visibility</p:attrName>
                                        </p:attrNameLst>
                                      </p:cBhvr>
                                      <p:to>
                                        <p:strVal val="visible"/>
                                      </p:to>
                                    </p:set>
                                    <p:animEffect transition="in" filter="fade">
                                      <p:cBhvr>
                                        <p:cTn id="10" dur="500"/>
                                        <p:tgtEl>
                                          <p:spTgt spid="7171">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animEffect transition="in" filter="fade">
                                      <p:cBhvr>
                                        <p:cTn id="15" dur="500"/>
                                        <p:tgtEl>
                                          <p:spTgt spid="7171">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171">
                                            <p:txEl>
                                              <p:pRg st="6" end="6"/>
                                            </p:txEl>
                                          </p:spTgt>
                                        </p:tgtEl>
                                        <p:attrNameLst>
                                          <p:attrName>style.visibility</p:attrName>
                                        </p:attrNameLst>
                                      </p:cBhvr>
                                      <p:to>
                                        <p:strVal val="visible"/>
                                      </p:to>
                                    </p:set>
                                    <p:animEffect transition="in" filter="fade">
                                      <p:cBhvr>
                                        <p:cTn id="20" dur="500"/>
                                        <p:tgtEl>
                                          <p:spTgt spid="7171">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171">
                                            <p:txEl>
                                              <p:pRg st="7" end="7"/>
                                            </p:txEl>
                                          </p:spTgt>
                                        </p:tgtEl>
                                        <p:attrNameLst>
                                          <p:attrName>style.visibility</p:attrName>
                                        </p:attrNameLst>
                                      </p:cBhvr>
                                      <p:to>
                                        <p:strVal val="visible"/>
                                      </p:to>
                                    </p:set>
                                    <p:animEffect transition="in" filter="fade">
                                      <p:cBhvr>
                                        <p:cTn id="23" dur="5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600" dirty="0"/>
              <a:t>Process Concept </a:t>
            </a:r>
          </a:p>
        </p:txBody>
      </p:sp>
      <p:sp>
        <p:nvSpPr>
          <p:cNvPr id="7171" name="Rectangle 3"/>
          <p:cNvSpPr>
            <a:spLocks noGrp="1" noChangeArrowheads="1"/>
          </p:cNvSpPr>
          <p:nvPr>
            <p:ph type="body" idx="1"/>
          </p:nvPr>
        </p:nvSpPr>
        <p:spPr/>
        <p:txBody>
          <a:bodyPr/>
          <a:lstStyle/>
          <a:p>
            <a:pPr marL="0" indent="0" algn="just">
              <a:buNone/>
            </a:pPr>
            <a:r>
              <a:rPr lang="en-US" sz="3200" b="1" u="sng" dirty="0">
                <a:latin typeface="Times New Roman" pitchFamily="18" charset="0"/>
                <a:cs typeface="Times New Roman" pitchFamily="18" charset="0"/>
              </a:rPr>
              <a:t>Process State</a:t>
            </a:r>
          </a:p>
          <a:p>
            <a:pPr algn="just"/>
            <a:r>
              <a:rPr lang="en-US" sz="2400" dirty="0" smtClean="0">
                <a:latin typeface="Times New Roman" pitchFamily="18" charset="0"/>
                <a:cs typeface="Times New Roman" pitchFamily="18" charset="0"/>
              </a:rPr>
              <a:t>As </a:t>
            </a:r>
            <a:r>
              <a:rPr lang="en-US" sz="2400" dirty="0">
                <a:latin typeface="Times New Roman" pitchFamily="18" charset="0"/>
                <a:cs typeface="Times New Roman" pitchFamily="18" charset="0"/>
              </a:rPr>
              <a:t>a process executes, it changes state. The state of a process is defined in part by the current activity of that process. </a:t>
            </a: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process may be in one of the following states</a:t>
            </a:r>
            <a:r>
              <a:rPr lang="en-US" sz="2400" dirty="0" smtClean="0">
                <a:latin typeface="Times New Roman" pitchFamily="18" charset="0"/>
                <a:cs typeface="Times New Roman" pitchFamily="18" charset="0"/>
              </a:rPr>
              <a:t>:</a:t>
            </a:r>
          </a:p>
          <a:p>
            <a:pPr lvl="1" algn="just"/>
            <a:r>
              <a:rPr lang="en-US" sz="2000" b="1" dirty="0" smtClean="0">
                <a:latin typeface="Times New Roman" pitchFamily="18" charset="0"/>
                <a:cs typeface="Times New Roman" pitchFamily="18" charset="0"/>
              </a:rPr>
              <a:t>New</a:t>
            </a:r>
            <a:r>
              <a:rPr lang="en-US" sz="2000" dirty="0">
                <a:latin typeface="Times New Roman" pitchFamily="18" charset="0"/>
                <a:cs typeface="Times New Roman" pitchFamily="18" charset="0"/>
              </a:rPr>
              <a:t>: The process is being created.</a:t>
            </a:r>
          </a:p>
          <a:p>
            <a:pPr lvl="1" algn="just"/>
            <a:r>
              <a:rPr lang="en-US" sz="2000" b="1" dirty="0" smtClean="0">
                <a:latin typeface="Times New Roman" pitchFamily="18" charset="0"/>
                <a:cs typeface="Times New Roman" pitchFamily="18" charset="0"/>
              </a:rPr>
              <a:t>Ready</a:t>
            </a:r>
            <a:r>
              <a:rPr lang="en-US" sz="2000" dirty="0">
                <a:latin typeface="Times New Roman" pitchFamily="18" charset="0"/>
                <a:cs typeface="Times New Roman" pitchFamily="18" charset="0"/>
              </a:rPr>
              <a:t>: The process is waiting to be assigned to a processor.</a:t>
            </a:r>
          </a:p>
          <a:p>
            <a:pPr lvl="1" algn="just"/>
            <a:r>
              <a:rPr lang="en-US" sz="2000" b="1" dirty="0" smtClean="0">
                <a:latin typeface="Times New Roman" pitchFamily="18" charset="0"/>
                <a:cs typeface="Times New Roman" pitchFamily="18" charset="0"/>
              </a:rPr>
              <a:t>Running</a:t>
            </a:r>
            <a:r>
              <a:rPr lang="en-US" sz="2000" dirty="0">
                <a:latin typeface="Times New Roman" pitchFamily="18" charset="0"/>
                <a:cs typeface="Times New Roman" pitchFamily="18" charset="0"/>
              </a:rPr>
              <a:t>: Instructions are being executed.</a:t>
            </a:r>
          </a:p>
          <a:p>
            <a:pPr lvl="1" algn="just"/>
            <a:r>
              <a:rPr lang="en-US" sz="2000" b="1" dirty="0" smtClean="0">
                <a:latin typeface="Times New Roman" pitchFamily="18" charset="0"/>
                <a:cs typeface="Times New Roman" pitchFamily="18" charset="0"/>
              </a:rPr>
              <a:t>Waiting</a:t>
            </a:r>
            <a:r>
              <a:rPr lang="en-US" sz="2000" dirty="0">
                <a:latin typeface="Times New Roman" pitchFamily="18" charset="0"/>
                <a:cs typeface="Times New Roman" pitchFamily="18" charset="0"/>
              </a:rPr>
              <a:t>: The process is waiting for some event to occur (such as an I/O completion or reception of a signal).</a:t>
            </a:r>
          </a:p>
          <a:p>
            <a:pPr lvl="1" algn="just"/>
            <a:r>
              <a:rPr lang="en-US" sz="2000" b="1" dirty="0" smtClean="0">
                <a:latin typeface="Times New Roman" pitchFamily="18" charset="0"/>
                <a:cs typeface="Times New Roman" pitchFamily="18" charset="0"/>
              </a:rPr>
              <a:t>Terminated</a:t>
            </a:r>
            <a:r>
              <a:rPr lang="en-US" sz="2000" dirty="0">
                <a:latin typeface="Times New Roman" pitchFamily="18" charset="0"/>
                <a:cs typeface="Times New Roman" pitchFamily="18" charset="0"/>
              </a:rPr>
              <a:t>: The process has finished execution.</a:t>
            </a:r>
          </a:p>
          <a:p>
            <a:pPr algn="just"/>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marL="0" indent="0" algn="just">
              <a:buNone/>
            </a:pP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marL="0" lvl="0" indent="0" algn="just">
              <a:buNone/>
            </a:pPr>
            <a:endParaRPr lang="en-US" sz="2400" dirty="0"/>
          </a:p>
          <a:p>
            <a:pPr marL="0" indent="0" algn="just">
              <a:buNone/>
            </a:pPr>
            <a:r>
              <a:rPr lang="en-US" dirty="0"/>
              <a:t> </a:t>
            </a:r>
            <a:endParaRPr lang="en-US" sz="2400"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533400" y="2824162"/>
            <a:ext cx="8229600" cy="3652838"/>
          </a:xfrm>
          <a:prstGeom prst="rect">
            <a:avLst/>
          </a:prstGeom>
          <a:noFill/>
          <a:ln>
            <a:noFill/>
          </a:ln>
          <a:extLst/>
        </p:spPr>
      </p:pic>
    </p:spTree>
    <p:extLst>
      <p:ext uri="{BB962C8B-B14F-4D97-AF65-F5344CB8AC3E}">
        <p14:creationId xmlns:p14="http://schemas.microsoft.com/office/powerpoint/2010/main" val="26092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fade">
                                      <p:cBhvr>
                                        <p:cTn id="17" dur="500"/>
                                        <p:tgtEl>
                                          <p:spTgt spid="717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xEl>
                                              <p:pRg st="4" end="4"/>
                                            </p:txEl>
                                          </p:spTgt>
                                        </p:tgtEl>
                                        <p:attrNameLst>
                                          <p:attrName>style.visibility</p:attrName>
                                        </p:attrNameLst>
                                      </p:cBhvr>
                                      <p:to>
                                        <p:strVal val="visible"/>
                                      </p:to>
                                    </p:set>
                                    <p:animEffect transition="in" filter="fade">
                                      <p:cBhvr>
                                        <p:cTn id="22" dur="500"/>
                                        <p:tgtEl>
                                          <p:spTgt spid="717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171">
                                            <p:txEl>
                                              <p:pRg st="5" end="5"/>
                                            </p:txEl>
                                          </p:spTgt>
                                        </p:tgtEl>
                                        <p:attrNameLst>
                                          <p:attrName>style.visibility</p:attrName>
                                        </p:attrNameLst>
                                      </p:cBhvr>
                                      <p:to>
                                        <p:strVal val="visible"/>
                                      </p:to>
                                    </p:set>
                                    <p:animEffect transition="in" filter="fade">
                                      <p:cBhvr>
                                        <p:cTn id="27" dur="500"/>
                                        <p:tgtEl>
                                          <p:spTgt spid="717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171">
                                            <p:txEl>
                                              <p:pRg st="6" end="6"/>
                                            </p:txEl>
                                          </p:spTgt>
                                        </p:tgtEl>
                                        <p:attrNameLst>
                                          <p:attrName>style.visibility</p:attrName>
                                        </p:attrNameLst>
                                      </p:cBhvr>
                                      <p:to>
                                        <p:strVal val="visible"/>
                                      </p:to>
                                    </p:set>
                                    <p:animEffect transition="in" filter="fade">
                                      <p:cBhvr>
                                        <p:cTn id="32" dur="500"/>
                                        <p:tgtEl>
                                          <p:spTgt spid="717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171">
                                            <p:txEl>
                                              <p:pRg st="7" end="7"/>
                                            </p:txEl>
                                          </p:spTgt>
                                        </p:tgtEl>
                                        <p:attrNameLst>
                                          <p:attrName>style.visibility</p:attrName>
                                        </p:attrNameLst>
                                      </p:cBhvr>
                                      <p:to>
                                        <p:strVal val="visible"/>
                                      </p:to>
                                    </p:set>
                                    <p:animEffect transition="in" filter="fade">
                                      <p:cBhvr>
                                        <p:cTn id="37" dur="500"/>
                                        <p:tgtEl>
                                          <p:spTgt spid="717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171">
                                            <p:txEl>
                                              <p:pRg st="8" end="8"/>
                                            </p:txEl>
                                          </p:spTgt>
                                        </p:tgtEl>
                                        <p:attrNameLst>
                                          <p:attrName>style.visibility</p:attrName>
                                        </p:attrNameLst>
                                      </p:cBhvr>
                                      <p:to>
                                        <p:strVal val="visible"/>
                                      </p:to>
                                    </p:set>
                                    <p:animEffect transition="in" filter="fade">
                                      <p:cBhvr>
                                        <p:cTn id="42" dur="500"/>
                                        <p:tgtEl>
                                          <p:spTgt spid="717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randombar(horizontal)">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600" dirty="0"/>
              <a:t>Process Concept </a:t>
            </a:r>
          </a:p>
        </p:txBody>
      </p:sp>
      <p:sp>
        <p:nvSpPr>
          <p:cNvPr id="7171" name="Rectangle 3"/>
          <p:cNvSpPr>
            <a:spLocks noGrp="1" noChangeArrowheads="1"/>
          </p:cNvSpPr>
          <p:nvPr>
            <p:ph type="body" idx="1"/>
          </p:nvPr>
        </p:nvSpPr>
        <p:spPr/>
        <p:txBody>
          <a:bodyPr/>
          <a:lstStyle/>
          <a:p>
            <a:pPr marL="0" indent="0" algn="just">
              <a:buNone/>
            </a:pPr>
            <a:r>
              <a:rPr lang="en-US" sz="3200" b="1" u="sng" dirty="0">
                <a:latin typeface="Times New Roman" pitchFamily="18" charset="0"/>
                <a:cs typeface="Times New Roman" pitchFamily="18" charset="0"/>
              </a:rPr>
              <a:t>Process Control Block (</a:t>
            </a:r>
            <a:r>
              <a:rPr lang="en-US" sz="3200" b="1" u="sng" dirty="0" smtClean="0">
                <a:latin typeface="Times New Roman" pitchFamily="18" charset="0"/>
                <a:cs typeface="Times New Roman" pitchFamily="18" charset="0"/>
              </a:rPr>
              <a:t>PCB)</a:t>
            </a:r>
            <a:endParaRPr lang="en-US" sz="3200" b="1" u="sng"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Each </a:t>
            </a:r>
            <a:r>
              <a:rPr lang="en-US" sz="2400" dirty="0">
                <a:latin typeface="Times New Roman" pitchFamily="18" charset="0"/>
                <a:cs typeface="Times New Roman" pitchFamily="18" charset="0"/>
              </a:rPr>
              <a:t>process is represented in the operating system by a process control block (</a:t>
            </a:r>
            <a:r>
              <a:rPr lang="en-US" sz="2400" dirty="0" smtClean="0">
                <a:latin typeface="Times New Roman" pitchFamily="18" charset="0"/>
                <a:cs typeface="Times New Roman" pitchFamily="18" charset="0"/>
              </a:rPr>
              <a:t>PCB) also </a:t>
            </a:r>
            <a:r>
              <a:rPr lang="en-US" sz="2400" dirty="0">
                <a:latin typeface="Times New Roman" pitchFamily="18" charset="0"/>
                <a:cs typeface="Times New Roman" pitchFamily="18" charset="0"/>
              </a:rPr>
              <a:t>called a </a:t>
            </a:r>
            <a:r>
              <a:rPr lang="en-US" sz="2400" b="1" dirty="0">
                <a:latin typeface="Times New Roman" pitchFamily="18" charset="0"/>
                <a:cs typeface="Times New Roman" pitchFamily="18" charset="0"/>
              </a:rPr>
              <a:t>task control </a:t>
            </a:r>
            <a:r>
              <a:rPr lang="en-US" sz="2400" b="1" dirty="0" smtClean="0">
                <a:latin typeface="Times New Roman" pitchFamily="18" charset="0"/>
                <a:cs typeface="Times New Roman" pitchFamily="18" charset="0"/>
              </a:rPr>
              <a:t>block</a:t>
            </a:r>
            <a:r>
              <a:rPr lang="en-US" sz="2400" dirty="0" smtClean="0">
                <a:latin typeface="Times New Roman" pitchFamily="18" charset="0"/>
                <a:cs typeface="Times New Roman" pitchFamily="18" charset="0"/>
              </a:rPr>
              <a:t>. </a:t>
            </a: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marL="0" indent="0" algn="just">
              <a:buNone/>
            </a:pP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marL="0" lvl="0" indent="0" algn="just">
              <a:buNone/>
            </a:pPr>
            <a:endParaRPr lang="en-US" sz="2400" dirty="0"/>
          </a:p>
          <a:p>
            <a:pPr marL="0" indent="0" algn="just">
              <a:buNone/>
            </a:pPr>
            <a:r>
              <a:rPr lang="en-US" dirty="0"/>
              <a:t> </a:t>
            </a:r>
            <a:endParaRPr lang="en-US" sz="2400"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514600"/>
            <a:ext cx="2362200" cy="4191000"/>
          </a:xfrm>
          <a:prstGeom prst="rect">
            <a:avLst/>
          </a:prstGeom>
          <a:noFill/>
          <a:ln>
            <a:noFill/>
          </a:ln>
          <a:extLst/>
        </p:spPr>
      </p:pic>
      <p:sp>
        <p:nvSpPr>
          <p:cNvPr id="2" name="TextBox 1"/>
          <p:cNvSpPr txBox="1"/>
          <p:nvPr/>
        </p:nvSpPr>
        <p:spPr>
          <a:xfrm>
            <a:off x="457200" y="2685871"/>
            <a:ext cx="5562600" cy="1200329"/>
          </a:xfrm>
          <a:prstGeom prst="rect">
            <a:avLst/>
          </a:prstGeom>
          <a:noFill/>
        </p:spPr>
        <p:txBody>
          <a:bodyPr wrap="square" rtlCol="0">
            <a:spAutoFit/>
          </a:bodyPr>
          <a:lstStyle/>
          <a:p>
            <a:pPr marL="342900" indent="-342900" algn="just">
              <a:buClr>
                <a:schemeClr val="accent1"/>
              </a:buClr>
              <a:buFont typeface="Arial" pitchFamily="34" charset="0"/>
              <a:buChar char="•"/>
            </a:pPr>
            <a:r>
              <a:rPr lang="en-US" b="1" u="sng" dirty="0" smtClean="0"/>
              <a:t>It </a:t>
            </a:r>
            <a:r>
              <a:rPr lang="en-US" b="1" u="sng" dirty="0"/>
              <a:t>contains many pieces of information associated with a specific process, including these:</a:t>
            </a:r>
          </a:p>
        </p:txBody>
      </p:sp>
      <p:sp>
        <p:nvSpPr>
          <p:cNvPr id="7" name="TextBox 6"/>
          <p:cNvSpPr txBox="1"/>
          <p:nvPr/>
        </p:nvSpPr>
        <p:spPr>
          <a:xfrm>
            <a:off x="685800" y="3962400"/>
            <a:ext cx="5334000" cy="2893100"/>
          </a:xfrm>
          <a:prstGeom prst="rect">
            <a:avLst/>
          </a:prstGeom>
          <a:noFill/>
        </p:spPr>
        <p:txBody>
          <a:bodyPr wrap="square" rtlCol="0">
            <a:spAutoFit/>
          </a:bodyPr>
          <a:lstStyle/>
          <a:p>
            <a:pPr marL="342900" indent="-342900" algn="just">
              <a:buClr>
                <a:schemeClr val="accent1"/>
              </a:buClr>
              <a:buFont typeface="Wingdings" pitchFamily="2" charset="2"/>
              <a:buChar char="q"/>
            </a:pPr>
            <a:r>
              <a:rPr lang="en-US" sz="2000" b="1" dirty="0" smtClean="0"/>
              <a:t>Process </a:t>
            </a:r>
            <a:r>
              <a:rPr lang="en-US" sz="2000" b="1" dirty="0"/>
              <a:t>state:</a:t>
            </a:r>
            <a:r>
              <a:rPr lang="en-US" sz="2000" dirty="0"/>
              <a:t> The state may be new, ready, running, waiting, halted, and so on</a:t>
            </a:r>
            <a:r>
              <a:rPr lang="en-US" sz="2000" dirty="0" smtClean="0"/>
              <a:t>.</a:t>
            </a:r>
          </a:p>
          <a:p>
            <a:pPr marL="342900" indent="-342900" algn="just">
              <a:buClr>
                <a:schemeClr val="accent1"/>
              </a:buClr>
              <a:buFont typeface="Wingdings" pitchFamily="2" charset="2"/>
              <a:buChar char="q"/>
            </a:pPr>
            <a:endParaRPr lang="en-US" sz="1000" dirty="0"/>
          </a:p>
          <a:p>
            <a:pPr marL="342900" indent="-342900" algn="just">
              <a:buClr>
                <a:schemeClr val="accent1"/>
              </a:buClr>
              <a:buFont typeface="Wingdings" pitchFamily="2" charset="2"/>
              <a:buChar char="q"/>
            </a:pPr>
            <a:r>
              <a:rPr lang="en-US" sz="2000" b="1" dirty="0" smtClean="0"/>
              <a:t>Program </a:t>
            </a:r>
            <a:r>
              <a:rPr lang="en-US" sz="2000" b="1" dirty="0"/>
              <a:t>counter: </a:t>
            </a:r>
            <a:r>
              <a:rPr lang="en-US" sz="2000" dirty="0"/>
              <a:t>The counter indicates the address of the next instruction to be executed for this process</a:t>
            </a:r>
            <a:r>
              <a:rPr lang="en-US" sz="2000" dirty="0" smtClean="0"/>
              <a:t>.</a:t>
            </a:r>
          </a:p>
          <a:p>
            <a:pPr marL="342900" indent="-342900" algn="just">
              <a:buClr>
                <a:schemeClr val="accent1"/>
              </a:buClr>
              <a:buFont typeface="Wingdings" pitchFamily="2" charset="2"/>
              <a:buChar char="q"/>
            </a:pPr>
            <a:endParaRPr lang="en-US" sz="1000" dirty="0" smtClean="0"/>
          </a:p>
          <a:p>
            <a:pPr marL="342900" indent="-342900" algn="just">
              <a:buClr>
                <a:schemeClr val="accent1"/>
              </a:buClr>
              <a:buFont typeface="Wingdings" pitchFamily="2" charset="2"/>
              <a:buChar char="q"/>
            </a:pPr>
            <a:r>
              <a:rPr lang="en-US" sz="2000" b="1" dirty="0" smtClean="0"/>
              <a:t>CPU </a:t>
            </a:r>
            <a:r>
              <a:rPr lang="en-US" sz="2000" b="1" dirty="0"/>
              <a:t>registers: </a:t>
            </a:r>
            <a:r>
              <a:rPr lang="en-US" sz="2000" dirty="0"/>
              <a:t>The registers vary in number and type, depending on the computer architecture.</a:t>
            </a:r>
          </a:p>
        </p:txBody>
      </p:sp>
    </p:spTree>
    <p:extLst>
      <p:ext uri="{BB962C8B-B14F-4D97-AF65-F5344CB8AC3E}">
        <p14:creationId xmlns:p14="http://schemas.microsoft.com/office/powerpoint/2010/main" val="284086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fade">
                                      <p:cBhvr>
                                        <p:cTn id="12" dur="500"/>
                                        <p:tgtEl>
                                          <p:spTgt spid="71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600" dirty="0"/>
              <a:t>Process Concept </a:t>
            </a:r>
          </a:p>
        </p:txBody>
      </p:sp>
      <p:sp>
        <p:nvSpPr>
          <p:cNvPr id="7171" name="Rectangle 3"/>
          <p:cNvSpPr>
            <a:spLocks noGrp="1" noChangeArrowheads="1"/>
          </p:cNvSpPr>
          <p:nvPr>
            <p:ph type="body" idx="1"/>
          </p:nvPr>
        </p:nvSpPr>
        <p:spPr/>
        <p:txBody>
          <a:bodyPr/>
          <a:lstStyle/>
          <a:p>
            <a:pPr marL="0" indent="0" algn="just">
              <a:buNone/>
            </a:pPr>
            <a:r>
              <a:rPr lang="en-US" sz="3200" b="1" u="sng" dirty="0">
                <a:latin typeface="Times New Roman" pitchFamily="18" charset="0"/>
                <a:cs typeface="Times New Roman" pitchFamily="18" charset="0"/>
              </a:rPr>
              <a:t>Process Control Block (</a:t>
            </a:r>
            <a:r>
              <a:rPr lang="en-US" sz="3200" b="1" u="sng" dirty="0" smtClean="0">
                <a:latin typeface="Times New Roman" pitchFamily="18" charset="0"/>
                <a:cs typeface="Times New Roman" pitchFamily="18" charset="0"/>
              </a:rPr>
              <a:t>PCB)</a:t>
            </a:r>
            <a:endParaRPr lang="en-US" sz="3200" b="1" u="sng"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Each </a:t>
            </a:r>
            <a:r>
              <a:rPr lang="en-US" sz="2400" dirty="0">
                <a:latin typeface="Times New Roman" pitchFamily="18" charset="0"/>
                <a:cs typeface="Times New Roman" pitchFamily="18" charset="0"/>
              </a:rPr>
              <a:t>process is represented in the operating system by a process control block (</a:t>
            </a:r>
            <a:r>
              <a:rPr lang="en-US" sz="2400" dirty="0" smtClean="0">
                <a:latin typeface="Times New Roman" pitchFamily="18" charset="0"/>
                <a:cs typeface="Times New Roman" pitchFamily="18" charset="0"/>
              </a:rPr>
              <a:t>PCB) also </a:t>
            </a:r>
            <a:r>
              <a:rPr lang="en-US" sz="2400" dirty="0">
                <a:latin typeface="Times New Roman" pitchFamily="18" charset="0"/>
                <a:cs typeface="Times New Roman" pitchFamily="18" charset="0"/>
              </a:rPr>
              <a:t>called a </a:t>
            </a:r>
            <a:r>
              <a:rPr lang="en-US" sz="2400" b="1" dirty="0">
                <a:latin typeface="Times New Roman" pitchFamily="18" charset="0"/>
                <a:cs typeface="Times New Roman" pitchFamily="18" charset="0"/>
              </a:rPr>
              <a:t>task control </a:t>
            </a:r>
            <a:r>
              <a:rPr lang="en-US" sz="2400" b="1" dirty="0" smtClean="0">
                <a:latin typeface="Times New Roman" pitchFamily="18" charset="0"/>
                <a:cs typeface="Times New Roman" pitchFamily="18" charset="0"/>
              </a:rPr>
              <a:t>block</a:t>
            </a:r>
            <a:r>
              <a:rPr lang="en-US" sz="2400" dirty="0" smtClean="0">
                <a:latin typeface="Times New Roman" pitchFamily="18" charset="0"/>
                <a:cs typeface="Times New Roman" pitchFamily="18" charset="0"/>
              </a:rPr>
              <a:t>. </a:t>
            </a: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marL="0" indent="0" algn="just">
              <a:buNone/>
            </a:pP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marL="0" lvl="0" indent="0" algn="just">
              <a:buNone/>
            </a:pPr>
            <a:endParaRPr lang="en-US" sz="2400" dirty="0"/>
          </a:p>
          <a:p>
            <a:pPr marL="0" indent="0" algn="just">
              <a:buNone/>
            </a:pPr>
            <a:r>
              <a:rPr lang="en-US" dirty="0"/>
              <a:t> </a:t>
            </a:r>
            <a:endParaRPr lang="en-US" sz="2400"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514600"/>
            <a:ext cx="2362200" cy="4191000"/>
          </a:xfrm>
          <a:prstGeom prst="rect">
            <a:avLst/>
          </a:prstGeom>
          <a:noFill/>
          <a:ln>
            <a:noFill/>
          </a:ln>
          <a:extLst/>
        </p:spPr>
      </p:pic>
      <p:sp>
        <p:nvSpPr>
          <p:cNvPr id="2" name="TextBox 1"/>
          <p:cNvSpPr txBox="1"/>
          <p:nvPr/>
        </p:nvSpPr>
        <p:spPr>
          <a:xfrm>
            <a:off x="457200" y="2685871"/>
            <a:ext cx="5562600" cy="1200329"/>
          </a:xfrm>
          <a:prstGeom prst="rect">
            <a:avLst/>
          </a:prstGeom>
          <a:noFill/>
        </p:spPr>
        <p:txBody>
          <a:bodyPr wrap="square" rtlCol="0">
            <a:spAutoFit/>
          </a:bodyPr>
          <a:lstStyle/>
          <a:p>
            <a:pPr marL="342900" indent="-342900" algn="just">
              <a:buClr>
                <a:schemeClr val="accent1"/>
              </a:buClr>
              <a:buFont typeface="Arial" pitchFamily="34" charset="0"/>
              <a:buChar char="•"/>
            </a:pPr>
            <a:r>
              <a:rPr lang="en-US" b="1" u="sng" dirty="0" smtClean="0"/>
              <a:t>It </a:t>
            </a:r>
            <a:r>
              <a:rPr lang="en-US" b="1" u="sng" dirty="0"/>
              <a:t>contains many pieces of information associated with a specific process, including these:</a:t>
            </a:r>
          </a:p>
        </p:txBody>
      </p:sp>
      <p:sp>
        <p:nvSpPr>
          <p:cNvPr id="7" name="TextBox 6"/>
          <p:cNvSpPr txBox="1"/>
          <p:nvPr/>
        </p:nvSpPr>
        <p:spPr>
          <a:xfrm>
            <a:off x="685800" y="3962400"/>
            <a:ext cx="5334000" cy="2739211"/>
          </a:xfrm>
          <a:prstGeom prst="rect">
            <a:avLst/>
          </a:prstGeom>
          <a:noFill/>
        </p:spPr>
        <p:txBody>
          <a:bodyPr wrap="square" rtlCol="0">
            <a:spAutoFit/>
          </a:bodyPr>
          <a:lstStyle/>
          <a:p>
            <a:pPr marL="342900" indent="-342900" algn="just">
              <a:buClr>
                <a:schemeClr val="accent1"/>
              </a:buClr>
              <a:buFont typeface="Wingdings" pitchFamily="2" charset="2"/>
              <a:buChar char="q"/>
            </a:pPr>
            <a:r>
              <a:rPr lang="en-US" sz="2000" b="1" dirty="0" smtClean="0"/>
              <a:t>CPU </a:t>
            </a:r>
            <a:r>
              <a:rPr lang="en-US" sz="2000" b="1" dirty="0"/>
              <a:t>scheduling information</a:t>
            </a:r>
            <a:r>
              <a:rPr lang="en-US" sz="2000" dirty="0"/>
              <a:t>: This information includes a process priority, pointers to scheduling queues, and any other scheduling parameters</a:t>
            </a:r>
            <a:r>
              <a:rPr lang="en-US" sz="2000" dirty="0" smtClean="0"/>
              <a:t>.</a:t>
            </a:r>
          </a:p>
          <a:p>
            <a:pPr marL="342900" indent="-342900" algn="just">
              <a:buClr>
                <a:schemeClr val="accent1"/>
              </a:buClr>
              <a:buFont typeface="Wingdings" pitchFamily="2" charset="2"/>
              <a:buChar char="q"/>
            </a:pPr>
            <a:endParaRPr lang="en-US" sz="1000" dirty="0"/>
          </a:p>
          <a:p>
            <a:pPr marL="342900" indent="-342900" algn="just">
              <a:buClr>
                <a:schemeClr val="accent1"/>
              </a:buClr>
              <a:buFont typeface="Wingdings" pitchFamily="2" charset="2"/>
              <a:buChar char="q"/>
            </a:pPr>
            <a:r>
              <a:rPr lang="en-US" sz="2000" b="1" dirty="0" smtClean="0"/>
              <a:t>Accounting </a:t>
            </a:r>
            <a:r>
              <a:rPr lang="en-US" sz="2000" b="1" dirty="0"/>
              <a:t>information</a:t>
            </a:r>
            <a:r>
              <a:rPr lang="en-US" sz="2000" dirty="0"/>
              <a:t>: This information includes the amount of CPU and real time used, time limits, account numbers, job or process numbers, and so on. </a:t>
            </a:r>
          </a:p>
        </p:txBody>
      </p:sp>
    </p:spTree>
    <p:extLst>
      <p:ext uri="{BB962C8B-B14F-4D97-AF65-F5344CB8AC3E}">
        <p14:creationId xmlns:p14="http://schemas.microsoft.com/office/powerpoint/2010/main" val="2840250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sz="3600" dirty="0"/>
              <a:t>Process Concept </a:t>
            </a:r>
          </a:p>
        </p:txBody>
      </p:sp>
      <p:sp>
        <p:nvSpPr>
          <p:cNvPr id="7171" name="Rectangle 3"/>
          <p:cNvSpPr>
            <a:spLocks noGrp="1" noChangeArrowheads="1"/>
          </p:cNvSpPr>
          <p:nvPr>
            <p:ph type="body" idx="1"/>
          </p:nvPr>
        </p:nvSpPr>
        <p:spPr/>
        <p:txBody>
          <a:bodyPr/>
          <a:lstStyle/>
          <a:p>
            <a:pPr marL="0" indent="0" algn="just">
              <a:buNone/>
            </a:pPr>
            <a:r>
              <a:rPr lang="en-US" sz="3200" b="1" u="sng" dirty="0">
                <a:latin typeface="Times New Roman" pitchFamily="18" charset="0"/>
                <a:cs typeface="Times New Roman" pitchFamily="18" charset="0"/>
              </a:rPr>
              <a:t>Process Control Block (</a:t>
            </a:r>
            <a:r>
              <a:rPr lang="en-US" sz="3200" b="1" u="sng" dirty="0" smtClean="0">
                <a:latin typeface="Times New Roman" pitchFamily="18" charset="0"/>
                <a:cs typeface="Times New Roman" pitchFamily="18" charset="0"/>
              </a:rPr>
              <a:t>PCB)</a:t>
            </a:r>
            <a:endParaRPr lang="en-US" sz="3200" b="1" u="sng" dirty="0">
              <a:latin typeface="Times New Roman" pitchFamily="18" charset="0"/>
              <a:cs typeface="Times New Roman" pitchFamily="18" charset="0"/>
            </a:endParaRPr>
          </a:p>
          <a:p>
            <a:pPr algn="just"/>
            <a:r>
              <a:rPr lang="en-US" sz="2400" dirty="0" smtClean="0">
                <a:latin typeface="Times New Roman" pitchFamily="18" charset="0"/>
                <a:cs typeface="Times New Roman" pitchFamily="18" charset="0"/>
              </a:rPr>
              <a:t>Each </a:t>
            </a:r>
            <a:r>
              <a:rPr lang="en-US" sz="2400" dirty="0">
                <a:latin typeface="Times New Roman" pitchFamily="18" charset="0"/>
                <a:cs typeface="Times New Roman" pitchFamily="18" charset="0"/>
              </a:rPr>
              <a:t>process is represented in the operating system by a process control block (</a:t>
            </a:r>
            <a:r>
              <a:rPr lang="en-US" sz="2400" dirty="0" smtClean="0">
                <a:latin typeface="Times New Roman" pitchFamily="18" charset="0"/>
                <a:cs typeface="Times New Roman" pitchFamily="18" charset="0"/>
              </a:rPr>
              <a:t>PCB) also </a:t>
            </a:r>
            <a:r>
              <a:rPr lang="en-US" sz="2400" dirty="0">
                <a:latin typeface="Times New Roman" pitchFamily="18" charset="0"/>
                <a:cs typeface="Times New Roman" pitchFamily="18" charset="0"/>
              </a:rPr>
              <a:t>called a </a:t>
            </a:r>
            <a:r>
              <a:rPr lang="en-US" sz="2400" b="1" dirty="0">
                <a:latin typeface="Times New Roman" pitchFamily="18" charset="0"/>
                <a:cs typeface="Times New Roman" pitchFamily="18" charset="0"/>
              </a:rPr>
              <a:t>task control </a:t>
            </a:r>
            <a:r>
              <a:rPr lang="en-US" sz="2400" b="1" dirty="0" smtClean="0">
                <a:latin typeface="Times New Roman" pitchFamily="18" charset="0"/>
                <a:cs typeface="Times New Roman" pitchFamily="18" charset="0"/>
              </a:rPr>
              <a:t>block</a:t>
            </a:r>
            <a:r>
              <a:rPr lang="en-US" sz="2400" dirty="0" smtClean="0">
                <a:latin typeface="Times New Roman" pitchFamily="18" charset="0"/>
                <a:cs typeface="Times New Roman" pitchFamily="18" charset="0"/>
              </a:rPr>
              <a:t>. </a:t>
            </a: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marL="0" indent="0" algn="just">
              <a:buNone/>
            </a:pPr>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algn="just"/>
            <a:endParaRPr lang="en-US" sz="2400" dirty="0" smtClean="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a:p>
            <a:pPr marL="0" lvl="0" indent="0" algn="just">
              <a:buNone/>
            </a:pPr>
            <a:endParaRPr lang="en-US" sz="2400" dirty="0"/>
          </a:p>
          <a:p>
            <a:pPr marL="0" indent="0" algn="just">
              <a:buNone/>
            </a:pPr>
            <a:r>
              <a:rPr lang="en-US" dirty="0"/>
              <a:t> </a:t>
            </a:r>
            <a:endParaRPr lang="en-US" sz="2400" dirty="0"/>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514600"/>
            <a:ext cx="2362200" cy="4191000"/>
          </a:xfrm>
          <a:prstGeom prst="rect">
            <a:avLst/>
          </a:prstGeom>
          <a:noFill/>
          <a:ln>
            <a:noFill/>
          </a:ln>
          <a:extLst/>
        </p:spPr>
      </p:pic>
      <p:sp>
        <p:nvSpPr>
          <p:cNvPr id="2" name="TextBox 1"/>
          <p:cNvSpPr txBox="1"/>
          <p:nvPr/>
        </p:nvSpPr>
        <p:spPr>
          <a:xfrm>
            <a:off x="457200" y="2685871"/>
            <a:ext cx="5562600" cy="1200329"/>
          </a:xfrm>
          <a:prstGeom prst="rect">
            <a:avLst/>
          </a:prstGeom>
          <a:noFill/>
        </p:spPr>
        <p:txBody>
          <a:bodyPr wrap="square" rtlCol="0">
            <a:spAutoFit/>
          </a:bodyPr>
          <a:lstStyle/>
          <a:p>
            <a:pPr marL="342900" indent="-342900" algn="just">
              <a:buClr>
                <a:schemeClr val="accent1"/>
              </a:buClr>
              <a:buFont typeface="Arial" pitchFamily="34" charset="0"/>
              <a:buChar char="•"/>
            </a:pPr>
            <a:r>
              <a:rPr lang="en-US" b="1" u="sng" dirty="0" smtClean="0"/>
              <a:t>It </a:t>
            </a:r>
            <a:r>
              <a:rPr lang="en-US" b="1" u="sng" dirty="0"/>
              <a:t>contains many pieces of information associated with a specific process, including these:</a:t>
            </a:r>
          </a:p>
        </p:txBody>
      </p:sp>
      <p:sp>
        <p:nvSpPr>
          <p:cNvPr id="7" name="TextBox 6"/>
          <p:cNvSpPr txBox="1"/>
          <p:nvPr/>
        </p:nvSpPr>
        <p:spPr>
          <a:xfrm>
            <a:off x="685800" y="3886200"/>
            <a:ext cx="5334000" cy="3046988"/>
          </a:xfrm>
          <a:prstGeom prst="rect">
            <a:avLst/>
          </a:prstGeom>
          <a:noFill/>
        </p:spPr>
        <p:txBody>
          <a:bodyPr wrap="square" rtlCol="0">
            <a:spAutoFit/>
          </a:bodyPr>
          <a:lstStyle/>
          <a:p>
            <a:pPr marL="342900" indent="-342900" algn="just">
              <a:buClr>
                <a:schemeClr val="accent1"/>
              </a:buClr>
              <a:buFont typeface="Wingdings" pitchFamily="2" charset="2"/>
              <a:buChar char="q"/>
            </a:pPr>
            <a:r>
              <a:rPr lang="en-US" sz="2000" b="1" dirty="0" smtClean="0"/>
              <a:t>Memory-management </a:t>
            </a:r>
            <a:r>
              <a:rPr lang="en-US" sz="2000" b="1" dirty="0"/>
              <a:t>information</a:t>
            </a:r>
            <a:r>
              <a:rPr lang="en-US" sz="2000" dirty="0"/>
              <a:t>: This information may include such items as the value of the base and limit registers and the page tables, or the segment tables, depending on the memory system used by the operating system</a:t>
            </a:r>
            <a:r>
              <a:rPr lang="en-US" sz="2000" dirty="0" smtClean="0"/>
              <a:t>.</a:t>
            </a:r>
          </a:p>
          <a:p>
            <a:pPr marL="342900" indent="-342900" algn="just">
              <a:buClr>
                <a:schemeClr val="accent1"/>
              </a:buClr>
              <a:buFont typeface="Wingdings" pitchFamily="2" charset="2"/>
              <a:buChar char="q"/>
            </a:pPr>
            <a:endParaRPr lang="en-US" sz="1000" dirty="0" smtClean="0"/>
          </a:p>
          <a:p>
            <a:pPr marL="342900" indent="-342900" algn="just">
              <a:buClr>
                <a:schemeClr val="accent1"/>
              </a:buClr>
              <a:buFont typeface="Wingdings" pitchFamily="2" charset="2"/>
              <a:buChar char="q"/>
            </a:pPr>
            <a:r>
              <a:rPr lang="en-US" sz="2000" b="1" dirty="0" smtClean="0"/>
              <a:t>I/O </a:t>
            </a:r>
            <a:r>
              <a:rPr lang="en-US" sz="2000" b="1" dirty="0"/>
              <a:t>status information:</a:t>
            </a:r>
            <a:r>
              <a:rPr lang="en-US" sz="2000" dirty="0"/>
              <a:t> This information includes the list of I/O devices allocated to the process, a list of open files, and so on.</a:t>
            </a:r>
          </a:p>
        </p:txBody>
      </p:sp>
    </p:spTree>
    <p:extLst>
      <p:ext uri="{BB962C8B-B14F-4D97-AF65-F5344CB8AC3E}">
        <p14:creationId xmlns:p14="http://schemas.microsoft.com/office/powerpoint/2010/main" val="124257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ajp2">
  <a:themeElements>
    <a:clrScheme name="ajp2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ajp2">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charset="0"/>
          </a:defRPr>
        </a:defPPr>
      </a:lstStyle>
    </a:lnDef>
  </a:objectDefaults>
  <a:extraClrSchemeLst>
    <a:extraClrScheme>
      <a:clrScheme name="ajp2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ajp2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ajp2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jp2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ajp2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ajp2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ajp2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Settings\adrian\Application Data\Microsoft\Templates\ajp2.pot</Template>
  <TotalTime>6712</TotalTime>
  <Words>2502</Words>
  <Application>Microsoft Office PowerPoint</Application>
  <PresentationFormat>On-screen Show (4:3)</PresentationFormat>
  <Paragraphs>559</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ajp2</vt:lpstr>
      <vt:lpstr>Operating System Concepts</vt:lpstr>
      <vt:lpstr>Lecture 3</vt:lpstr>
      <vt:lpstr>Contents of Lecture</vt:lpstr>
      <vt:lpstr>Process Concept </vt:lpstr>
      <vt:lpstr>Process Concept </vt:lpstr>
      <vt:lpstr>Process Concept </vt:lpstr>
      <vt:lpstr>Process Concept </vt:lpstr>
      <vt:lpstr>Process Concept </vt:lpstr>
      <vt:lpstr>Process Concept </vt:lpstr>
      <vt:lpstr>Process Concept </vt:lpstr>
      <vt:lpstr>Process Scheduling</vt:lpstr>
      <vt:lpstr>Process Scheduling</vt:lpstr>
      <vt:lpstr>Process Scheduling</vt:lpstr>
      <vt:lpstr>Process Scheduling</vt:lpstr>
      <vt:lpstr>Process Scheduling</vt:lpstr>
      <vt:lpstr>Process Scheduling</vt:lpstr>
      <vt:lpstr>Process Scheduling</vt:lpstr>
      <vt:lpstr>Process Scheduling</vt:lpstr>
      <vt:lpstr>Process Scheduling</vt:lpstr>
      <vt:lpstr>Operations on Processes</vt:lpstr>
      <vt:lpstr>Operations on Processes</vt:lpstr>
      <vt:lpstr>Operations on Processes</vt:lpstr>
      <vt:lpstr>Operations on Processes</vt:lpstr>
      <vt:lpstr>Operations on Processes</vt:lpstr>
      <vt:lpstr>Operations on Processes</vt:lpstr>
      <vt:lpstr>Operations on Processes</vt:lpstr>
      <vt:lpstr>Operations on Processes</vt:lpstr>
      <vt:lpstr>Operations on Processes</vt:lpstr>
      <vt:lpstr>Operations on Processes</vt:lpstr>
    </vt:vector>
  </TitlesOfParts>
  <Company>NEWI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basics</dc:title>
  <dc:creator>Adrian J Pullin</dc:creator>
  <cp:lastModifiedBy>DR.Ahmed Saker 2o1O</cp:lastModifiedBy>
  <cp:revision>412</cp:revision>
  <dcterms:created xsi:type="dcterms:W3CDTF">1998-09-03T13:41:33Z</dcterms:created>
  <dcterms:modified xsi:type="dcterms:W3CDTF">2019-08-31T10:37:37Z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1</vt:i4>
  </property>
  <property fmtid="{D5CDD505-2E9C-101B-9397-08002B2CF9AE}" pid="7" name="MailAddress">
    <vt:lpwstr>a.j.pullin@newi.ac.uk</vt:lpwstr>
  </property>
  <property fmtid="{D5CDD505-2E9C-101B-9397-08002B2CF9AE}" pid="8" name="HomePage">
    <vt:lpwstr>http://www.newi.ac.uk/pullina/default.htm</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H:\Data\Networks\Notes\HTML</vt:lpwstr>
  </property>
</Properties>
</file>