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7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9A7DD-829A-4041-B9CC-A3D760633A78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74CBB-6484-4CCF-9CCB-6741690A4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D7C9-D827-42B2-A4F1-375888E61633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0136-536F-4041-9CD3-5B9CC0FBDA13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49E5-A9AF-4AE4-8476-6609B90D3A54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D72D-FD04-40D2-ADA2-08C547463C38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DDB3F-BBD5-4C0C-BFF9-8A284A1229C6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2C39-6B94-4D2F-84DA-8FB045D2EE91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E5D5-3D6F-46CB-997D-7E49EA385F0D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D785-7E5E-4E10-93F9-AF55033ADDA8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F762-2FA5-4FEB-ABAF-15F42986ECA4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2F6CD-E71D-4691-911A-BA1C2B515C8B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8D27-B00C-4E2A-8090-EDE71E34B0E2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58EDA-C165-4CF7-97BB-F7C490FAF0FB}" type="datetime1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Diaa Edien Mustafa 2018</a:t>
            </a: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246A0-1D49-4D4A-BFD9-B58C7B412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10600" cy="26701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Operating Systems Concepts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altLang="en-US" b="1" dirty="0" smtClean="0">
                <a:solidFill>
                  <a:srgbClr val="FF0000"/>
                </a:solidFill>
              </a:rPr>
              <a:t>Chapter 3:  Processes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1534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4817FB"/>
                </a:solidFill>
              </a:rPr>
              <a:t>University of Science and Technology</a:t>
            </a:r>
          </a:p>
          <a:p>
            <a:r>
              <a:rPr lang="en-US" dirty="0" smtClean="0">
                <a:solidFill>
                  <a:srgbClr val="4817FB"/>
                </a:solidFill>
              </a:rPr>
              <a:t>Faculty of Computer Science and Information Technology</a:t>
            </a:r>
            <a:endParaRPr lang="en-US" dirty="0">
              <a:solidFill>
                <a:srgbClr val="4817FB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9800" y="4876800"/>
            <a:ext cx="4724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Instructor: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Diaa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Eldein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Mustafa Ahmed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2018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Diaa</a:t>
            </a:r>
            <a:r>
              <a:rPr lang="en-US" dirty="0" smtClean="0"/>
              <a:t> </a:t>
            </a:r>
            <a:r>
              <a:rPr lang="en-US" dirty="0" err="1" smtClean="0"/>
              <a:t>Edien</a:t>
            </a:r>
            <a:r>
              <a:rPr lang="en-US" dirty="0" smtClean="0"/>
              <a:t> Mustafa 2018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CPU Switch From Process to Process</a:t>
            </a:r>
          </a:p>
        </p:txBody>
      </p:sp>
      <p:pic>
        <p:nvPicPr>
          <p:cNvPr id="1229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07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136525"/>
            <a:ext cx="7645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Threads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93788"/>
            <a:ext cx="8286807" cy="5002212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So far, process has a single thread of execution</a:t>
            </a:r>
          </a:p>
          <a:p>
            <a:r>
              <a:rPr lang="en-US" altLang="en-US" dirty="0" smtClean="0"/>
              <a:t>Consider having multiple program counters per process</a:t>
            </a:r>
          </a:p>
          <a:p>
            <a:pPr lvl="1"/>
            <a:r>
              <a:rPr lang="en-US" altLang="en-US" sz="3200" dirty="0" smtClean="0"/>
              <a:t>Multiple locations can execute at once</a:t>
            </a:r>
          </a:p>
          <a:p>
            <a:pPr lvl="2"/>
            <a:r>
              <a:rPr lang="en-US" altLang="en-US" sz="3200" dirty="0" smtClean="0"/>
              <a:t>Multiple threads of control -&gt; </a:t>
            </a:r>
            <a:r>
              <a:rPr lang="en-US" altLang="en-US" sz="3200" dirty="0" smtClean="0">
                <a:solidFill>
                  <a:srgbClr val="C00000"/>
                </a:solidFill>
              </a:rPr>
              <a:t>threads</a:t>
            </a:r>
          </a:p>
          <a:p>
            <a:r>
              <a:rPr lang="en-US" altLang="en-US" dirty="0" smtClean="0"/>
              <a:t>Must then have storage for thread details, multiple program counters in PCB</a:t>
            </a:r>
          </a:p>
          <a:p>
            <a:r>
              <a:rPr lang="en-US" altLang="en-US" dirty="0" smtClean="0"/>
              <a:t>See next chapter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60438" y="1444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4817FB"/>
                </a:solidFill>
              </a:rPr>
              <a:t>Process Representation in Linux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000" b="1" dirty="0" smtClean="0"/>
              <a:t>Represented by the C structure </a:t>
            </a:r>
            <a:r>
              <a:rPr lang="en-US" altLang="en-US" sz="2000" b="1" dirty="0" err="1" smtClean="0">
                <a:latin typeface="Courier New" pitchFamily="49" charset="0"/>
                <a:cs typeface="Courier New" pitchFamily="49" charset="0"/>
              </a:rPr>
              <a:t>task_struct</a:t>
            </a:r>
            <a:endParaRPr lang="en-US" alt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altLang="en-US" sz="20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t_pid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; /* process identifier */ </a:t>
            </a:r>
            <a:b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long state; /* state of the process */ </a:t>
            </a:r>
            <a:b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time_slice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/* scheduling information */ </a:t>
            </a:r>
            <a:b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1800" b="1" dirty="0" err="1" smtClean="0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altLang="en-US" sz="1800" b="1" dirty="0" smtClean="0">
                <a:latin typeface="Courier New" pitchFamily="49" charset="0"/>
                <a:cs typeface="Courier New" pitchFamily="49" charset="0"/>
              </a:rPr>
              <a:t> *parent; /* this process</a:t>
            </a:r>
            <a:r>
              <a:rPr lang="ja-JP" altLang="en-US" sz="1800" b="1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s parent */ </a:t>
            </a:r>
            <a:b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list_head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children; /* this process</a:t>
            </a:r>
            <a:r>
              <a:rPr lang="ja-JP" altLang="en-US" sz="1800" b="1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s children */ </a:t>
            </a:r>
            <a:b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files_struct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*files; /* list of open files */ </a:t>
            </a:r>
            <a:b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sz="1800" b="1" dirty="0" err="1" smtClean="0">
                <a:latin typeface="Courier New" pitchFamily="49" charset="0"/>
                <a:cs typeface="Courier New" pitchFamily="49" charset="0"/>
              </a:rPr>
              <a:t>mm_struct</a:t>
            </a:r>
            <a:r>
              <a:rPr lang="en-US" altLang="ja-JP" sz="1800" b="1" dirty="0" smtClean="0">
                <a:latin typeface="Courier New" pitchFamily="49" charset="0"/>
                <a:cs typeface="Courier New" pitchFamily="49" charset="0"/>
              </a:rPr>
              <a:t> *mm; /* address space of this process */</a:t>
            </a:r>
            <a:endParaRPr lang="en-US" altLang="en-US" sz="1800" b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4340" name="Picture 3" descr="C:\Users\as668\Desktop\in-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86200"/>
            <a:ext cx="586581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136525"/>
            <a:ext cx="7645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Scheduling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410200"/>
          </a:xfrm>
        </p:spPr>
        <p:txBody>
          <a:bodyPr>
            <a:noAutofit/>
          </a:bodyPr>
          <a:lstStyle/>
          <a:p>
            <a:r>
              <a:rPr lang="en-US" altLang="en-US" sz="2800" b="1" dirty="0" smtClean="0"/>
              <a:t>Maximize CPU use, quickly switch processes onto CPU for time sharing</a:t>
            </a:r>
          </a:p>
          <a:p>
            <a:r>
              <a:rPr lang="en-US" altLang="en-US" sz="2800" b="1" dirty="0" smtClean="0">
                <a:solidFill>
                  <a:srgbClr val="C00000"/>
                </a:solidFill>
              </a:rPr>
              <a:t>Process scheduler </a:t>
            </a:r>
            <a:r>
              <a:rPr lang="en-US" altLang="en-US" sz="2800" b="1" dirty="0" smtClean="0"/>
              <a:t>selects among available processes for next execution on CPU</a:t>
            </a:r>
          </a:p>
          <a:p>
            <a:r>
              <a:rPr lang="en-US" altLang="en-US" sz="2800" b="1" dirty="0" smtClean="0"/>
              <a:t>Maintains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scheduling queues </a:t>
            </a:r>
            <a:r>
              <a:rPr lang="en-US" altLang="en-US" sz="2800" b="1" dirty="0" smtClean="0"/>
              <a:t>of processes</a:t>
            </a:r>
          </a:p>
          <a:p>
            <a:pPr lvl="1"/>
            <a:r>
              <a:rPr lang="en-US" altLang="en-US" b="1" dirty="0" smtClean="0">
                <a:solidFill>
                  <a:srgbClr val="C00000"/>
                </a:solidFill>
              </a:rPr>
              <a:t>Job queue </a:t>
            </a:r>
            <a:r>
              <a:rPr lang="en-US" altLang="en-US" b="1" dirty="0" smtClean="0"/>
              <a:t>– set of all processes in the system</a:t>
            </a:r>
          </a:p>
          <a:p>
            <a:pPr lvl="1"/>
            <a:r>
              <a:rPr lang="en-US" altLang="en-US" b="1" dirty="0" smtClean="0">
                <a:solidFill>
                  <a:srgbClr val="C00000"/>
                </a:solidFill>
              </a:rPr>
              <a:t>Ready queue </a:t>
            </a:r>
            <a:r>
              <a:rPr lang="en-US" altLang="en-US" b="1" dirty="0" smtClean="0"/>
              <a:t>– set of all processes residing in main memory, ready and waiting to execute</a:t>
            </a:r>
          </a:p>
          <a:p>
            <a:pPr lvl="1"/>
            <a:r>
              <a:rPr lang="en-US" altLang="en-US" b="1" dirty="0" smtClean="0">
                <a:solidFill>
                  <a:srgbClr val="C00000"/>
                </a:solidFill>
              </a:rPr>
              <a:t>Device queues </a:t>
            </a:r>
            <a:r>
              <a:rPr lang="en-US" altLang="en-US" b="1" dirty="0" smtClean="0"/>
              <a:t>– set of processes waiting for an I/O device</a:t>
            </a:r>
          </a:p>
          <a:p>
            <a:pPr lvl="1"/>
            <a:r>
              <a:rPr lang="en-US" altLang="en-US" b="1" dirty="0" smtClean="0"/>
              <a:t>Processes migrate among the various queues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4725" y="236538"/>
            <a:ext cx="7983538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4817FB"/>
                </a:solidFill>
              </a:rPr>
              <a:t>Ready Queue And Various I/O Device Queues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4438"/>
            <a:ext cx="7924799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52400"/>
            <a:ext cx="8229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4817FB"/>
                </a:solidFill>
              </a:rPr>
              <a:t>Representation of Process Scheduling</a:t>
            </a:r>
          </a:p>
        </p:txBody>
      </p:sp>
      <p:pic>
        <p:nvPicPr>
          <p:cNvPr id="17411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7696200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808038" y="1303338"/>
            <a:ext cx="697547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 altLang="en-US" sz="2400" b="1" dirty="0" err="1">
                <a:solidFill>
                  <a:srgbClr val="3366FF"/>
                </a:solidFill>
                <a:latin typeface="Helvetica" pitchFamily="34" charset="0"/>
              </a:rPr>
              <a:t>Queueing</a:t>
            </a:r>
            <a:r>
              <a:rPr kumimoji="1" lang="en-US" altLang="en-US" sz="2400" b="1" dirty="0">
                <a:solidFill>
                  <a:srgbClr val="3366FF"/>
                </a:solidFill>
                <a:latin typeface="Helvetica" pitchFamily="34" charset="0"/>
              </a:rPr>
              <a:t> diagram </a:t>
            </a:r>
            <a:r>
              <a:rPr kumimoji="1" lang="en-US" altLang="en-US" sz="2400" b="1" dirty="0">
                <a:latin typeface="Helvetica" pitchFamily="34" charset="0"/>
              </a:rPr>
              <a:t>represents queues, resources, flows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Schedulers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562600"/>
          </a:xfrm>
        </p:spPr>
        <p:txBody>
          <a:bodyPr>
            <a:noAutofit/>
          </a:bodyPr>
          <a:lstStyle/>
          <a:p>
            <a:r>
              <a:rPr lang="en-US" altLang="en-US" sz="2000" b="1" dirty="0" smtClean="0">
                <a:solidFill>
                  <a:srgbClr val="C00000"/>
                </a:solidFill>
              </a:rPr>
              <a:t>Short-term scheduler  </a:t>
            </a:r>
            <a:r>
              <a:rPr lang="en-US" altLang="en-US" sz="2000" b="1" dirty="0" smtClean="0"/>
              <a:t>(or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CPU scheduler</a:t>
            </a:r>
            <a:r>
              <a:rPr lang="en-US" altLang="en-US" sz="2000" b="1" dirty="0" smtClean="0"/>
              <a:t>) – selects which process should be executed next and allocates CPU</a:t>
            </a:r>
          </a:p>
          <a:p>
            <a:pPr lvl="1"/>
            <a:r>
              <a:rPr lang="en-US" altLang="en-US" sz="2000" b="1" dirty="0" smtClean="0"/>
              <a:t>Sometimes the only scheduler in a system</a:t>
            </a:r>
          </a:p>
          <a:p>
            <a:pPr lvl="1"/>
            <a:r>
              <a:rPr lang="en-US" altLang="en-US" sz="2000" b="1" dirty="0" smtClean="0"/>
              <a:t>Short-term scheduler is invoked frequently (milliseconds) </a:t>
            </a:r>
            <a:r>
              <a:rPr lang="en-US" altLang="en-US" sz="2000" b="1" dirty="0" smtClean="0">
                <a:sym typeface="Symbol" pitchFamily="18" charset="2"/>
              </a:rPr>
              <a:t> (must be fast)</a:t>
            </a:r>
            <a:endParaRPr lang="en-US" altLang="en-US" sz="1000" b="1" dirty="0" smtClean="0">
              <a:sym typeface="Symbol" pitchFamily="18" charset="2"/>
            </a:endParaRPr>
          </a:p>
          <a:p>
            <a:r>
              <a:rPr lang="en-US" altLang="en-US" sz="2000" b="1" dirty="0" smtClean="0">
                <a:solidFill>
                  <a:srgbClr val="C00000"/>
                </a:solidFill>
              </a:rPr>
              <a:t>Long-term scheduler  </a:t>
            </a:r>
            <a:r>
              <a:rPr lang="en-US" altLang="en-US" sz="2000" b="1" dirty="0" smtClean="0"/>
              <a:t>(or </a:t>
            </a:r>
            <a:r>
              <a:rPr lang="en-US" altLang="en-US" sz="2000" b="1" dirty="0" smtClean="0">
                <a:solidFill>
                  <a:srgbClr val="C00000"/>
                </a:solidFill>
              </a:rPr>
              <a:t>job scheduler</a:t>
            </a:r>
            <a:r>
              <a:rPr lang="en-US" altLang="en-US" sz="2000" b="1" dirty="0" smtClean="0"/>
              <a:t>) – selects which processes should be brought into the ready queue</a:t>
            </a:r>
          </a:p>
          <a:p>
            <a:pPr lvl="1"/>
            <a:r>
              <a:rPr lang="en-US" altLang="en-US" sz="2000" b="1" dirty="0" smtClean="0">
                <a:sym typeface="Symbol" pitchFamily="18" charset="2"/>
              </a:rPr>
              <a:t>Long-term scheduler is invoked  infrequently (seconds, minutes)  (may be slow)</a:t>
            </a:r>
            <a:endParaRPr lang="en-US" altLang="en-US" sz="1000" b="1" dirty="0" smtClean="0">
              <a:sym typeface="Symbol" pitchFamily="18" charset="2"/>
            </a:endParaRPr>
          </a:p>
          <a:p>
            <a:pPr lvl="1"/>
            <a:r>
              <a:rPr lang="en-US" altLang="en-US" sz="2000" b="1" dirty="0" smtClean="0">
                <a:sym typeface="Symbol" pitchFamily="18" charset="2"/>
              </a:rPr>
              <a:t>The long-term scheduler controls the </a:t>
            </a:r>
            <a:r>
              <a:rPr lang="en-US" altLang="en-US" sz="2000" b="1" dirty="0" smtClean="0">
                <a:solidFill>
                  <a:srgbClr val="C00000"/>
                </a:solidFill>
                <a:sym typeface="Symbol" pitchFamily="18" charset="2"/>
              </a:rPr>
              <a:t>degree of multiprogramming</a:t>
            </a:r>
            <a:endParaRPr lang="en-US" altLang="en-US" sz="1000" b="1" i="1" dirty="0" smtClean="0">
              <a:solidFill>
                <a:srgbClr val="C00000"/>
              </a:solidFill>
              <a:sym typeface="Symbol" pitchFamily="18" charset="2"/>
            </a:endParaRPr>
          </a:p>
          <a:p>
            <a:r>
              <a:rPr lang="en-US" altLang="en-US" sz="2000" b="1" dirty="0" smtClean="0">
                <a:sym typeface="Symbol" pitchFamily="18" charset="2"/>
              </a:rPr>
              <a:t>Processes can be described as either:</a:t>
            </a:r>
          </a:p>
          <a:p>
            <a:pPr lvl="1"/>
            <a:r>
              <a:rPr lang="en-US" altLang="en-US" sz="2000" b="1" dirty="0" smtClean="0">
                <a:solidFill>
                  <a:srgbClr val="C00000"/>
                </a:solidFill>
                <a:sym typeface="Symbol" pitchFamily="18" charset="2"/>
              </a:rPr>
              <a:t>I/O-bound process </a:t>
            </a:r>
            <a:r>
              <a:rPr lang="en-US" altLang="en-US" sz="2000" b="1" dirty="0" smtClean="0">
                <a:sym typeface="Symbol" pitchFamily="18" charset="2"/>
              </a:rPr>
              <a:t>– spends more time doing I/O than computations, many short CPU bursts</a:t>
            </a:r>
          </a:p>
          <a:p>
            <a:pPr lvl="1"/>
            <a:r>
              <a:rPr lang="en-US" altLang="en-US" sz="2000" b="1" dirty="0" smtClean="0">
                <a:solidFill>
                  <a:srgbClr val="C00000"/>
                </a:solidFill>
                <a:sym typeface="Symbol" pitchFamily="18" charset="2"/>
              </a:rPr>
              <a:t>CPU-bound process </a:t>
            </a:r>
            <a:r>
              <a:rPr lang="en-US" altLang="en-US" sz="2000" b="1" dirty="0" smtClean="0">
                <a:sym typeface="Symbol" pitchFamily="18" charset="2"/>
              </a:rPr>
              <a:t>– spends more time doing computations; few very long CPU bursts</a:t>
            </a:r>
          </a:p>
          <a:p>
            <a:r>
              <a:rPr lang="en-US" altLang="en-US" sz="2000" b="1" dirty="0" smtClean="0">
                <a:sym typeface="Symbol" pitchFamily="18" charset="2"/>
              </a:rPr>
              <a:t>Long-term scheduler strives for good </a:t>
            </a:r>
            <a:r>
              <a:rPr lang="en-US" altLang="en-US" sz="2000" b="1" i="1" dirty="0" smtClean="0">
                <a:sym typeface="Symbol" pitchFamily="18" charset="2"/>
              </a:rPr>
              <a:t>process mix</a:t>
            </a:r>
            <a:endParaRPr lang="en-US" altLang="en-US" sz="2000" b="1" dirty="0" smtClean="0">
              <a:sym typeface="Symbol" pitchFamily="18" charset="2"/>
            </a:endParaRPr>
          </a:p>
          <a:p>
            <a:endParaRPr lang="en-US" altLang="en-US" sz="2400" b="1" dirty="0" smtClean="0"/>
          </a:p>
          <a:p>
            <a:endParaRPr lang="en-US" altLang="en-US" sz="24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Addition of Medium Term Scheduling</a:t>
            </a:r>
          </a:p>
        </p:txBody>
      </p:sp>
      <p:pic>
        <p:nvPicPr>
          <p:cNvPr id="194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429000"/>
            <a:ext cx="732790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806450" y="1160462"/>
            <a:ext cx="727075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/>
          <a:lstStyle/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r>
              <a:rPr kumimoji="1" lang="en-US" altLang="en-US" sz="2400" dirty="0">
                <a:solidFill>
                  <a:srgbClr val="C00000"/>
                </a:solidFill>
                <a:latin typeface="Helvetica" pitchFamily="34" charset="0"/>
              </a:rPr>
              <a:t>Medium-term scheduler  </a:t>
            </a:r>
            <a:r>
              <a:rPr kumimoji="1" lang="en-US" altLang="en-US" sz="2400" dirty="0">
                <a:latin typeface="Helvetica" pitchFamily="34" charset="0"/>
              </a:rPr>
              <a:t>can be added if degree of multiple programming needs to decrease</a:t>
            </a:r>
          </a:p>
          <a:p>
            <a:pPr marL="1060450" lvl="1" indent="-407988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2" charset="2"/>
              <a:buChar char="l"/>
            </a:pPr>
            <a:r>
              <a:rPr kumimoji="1" lang="en-US" altLang="en-US" sz="2400" dirty="0">
                <a:latin typeface="Helvetica" pitchFamily="34" charset="0"/>
              </a:rPr>
              <a:t>Remove process from memory, store on disk, bring back in from disk to continue execution: </a:t>
            </a:r>
            <a:r>
              <a:rPr kumimoji="1" lang="en-US" altLang="en-US" sz="2400" dirty="0">
                <a:solidFill>
                  <a:srgbClr val="C00000"/>
                </a:solidFill>
                <a:latin typeface="Helvetica" pitchFamily="34" charset="0"/>
              </a:rPr>
              <a:t>swapping</a:t>
            </a: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endParaRPr kumimoji="1" lang="en-US" altLang="en-US" sz="2400" dirty="0">
              <a:latin typeface="Helvetica" pitchFamily="34" charset="0"/>
            </a:endParaRPr>
          </a:p>
          <a:p>
            <a:pPr marL="488950" indent="-488950"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2" charset="2"/>
              <a:buChar char="n"/>
            </a:pPr>
            <a:endParaRPr kumimoji="1" lang="en-US" altLang="en-US" sz="2400" dirty="0">
              <a:latin typeface="Helvetica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1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Multitasking in Mobile Systems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1"/>
            <a:ext cx="8915400" cy="5562600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Some mobile systems (e.g., early version of </a:t>
            </a:r>
            <a:r>
              <a:rPr lang="en-US" altLang="en-US" sz="2400" b="1" dirty="0" err="1" smtClean="0"/>
              <a:t>iOS</a:t>
            </a:r>
            <a:r>
              <a:rPr lang="en-US" altLang="en-US" sz="2400" b="1" dirty="0" smtClean="0"/>
              <a:t>)  allow only one process to run, others suspended</a:t>
            </a:r>
          </a:p>
          <a:p>
            <a:r>
              <a:rPr lang="en-US" altLang="en-US" sz="2400" b="1" dirty="0" smtClean="0"/>
              <a:t>Due to screen real estate, user interface limits </a:t>
            </a:r>
            <a:r>
              <a:rPr lang="en-US" altLang="en-US" sz="2400" b="1" dirty="0" err="1" smtClean="0"/>
              <a:t>iOS</a:t>
            </a:r>
            <a:r>
              <a:rPr lang="en-US" altLang="en-US" sz="2400" b="1" dirty="0" smtClean="0"/>
              <a:t> provides for a </a:t>
            </a:r>
          </a:p>
          <a:p>
            <a:pPr lvl="1"/>
            <a:r>
              <a:rPr lang="en-US" altLang="en-US" sz="2400" b="1" dirty="0" smtClean="0"/>
              <a:t>Single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foreground</a:t>
            </a:r>
            <a:r>
              <a:rPr lang="en-US" altLang="en-US" sz="2400" b="1" dirty="0" smtClean="0"/>
              <a:t> process- controlled via user interface</a:t>
            </a:r>
          </a:p>
          <a:p>
            <a:pPr lvl="1"/>
            <a:r>
              <a:rPr lang="en-US" altLang="en-US" sz="2400" b="1" dirty="0" smtClean="0"/>
              <a:t>Multiple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background</a:t>
            </a:r>
            <a:r>
              <a:rPr lang="en-US" altLang="en-US" sz="2400" b="1" dirty="0" smtClean="0"/>
              <a:t> processes– in memory, running, but not on the display, and with limits</a:t>
            </a:r>
          </a:p>
          <a:p>
            <a:pPr lvl="1"/>
            <a:r>
              <a:rPr lang="en-US" altLang="en-US" sz="2400" b="1" dirty="0" smtClean="0"/>
              <a:t>Limits include single, short task, receiving notification of events, specific long-running tasks like audio playback</a:t>
            </a:r>
          </a:p>
          <a:p>
            <a:r>
              <a:rPr lang="en-US" altLang="en-US" sz="2400" b="1" dirty="0" smtClean="0"/>
              <a:t>Android runs foreground and background, with fewer limits</a:t>
            </a:r>
          </a:p>
          <a:p>
            <a:pPr lvl="1"/>
            <a:r>
              <a:rPr lang="en-US" altLang="en-US" sz="2400" b="1" dirty="0" smtClean="0"/>
              <a:t>Background process uses a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service</a:t>
            </a:r>
            <a:r>
              <a:rPr lang="en-US" altLang="en-US" sz="2400" b="1" dirty="0" smtClean="0"/>
              <a:t> to perform tasks</a:t>
            </a:r>
          </a:p>
          <a:p>
            <a:pPr lvl="1"/>
            <a:r>
              <a:rPr lang="en-US" altLang="en-US" sz="2400" b="1" dirty="0" smtClean="0"/>
              <a:t>Service can keep running even if background process is suspended</a:t>
            </a:r>
          </a:p>
          <a:p>
            <a:pPr lvl="1"/>
            <a:r>
              <a:rPr lang="en-US" altLang="en-US" sz="2400" b="1" dirty="0" smtClean="0"/>
              <a:t>Service has no user interface, small memory use</a:t>
            </a:r>
          </a:p>
          <a:p>
            <a:pPr lvl="1"/>
            <a:endParaRPr lang="en-US" altLang="en-US" sz="2400" b="1" dirty="0" smtClean="0"/>
          </a:p>
          <a:p>
            <a:endParaRPr lang="en-US" altLang="en-US" sz="24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Context Switch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867400"/>
          </a:xfrm>
        </p:spPr>
        <p:txBody>
          <a:bodyPr>
            <a:noAutofit/>
          </a:bodyPr>
          <a:lstStyle/>
          <a:p>
            <a:r>
              <a:rPr lang="en-US" altLang="en-US" sz="2800" b="1" dirty="0" smtClean="0"/>
              <a:t>When CPU switches to another process, the system must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save the state </a:t>
            </a:r>
            <a:r>
              <a:rPr lang="en-US" altLang="en-US" sz="2800" b="1" dirty="0" smtClean="0"/>
              <a:t>of the old process and load the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saved state </a:t>
            </a:r>
            <a:r>
              <a:rPr lang="en-US" altLang="en-US" sz="2800" b="1" dirty="0" smtClean="0"/>
              <a:t>for the new process via a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context switch</a:t>
            </a:r>
          </a:p>
          <a:p>
            <a:r>
              <a:rPr lang="en-US" altLang="en-US" sz="2800" b="1" dirty="0" smtClean="0">
                <a:solidFill>
                  <a:srgbClr val="C00000"/>
                </a:solidFill>
              </a:rPr>
              <a:t>Context</a:t>
            </a:r>
            <a:r>
              <a:rPr lang="en-US" altLang="en-US" sz="2800" b="1" dirty="0" smtClean="0">
                <a:solidFill>
                  <a:srgbClr val="3366FF"/>
                </a:solidFill>
              </a:rPr>
              <a:t> </a:t>
            </a:r>
            <a:r>
              <a:rPr lang="en-US" altLang="en-US" sz="2800" b="1" dirty="0" smtClean="0"/>
              <a:t>of a process represented in the PCB</a:t>
            </a:r>
          </a:p>
          <a:p>
            <a:r>
              <a:rPr lang="en-US" altLang="en-US" sz="2800" b="1" dirty="0" smtClean="0"/>
              <a:t>Context-switch time is overhead; the system does no useful work while switching</a:t>
            </a:r>
          </a:p>
          <a:p>
            <a:pPr lvl="1"/>
            <a:r>
              <a:rPr lang="en-US" altLang="en-US" b="1" dirty="0" smtClean="0"/>
              <a:t>The more complex the OS and the PCB </a:t>
            </a:r>
            <a:r>
              <a:rPr lang="en-US" altLang="en-US" b="1" dirty="0" smtClean="0">
                <a:sym typeface="Wingdings" pitchFamily="2" charset="2"/>
              </a:rPr>
              <a:t> the </a:t>
            </a:r>
            <a:r>
              <a:rPr lang="en-US" altLang="en-US" b="1" dirty="0" smtClean="0"/>
              <a:t>longer the context switch</a:t>
            </a:r>
          </a:p>
          <a:p>
            <a:r>
              <a:rPr lang="en-US" altLang="en-US" sz="2800" b="1" dirty="0" smtClean="0"/>
              <a:t>Time dependent on hardware support</a:t>
            </a:r>
          </a:p>
          <a:p>
            <a:pPr lvl="1"/>
            <a:r>
              <a:rPr lang="en-US" altLang="en-US" b="1" dirty="0" smtClean="0"/>
              <a:t>Some hardware provides multiple sets of registers per CPU </a:t>
            </a:r>
            <a:r>
              <a:rPr lang="en-US" altLang="en-US" b="1" dirty="0" smtClean="0">
                <a:sym typeface="Wingdings" pitchFamily="2" charset="2"/>
              </a:rPr>
              <a:t></a:t>
            </a:r>
            <a:r>
              <a:rPr lang="en-US" altLang="en-US" b="1" dirty="0" smtClean="0"/>
              <a:t> multiple contexts loaded at once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650" y="182563"/>
            <a:ext cx="638016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Chapter 3:  Processes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120774"/>
            <a:ext cx="7370763" cy="4670425"/>
          </a:xfrm>
        </p:spPr>
        <p:txBody>
          <a:bodyPr>
            <a:normAutofit/>
          </a:bodyPr>
          <a:lstStyle/>
          <a:p>
            <a:r>
              <a:rPr lang="en-US" altLang="en-US" sz="3600" b="1" dirty="0" smtClean="0"/>
              <a:t>Process Concept</a:t>
            </a:r>
          </a:p>
          <a:p>
            <a:r>
              <a:rPr lang="en-US" altLang="en-US" sz="3600" b="1" dirty="0" smtClean="0"/>
              <a:t>Process Scheduling</a:t>
            </a:r>
          </a:p>
          <a:p>
            <a:r>
              <a:rPr lang="en-US" altLang="en-US" sz="3600" b="1" dirty="0" smtClean="0"/>
              <a:t>Operations on Processes</a:t>
            </a:r>
          </a:p>
          <a:p>
            <a:r>
              <a:rPr lang="en-US" altLang="en-US" sz="3600" b="1" dirty="0" err="1" smtClean="0"/>
              <a:t>Interprocess</a:t>
            </a:r>
            <a:r>
              <a:rPr lang="en-US" altLang="en-US" sz="3600" b="1" dirty="0" smtClean="0"/>
              <a:t> Communication</a:t>
            </a:r>
          </a:p>
          <a:p>
            <a:r>
              <a:rPr lang="en-US" altLang="en-US" sz="3600" b="1" dirty="0" smtClean="0"/>
              <a:t>Examples of IPC Systems</a:t>
            </a:r>
          </a:p>
          <a:p>
            <a:r>
              <a:rPr lang="en-US" altLang="en-US" sz="3600" b="1" dirty="0" smtClean="0"/>
              <a:t>Communication in Client-Server Systems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Operations on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80300" cy="4448175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System must provide mechanisms for:</a:t>
            </a:r>
          </a:p>
          <a:p>
            <a:pPr lvl="1"/>
            <a:r>
              <a:rPr lang="en-US" altLang="en-US" sz="3200" b="1" dirty="0" smtClean="0"/>
              <a:t> process creation,</a:t>
            </a:r>
          </a:p>
          <a:p>
            <a:pPr lvl="1"/>
            <a:r>
              <a:rPr lang="en-US" altLang="en-US" sz="3200" b="1" dirty="0" smtClean="0"/>
              <a:t> process termination, </a:t>
            </a:r>
          </a:p>
          <a:p>
            <a:pPr lvl="1"/>
            <a:r>
              <a:rPr lang="en-US" altLang="en-US" sz="3200" b="1" dirty="0" smtClean="0"/>
              <a:t> and so on as detailed next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Creation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915400" cy="5562600"/>
          </a:xfrm>
        </p:spPr>
        <p:txBody>
          <a:bodyPr>
            <a:noAutofit/>
          </a:bodyPr>
          <a:lstStyle/>
          <a:p>
            <a:r>
              <a:rPr lang="en-US" altLang="en-US" sz="2800" b="1" dirty="0" smtClean="0">
                <a:solidFill>
                  <a:srgbClr val="3366FF"/>
                </a:solidFill>
              </a:rPr>
              <a:t>Parent</a:t>
            </a:r>
            <a:r>
              <a:rPr lang="en-US" altLang="en-US" sz="2800" b="1" dirty="0" smtClean="0"/>
              <a:t> process create </a:t>
            </a:r>
            <a:r>
              <a:rPr lang="en-US" altLang="en-US" sz="2800" b="1" dirty="0" smtClean="0">
                <a:solidFill>
                  <a:srgbClr val="3366FF"/>
                </a:solidFill>
              </a:rPr>
              <a:t>children</a:t>
            </a:r>
            <a:r>
              <a:rPr lang="en-US" altLang="en-US" sz="2800" b="1" dirty="0" smtClean="0"/>
              <a:t> processes, which, in turn create other processes, forming a </a:t>
            </a:r>
            <a:r>
              <a:rPr lang="en-US" altLang="en-US" sz="2800" b="1" dirty="0" smtClean="0">
                <a:solidFill>
                  <a:srgbClr val="3366FF"/>
                </a:solidFill>
              </a:rPr>
              <a:t>tree</a:t>
            </a:r>
            <a:r>
              <a:rPr lang="en-US" altLang="en-US" sz="2800" b="1" dirty="0" smtClean="0"/>
              <a:t> of processes</a:t>
            </a:r>
            <a:endParaRPr lang="en-US" altLang="en-US" sz="1050" b="1" dirty="0" smtClean="0"/>
          </a:p>
          <a:p>
            <a:r>
              <a:rPr lang="en-US" altLang="en-US" sz="2800" b="1" dirty="0" smtClean="0"/>
              <a:t>Generally, process identified and managed via a </a:t>
            </a:r>
            <a:r>
              <a:rPr lang="en-US" altLang="en-US" sz="2800" b="1" dirty="0" smtClean="0">
                <a:solidFill>
                  <a:srgbClr val="3366FF"/>
                </a:solidFill>
              </a:rPr>
              <a:t>process identifier </a:t>
            </a:r>
            <a:r>
              <a:rPr lang="en-US" altLang="en-US" sz="2800" b="1" dirty="0" smtClean="0"/>
              <a:t>(</a:t>
            </a:r>
            <a:r>
              <a:rPr lang="en-US" altLang="en-US" sz="2800" b="1" dirty="0" err="1" smtClean="0">
                <a:solidFill>
                  <a:srgbClr val="3366FF"/>
                </a:solidFill>
              </a:rPr>
              <a:t>pid</a:t>
            </a:r>
            <a:r>
              <a:rPr lang="en-US" altLang="en-US" sz="2800" b="1" dirty="0" smtClean="0"/>
              <a:t>)</a:t>
            </a:r>
            <a:endParaRPr lang="en-US" altLang="en-US" sz="1050" b="1" dirty="0" smtClean="0"/>
          </a:p>
          <a:p>
            <a:r>
              <a:rPr lang="en-US" altLang="en-US" sz="2800" b="1" dirty="0" smtClean="0"/>
              <a:t>Resource sharing options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</a:rPr>
              <a:t>Parent and children share all resources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</a:rPr>
              <a:t>Children share subset of parent</a:t>
            </a:r>
            <a:r>
              <a:rPr lang="ja-JP" altLang="en-US" dirty="0" smtClean="0">
                <a:solidFill>
                  <a:srgbClr val="C00000"/>
                </a:solidFill>
              </a:rPr>
              <a:t>’</a:t>
            </a:r>
            <a:r>
              <a:rPr lang="en-US" altLang="ja-JP" dirty="0" smtClean="0">
                <a:solidFill>
                  <a:srgbClr val="C00000"/>
                </a:solidFill>
              </a:rPr>
              <a:t>s resources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</a:rPr>
              <a:t>Parent and child share no resources</a:t>
            </a:r>
            <a:endParaRPr lang="en-US" altLang="en-US" sz="1050" dirty="0" smtClean="0">
              <a:solidFill>
                <a:srgbClr val="C00000"/>
              </a:solidFill>
            </a:endParaRPr>
          </a:p>
          <a:p>
            <a:r>
              <a:rPr lang="en-US" altLang="en-US" sz="2800" b="1" dirty="0" smtClean="0"/>
              <a:t>Execution options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</a:rPr>
              <a:t>Parent and children execute concurrently</a:t>
            </a:r>
          </a:p>
          <a:p>
            <a:pPr lvl="1"/>
            <a:r>
              <a:rPr lang="en-US" altLang="en-US" dirty="0" smtClean="0">
                <a:solidFill>
                  <a:srgbClr val="C00000"/>
                </a:solidFill>
              </a:rPr>
              <a:t>Parent waits until children terminate</a:t>
            </a:r>
          </a:p>
          <a:p>
            <a:pPr>
              <a:buFont typeface="Monotype Sorts" pitchFamily="2" charset="2"/>
              <a:buNone/>
            </a:pPr>
            <a:endParaRPr lang="en-US" altLang="en-US" sz="28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78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A Tree of Processes in Linux</a:t>
            </a:r>
          </a:p>
        </p:txBody>
      </p:sp>
      <p:pic>
        <p:nvPicPr>
          <p:cNvPr id="24579" name="Picture 1" descr="3_08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81966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5" y="152400"/>
            <a:ext cx="76168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Creation 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9950" y="1060450"/>
            <a:ext cx="7154863" cy="4530725"/>
          </a:xfrm>
        </p:spPr>
        <p:txBody>
          <a:bodyPr>
            <a:normAutofit/>
          </a:bodyPr>
          <a:lstStyle/>
          <a:p>
            <a:r>
              <a:rPr lang="en-US" altLang="en-US" sz="2400" b="1" dirty="0" smtClean="0"/>
              <a:t>Address space</a:t>
            </a:r>
          </a:p>
          <a:p>
            <a:pPr lvl="1"/>
            <a:r>
              <a:rPr lang="en-US" altLang="en-US" sz="2400" dirty="0" smtClean="0">
                <a:solidFill>
                  <a:srgbClr val="C00000"/>
                </a:solidFill>
              </a:rPr>
              <a:t>Child duplicate of parent</a:t>
            </a:r>
          </a:p>
          <a:p>
            <a:pPr lvl="1"/>
            <a:r>
              <a:rPr lang="en-US" altLang="en-US" sz="2400" dirty="0" smtClean="0">
                <a:solidFill>
                  <a:srgbClr val="C00000"/>
                </a:solidFill>
              </a:rPr>
              <a:t>Child has a program loaded into it</a:t>
            </a:r>
          </a:p>
          <a:p>
            <a:r>
              <a:rPr lang="en-US" altLang="en-US" sz="2400" b="1" dirty="0" smtClean="0"/>
              <a:t>UNIX examples</a:t>
            </a:r>
          </a:p>
          <a:p>
            <a:pPr lvl="1"/>
            <a:r>
              <a:rPr lang="en-US" alt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altLang="en-US" sz="2400" dirty="0" smtClean="0">
                <a:solidFill>
                  <a:srgbClr val="C00000"/>
                </a:solidFill>
              </a:rPr>
              <a:t> system call creates new process</a:t>
            </a:r>
          </a:p>
          <a:p>
            <a:pPr lvl="1"/>
            <a:r>
              <a:rPr lang="en-US" alt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exec()</a:t>
            </a:r>
            <a:r>
              <a:rPr lang="en-US" altLang="en-US" sz="2400" dirty="0" smtClean="0">
                <a:solidFill>
                  <a:srgbClr val="C00000"/>
                </a:solidFill>
              </a:rPr>
              <a:t> system call used after a </a:t>
            </a:r>
            <a:r>
              <a:rPr lang="en-US" altLang="en-US" sz="2400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altLang="en-US" sz="2400" dirty="0" smtClean="0">
                <a:solidFill>
                  <a:srgbClr val="C00000"/>
                </a:solidFill>
              </a:rPr>
              <a:t> to replace the process</a:t>
            </a:r>
            <a:r>
              <a:rPr lang="ja-JP" altLang="en-US" sz="2400" dirty="0" smtClean="0">
                <a:solidFill>
                  <a:srgbClr val="C00000"/>
                </a:solidFill>
              </a:rPr>
              <a:t>’</a:t>
            </a:r>
            <a:r>
              <a:rPr lang="en-US" altLang="ja-JP" sz="2400" dirty="0" smtClean="0">
                <a:solidFill>
                  <a:srgbClr val="C00000"/>
                </a:solidFill>
              </a:rPr>
              <a:t> memory space with a new program</a:t>
            </a:r>
            <a:endParaRPr lang="en-US" altLang="en-US" sz="2400" dirty="0" smtClean="0">
              <a:solidFill>
                <a:srgbClr val="C00000"/>
              </a:solidFill>
            </a:endParaRPr>
          </a:p>
        </p:txBody>
      </p:sp>
      <p:pic>
        <p:nvPicPr>
          <p:cNvPr id="25604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495800"/>
            <a:ext cx="6722554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16192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C Program Forking Separate Process</a:t>
            </a:r>
          </a:p>
        </p:txBody>
      </p:sp>
      <p:pic>
        <p:nvPicPr>
          <p:cNvPr id="26627" name="Picture 5" descr="Screen Shot 2012-12-04 at 11.21.10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69963"/>
            <a:ext cx="6781800" cy="585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263" y="115888"/>
            <a:ext cx="82296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4817FB"/>
                </a:solidFill>
              </a:rPr>
              <a:t>Creating a Separate Process via Windows API</a:t>
            </a:r>
          </a:p>
        </p:txBody>
      </p:sp>
      <p:pic>
        <p:nvPicPr>
          <p:cNvPr id="27651" name="Picture 1" descr="Screen Shot 2012-12-04 at 11.23.48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38" y="963613"/>
            <a:ext cx="5287962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Termination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562600"/>
          </a:xfrm>
        </p:spPr>
        <p:txBody>
          <a:bodyPr>
            <a:noAutofit/>
          </a:bodyPr>
          <a:lstStyle/>
          <a:p>
            <a:r>
              <a:rPr lang="en-US" altLang="en-US" sz="2700" b="1" dirty="0" smtClean="0"/>
              <a:t>Process executes last statement and then asks the operating system to delete it using the </a:t>
            </a:r>
            <a:r>
              <a:rPr lang="en-US" altLang="en-US" sz="27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exit()</a:t>
            </a:r>
            <a:r>
              <a:rPr lang="en-US" altLang="en-US" sz="2700" b="1" dirty="0" smtClean="0">
                <a:cs typeface="Courier New" pitchFamily="49" charset="0"/>
              </a:rPr>
              <a:t> system call.</a:t>
            </a:r>
            <a:endParaRPr lang="en-US" altLang="en-US" sz="2700" b="1" dirty="0" smtClean="0"/>
          </a:p>
          <a:p>
            <a:pPr lvl="1"/>
            <a:r>
              <a:rPr lang="en-US" altLang="en-US" sz="2700" b="1" dirty="0" smtClean="0"/>
              <a:t>Returns  status data from child to parent (via </a:t>
            </a:r>
            <a:r>
              <a:rPr lang="en-US" altLang="en-US" sz="27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wait()</a:t>
            </a:r>
            <a:r>
              <a:rPr lang="en-US" altLang="en-US" sz="2700" b="1" dirty="0" smtClean="0"/>
              <a:t>)</a:t>
            </a:r>
          </a:p>
          <a:p>
            <a:pPr lvl="1"/>
            <a:r>
              <a:rPr lang="en-US" altLang="en-US" sz="2700" b="1" dirty="0" smtClean="0"/>
              <a:t>Process</a:t>
            </a:r>
            <a:r>
              <a:rPr lang="ja-JP" altLang="en-US" sz="2700" b="1" dirty="0" smtClean="0"/>
              <a:t>’</a:t>
            </a:r>
            <a:r>
              <a:rPr lang="en-US" altLang="ja-JP" sz="2700" b="1" dirty="0" smtClean="0"/>
              <a:t> resources are </a:t>
            </a:r>
            <a:r>
              <a:rPr lang="en-US" altLang="ja-JP" sz="2700" b="1" dirty="0" err="1" smtClean="0"/>
              <a:t>deallocated</a:t>
            </a:r>
            <a:r>
              <a:rPr lang="en-US" altLang="ja-JP" sz="2700" b="1" dirty="0" smtClean="0"/>
              <a:t> by operating system</a:t>
            </a:r>
            <a:endParaRPr lang="en-US" altLang="en-US" sz="2700" b="1" dirty="0" smtClean="0"/>
          </a:p>
          <a:p>
            <a:r>
              <a:rPr lang="en-US" altLang="en-US" sz="2700" b="1" dirty="0" smtClean="0"/>
              <a:t>Parent may terminate the execution of children processes  using the </a:t>
            </a:r>
            <a:r>
              <a:rPr lang="en-US" altLang="en-US" sz="27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abort()</a:t>
            </a:r>
            <a:r>
              <a:rPr lang="en-US" altLang="en-US" sz="2700" b="1" dirty="0" smtClean="0">
                <a:cs typeface="Courier New" pitchFamily="49" charset="0"/>
              </a:rPr>
              <a:t> system call.  Some reasons for doing so:</a:t>
            </a:r>
            <a:endParaRPr lang="en-US" altLang="en-US" sz="2700" b="1" dirty="0" smtClean="0"/>
          </a:p>
          <a:p>
            <a:pPr lvl="1"/>
            <a:r>
              <a:rPr lang="en-US" altLang="en-US" sz="2700" dirty="0" smtClean="0">
                <a:solidFill>
                  <a:srgbClr val="C00000"/>
                </a:solidFill>
              </a:rPr>
              <a:t>Child has exceeded allocated resources</a:t>
            </a:r>
          </a:p>
          <a:p>
            <a:pPr lvl="1"/>
            <a:r>
              <a:rPr lang="en-US" altLang="en-US" sz="2700" dirty="0" smtClean="0">
                <a:solidFill>
                  <a:srgbClr val="C00000"/>
                </a:solidFill>
              </a:rPr>
              <a:t>Task assigned to child is no longer required</a:t>
            </a:r>
          </a:p>
          <a:p>
            <a:pPr lvl="1"/>
            <a:r>
              <a:rPr lang="en-US" altLang="en-US" sz="2700" dirty="0" smtClean="0">
                <a:solidFill>
                  <a:srgbClr val="C00000"/>
                </a:solidFill>
              </a:rPr>
              <a:t>The parent is exiting and the operating systems does not allow  a child to continue if its parent terminates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Termination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15400" cy="6019800"/>
          </a:xfrm>
        </p:spPr>
        <p:txBody>
          <a:bodyPr>
            <a:noAutofit/>
          </a:bodyPr>
          <a:lstStyle/>
          <a:p>
            <a:r>
              <a:rPr lang="en-US" altLang="en-US" sz="2600" b="1" dirty="0" smtClean="0"/>
              <a:t>Some operating systems do not allow child to exists if its parent has terminated.  If a process terminates, then all its children must also be terminated.</a:t>
            </a:r>
          </a:p>
          <a:p>
            <a:pPr lvl="1"/>
            <a:r>
              <a:rPr lang="en-US" altLang="en-US" sz="2600" b="1" dirty="0" smtClean="0"/>
              <a:t>cascading termination.  All children, grandchildren, etc.  are  terminated.</a:t>
            </a:r>
          </a:p>
          <a:p>
            <a:pPr lvl="1"/>
            <a:r>
              <a:rPr lang="en-US" altLang="en-US" sz="2600" b="1" dirty="0" smtClean="0"/>
              <a:t>The termination is initiated by the operating system.</a:t>
            </a:r>
          </a:p>
          <a:p>
            <a:r>
              <a:rPr lang="en-US" altLang="en-US" sz="2600" b="1" dirty="0" smtClean="0"/>
              <a:t>The parent process may wait for termination of a child process by using the </a:t>
            </a:r>
            <a:r>
              <a:rPr lang="en-US" altLang="en-US" sz="2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wait()</a:t>
            </a:r>
            <a:r>
              <a:rPr lang="en-US" altLang="en-US" sz="2600" b="1" dirty="0" smtClean="0"/>
              <a:t>system call</a:t>
            </a:r>
            <a:r>
              <a:rPr lang="en-US" altLang="en-US" sz="2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. </a:t>
            </a:r>
            <a:r>
              <a:rPr lang="en-US" altLang="en-US" sz="2600" b="1" dirty="0" smtClean="0"/>
              <a:t>The call returns status information and the </a:t>
            </a:r>
            <a:r>
              <a:rPr lang="en-US" altLang="en-US" sz="2600" b="1" dirty="0" err="1" smtClean="0"/>
              <a:t>pid</a:t>
            </a:r>
            <a:r>
              <a:rPr lang="en-US" altLang="en-US" sz="2600" b="1" dirty="0" smtClean="0"/>
              <a:t> of the terminated process</a:t>
            </a:r>
            <a:endParaRPr lang="en-US" altLang="en-US" sz="26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altLang="en-US" sz="2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altLang="en-US" sz="2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wait(&amp;status); </a:t>
            </a:r>
          </a:p>
          <a:p>
            <a:r>
              <a:rPr lang="en-US" altLang="en-US" sz="2600" b="1" dirty="0" smtClean="0"/>
              <a:t>If no parent waiting (did not invoke </a:t>
            </a:r>
            <a:r>
              <a:rPr lang="en-US" altLang="en-US" sz="2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wait()</a:t>
            </a:r>
            <a:r>
              <a:rPr lang="en-US" altLang="en-US" sz="2600" b="1" dirty="0" smtClean="0">
                <a:cs typeface="Courier New" pitchFamily="49" charset="0"/>
              </a:rPr>
              <a:t>) </a:t>
            </a:r>
            <a:r>
              <a:rPr lang="en-US" altLang="en-US" sz="2600" b="1" dirty="0" smtClean="0"/>
              <a:t>process is a </a:t>
            </a:r>
            <a:r>
              <a:rPr lang="en-US" altLang="en-US" sz="2600" b="1" dirty="0" smtClean="0">
                <a:solidFill>
                  <a:srgbClr val="3366FF"/>
                </a:solidFill>
              </a:rPr>
              <a:t>zombie</a:t>
            </a:r>
          </a:p>
          <a:p>
            <a:r>
              <a:rPr lang="en-US" altLang="en-US" sz="2600" b="1" dirty="0" smtClean="0"/>
              <a:t>If parent terminated without invoking</a:t>
            </a:r>
            <a:r>
              <a:rPr lang="en-US" altLang="en-US" sz="2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wait</a:t>
            </a:r>
            <a:r>
              <a:rPr lang="en-US" altLang="en-US" sz="2600" b="1" dirty="0" smtClean="0"/>
              <a:t> , process is an </a:t>
            </a:r>
            <a:r>
              <a:rPr lang="en-US" altLang="en-US" sz="2600" b="1" dirty="0" smtClean="0">
                <a:solidFill>
                  <a:srgbClr val="3366FF"/>
                </a:solidFill>
              </a:rPr>
              <a:t>orphan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997825" cy="576262"/>
          </a:xfrm>
        </p:spPr>
        <p:txBody>
          <a:bodyPr>
            <a:noAutofit/>
          </a:bodyPr>
          <a:lstStyle/>
          <a:p>
            <a:r>
              <a:rPr lang="en-US" altLang="en-US" sz="3200" b="1" dirty="0" err="1" smtClean="0">
                <a:solidFill>
                  <a:srgbClr val="4817FB"/>
                </a:solidFill>
              </a:rPr>
              <a:t>Multiprocess</a:t>
            </a:r>
            <a:r>
              <a:rPr lang="en-US" altLang="en-US" sz="3200" b="1" dirty="0" smtClean="0">
                <a:solidFill>
                  <a:srgbClr val="4817FB"/>
                </a:solidFill>
              </a:rPr>
              <a:t> Architecture – Chrome Browser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4876800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Many web browsers ran as single process (some still do)</a:t>
            </a:r>
          </a:p>
          <a:p>
            <a:pPr lvl="1"/>
            <a:r>
              <a:rPr lang="en-US" altLang="en-US" sz="2400" b="1" dirty="0" smtClean="0"/>
              <a:t>If one web site causes trouble, entire browser can hang or crash</a:t>
            </a:r>
          </a:p>
          <a:p>
            <a:r>
              <a:rPr lang="en-US" altLang="en-US" sz="2400" b="1" dirty="0" smtClean="0"/>
              <a:t>Google Chrome Browser is </a:t>
            </a:r>
            <a:r>
              <a:rPr lang="en-US" altLang="en-US" sz="2400" b="1" dirty="0" err="1" smtClean="0"/>
              <a:t>multiprocess</a:t>
            </a:r>
            <a:r>
              <a:rPr lang="en-US" altLang="en-US" sz="2400" b="1" dirty="0" smtClean="0"/>
              <a:t> with 3 different types of processes: </a:t>
            </a:r>
          </a:p>
          <a:p>
            <a:pPr lvl="1"/>
            <a:r>
              <a:rPr lang="en-US" altLang="en-US" sz="2400" b="1" dirty="0" smtClean="0">
                <a:solidFill>
                  <a:srgbClr val="3366FF"/>
                </a:solidFill>
              </a:rPr>
              <a:t>Browser</a:t>
            </a:r>
            <a:r>
              <a:rPr lang="en-US" altLang="en-US" sz="2400" b="1" dirty="0" smtClean="0"/>
              <a:t> process manages user interface, disk and network I/O</a:t>
            </a:r>
          </a:p>
          <a:p>
            <a:pPr lvl="1"/>
            <a:r>
              <a:rPr lang="en-US" altLang="en-US" sz="2400" b="1" dirty="0" smtClean="0">
                <a:solidFill>
                  <a:srgbClr val="3366FF"/>
                </a:solidFill>
              </a:rPr>
              <a:t>Renderer</a:t>
            </a:r>
            <a:r>
              <a:rPr lang="en-US" altLang="en-US" sz="2400" b="1" dirty="0" smtClean="0"/>
              <a:t> process renders web pages, deals with HTML, </a:t>
            </a:r>
            <a:r>
              <a:rPr lang="en-US" altLang="en-US" sz="2400" b="1" dirty="0" err="1" smtClean="0"/>
              <a:t>Javascript</a:t>
            </a:r>
            <a:r>
              <a:rPr lang="en-US" altLang="en-US" sz="2400" b="1" dirty="0" smtClean="0"/>
              <a:t>. A new renderer created for each website opened</a:t>
            </a:r>
          </a:p>
          <a:p>
            <a:pPr lvl="2"/>
            <a:r>
              <a:rPr lang="en-US" altLang="en-US" b="1" dirty="0" smtClean="0"/>
              <a:t>Runs in </a:t>
            </a:r>
            <a:r>
              <a:rPr lang="en-US" altLang="en-US" b="1" dirty="0" smtClean="0">
                <a:solidFill>
                  <a:srgbClr val="3366FF"/>
                </a:solidFill>
              </a:rPr>
              <a:t>sandbox</a:t>
            </a:r>
            <a:r>
              <a:rPr lang="en-US" altLang="en-US" b="1" dirty="0" smtClean="0"/>
              <a:t> restricting disk and network I/O, minimizing effect of security exploits</a:t>
            </a:r>
          </a:p>
          <a:p>
            <a:pPr lvl="1"/>
            <a:r>
              <a:rPr lang="en-US" altLang="en-US" sz="2400" b="1" dirty="0" smtClean="0">
                <a:solidFill>
                  <a:srgbClr val="3366FF"/>
                </a:solidFill>
              </a:rPr>
              <a:t>Plug-in </a:t>
            </a:r>
            <a:r>
              <a:rPr lang="en-US" altLang="en-US" sz="2400" b="1" dirty="0" smtClean="0"/>
              <a:t>process for each type of plug-in</a:t>
            </a:r>
          </a:p>
          <a:p>
            <a:pPr lvl="1"/>
            <a:endParaRPr lang="en-US" altLang="en-US" sz="2400" b="1" dirty="0" smtClean="0"/>
          </a:p>
          <a:p>
            <a:pPr lvl="1"/>
            <a:endParaRPr lang="en-US" altLang="en-US" sz="2400" b="1" dirty="0" smtClean="0"/>
          </a:p>
          <a:p>
            <a:pPr lvl="1"/>
            <a:endParaRPr lang="en-US" altLang="en-US" sz="2400" b="1" dirty="0" smtClean="0"/>
          </a:p>
        </p:txBody>
      </p:sp>
      <p:pic>
        <p:nvPicPr>
          <p:cNvPr id="30724" name="Picture 1" descr="in-3_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716588"/>
            <a:ext cx="6292850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82663" y="168275"/>
            <a:ext cx="7704137" cy="576263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 smtClean="0">
                <a:solidFill>
                  <a:srgbClr val="4817FB"/>
                </a:solidFill>
              </a:rPr>
              <a:t>Interprocess</a:t>
            </a:r>
            <a:r>
              <a:rPr lang="en-US" altLang="en-US" b="1" dirty="0" smtClean="0">
                <a:solidFill>
                  <a:srgbClr val="4817FB"/>
                </a:solidFill>
              </a:rPr>
              <a:t> Communication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410200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Processes within a system may be </a:t>
            </a:r>
            <a:r>
              <a:rPr lang="en-US" altLang="en-US" sz="2400" b="1" i="1" dirty="0" smtClean="0"/>
              <a:t>independent</a:t>
            </a:r>
            <a:r>
              <a:rPr lang="en-US" altLang="en-US" sz="2400" b="1" dirty="0" smtClean="0"/>
              <a:t> or </a:t>
            </a:r>
            <a:r>
              <a:rPr lang="en-US" altLang="en-US" sz="2400" b="1" i="1" dirty="0" smtClean="0"/>
              <a:t>cooperating</a:t>
            </a:r>
          </a:p>
          <a:p>
            <a:r>
              <a:rPr lang="en-US" altLang="en-US" sz="2400" b="1" dirty="0" smtClean="0"/>
              <a:t>Cooperating process can affect or be affected by other processes, including sharing data</a:t>
            </a:r>
          </a:p>
          <a:p>
            <a:r>
              <a:rPr lang="en-US" altLang="en-US" sz="2400" b="1" dirty="0" smtClean="0"/>
              <a:t>Reasons for cooperating processes:</a:t>
            </a:r>
          </a:p>
          <a:p>
            <a:pPr lvl="1"/>
            <a:r>
              <a:rPr lang="en-US" altLang="en-US" sz="2400" dirty="0" smtClean="0">
                <a:solidFill>
                  <a:srgbClr val="C00000"/>
                </a:solidFill>
              </a:rPr>
              <a:t>Information sharing</a:t>
            </a:r>
          </a:p>
          <a:p>
            <a:pPr lvl="1"/>
            <a:r>
              <a:rPr lang="en-US" altLang="en-US" sz="2400" dirty="0" smtClean="0">
                <a:solidFill>
                  <a:srgbClr val="C00000"/>
                </a:solidFill>
              </a:rPr>
              <a:t>Computation speedup</a:t>
            </a:r>
          </a:p>
          <a:p>
            <a:pPr lvl="1"/>
            <a:r>
              <a:rPr lang="en-US" altLang="en-US" sz="2400" dirty="0" smtClean="0">
                <a:solidFill>
                  <a:srgbClr val="C00000"/>
                </a:solidFill>
              </a:rPr>
              <a:t>Modularity</a:t>
            </a:r>
          </a:p>
          <a:p>
            <a:pPr lvl="1"/>
            <a:r>
              <a:rPr lang="en-US" altLang="en-US" sz="2400" dirty="0" smtClean="0">
                <a:solidFill>
                  <a:srgbClr val="C00000"/>
                </a:solidFill>
              </a:rPr>
              <a:t>Convenience</a:t>
            </a:r>
            <a:r>
              <a:rPr lang="en-US" altLang="en-US" sz="2400" b="1" dirty="0" smtClean="0"/>
              <a:t>	</a:t>
            </a:r>
          </a:p>
          <a:p>
            <a:r>
              <a:rPr lang="en-US" altLang="en-US" sz="2400" b="1" dirty="0" smtClean="0"/>
              <a:t>Cooperating processes need </a:t>
            </a:r>
            <a:r>
              <a:rPr lang="ar-OM" altLang="en-US" sz="2400" b="1" dirty="0" smtClean="0"/>
              <a:t>  </a:t>
            </a:r>
            <a:r>
              <a:rPr lang="en-US" altLang="en-US" sz="2400" b="1" dirty="0" err="1" smtClean="0">
                <a:solidFill>
                  <a:srgbClr val="3366FF"/>
                </a:solidFill>
              </a:rPr>
              <a:t>interprocess</a:t>
            </a:r>
            <a:r>
              <a:rPr lang="en-US" altLang="en-US" sz="2400" b="1" dirty="0" smtClean="0">
                <a:solidFill>
                  <a:srgbClr val="3366FF"/>
                </a:solidFill>
              </a:rPr>
              <a:t> communication </a:t>
            </a:r>
            <a:r>
              <a:rPr lang="en-US" altLang="en-US" sz="2400" b="1" dirty="0" smtClean="0"/>
              <a:t>(</a:t>
            </a:r>
            <a:r>
              <a:rPr lang="en-US" altLang="en-US" sz="2400" b="1" dirty="0" smtClean="0">
                <a:solidFill>
                  <a:srgbClr val="3366FF"/>
                </a:solidFill>
              </a:rPr>
              <a:t>IPC</a:t>
            </a:r>
            <a:r>
              <a:rPr lang="en-US" altLang="en-US" sz="2400" b="1" dirty="0" smtClean="0"/>
              <a:t>)</a:t>
            </a:r>
          </a:p>
          <a:p>
            <a:r>
              <a:rPr lang="en-US" altLang="en-US" sz="2400" b="1" dirty="0" smtClean="0"/>
              <a:t>Two models of IPC</a:t>
            </a:r>
          </a:p>
          <a:p>
            <a:pPr lvl="1"/>
            <a:r>
              <a:rPr lang="en-US" altLang="en-US" sz="2400" b="1" dirty="0" smtClean="0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altLang="en-US" sz="2400" b="1" dirty="0" smtClean="0">
                <a:solidFill>
                  <a:srgbClr val="3366FF"/>
                </a:solidFill>
              </a:rPr>
              <a:t>Message passing</a:t>
            </a:r>
          </a:p>
          <a:p>
            <a:pPr lvl="1"/>
            <a:endParaRPr lang="en-US" altLang="en-US" sz="24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1138238"/>
            <a:ext cx="7772400" cy="4805362"/>
          </a:xfrm>
        </p:spPr>
        <p:txBody>
          <a:bodyPr>
            <a:noAutofit/>
          </a:bodyPr>
          <a:lstStyle/>
          <a:p>
            <a:pPr algn="just"/>
            <a:r>
              <a:rPr lang="en-US" altLang="en-US" sz="2800" b="1" dirty="0" smtClean="0"/>
              <a:t>To introduce the notion of a process -- a program in execution, which forms the basis of all computation</a:t>
            </a:r>
          </a:p>
          <a:p>
            <a:pPr algn="just"/>
            <a:r>
              <a:rPr lang="en-US" altLang="en-US" sz="2800" b="1" dirty="0" smtClean="0"/>
              <a:t>To describe the various features of processes, including scheduling, creation and termination, and communication</a:t>
            </a:r>
          </a:p>
          <a:p>
            <a:pPr algn="just"/>
            <a:r>
              <a:rPr lang="en-US" altLang="en-US" sz="2800" b="1" dirty="0" smtClean="0"/>
              <a:t>To explore </a:t>
            </a:r>
            <a:r>
              <a:rPr lang="en-US" altLang="en-US" sz="2800" b="1" dirty="0" err="1" smtClean="0"/>
              <a:t>interprocess</a:t>
            </a:r>
            <a:r>
              <a:rPr lang="en-US" altLang="en-US" sz="2800" b="1" dirty="0" smtClean="0"/>
              <a:t> communication using shared memory and message passing</a:t>
            </a:r>
          </a:p>
          <a:p>
            <a:pPr algn="just"/>
            <a:r>
              <a:rPr lang="en-US" altLang="en-US" sz="2800" b="1" dirty="0" smtClean="0"/>
              <a:t>To describe communication in client-server systems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Communications Models </a:t>
            </a:r>
          </a:p>
        </p:txBody>
      </p:sp>
      <p:pic>
        <p:nvPicPr>
          <p:cNvPr id="32771" name="Picture 1" descr="3_1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857999" cy="452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676400" y="1066800"/>
            <a:ext cx="63722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(a) Message passing.  (b) shared memory. </a:t>
            </a:r>
            <a:r>
              <a:rPr lang="en-US" altLang="en-US" sz="2000" b="1" dirty="0">
                <a:cs typeface="Courier New" pitchFamily="49" charset="0"/>
              </a:rPr>
              <a:t> 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0450" y="277813"/>
            <a:ext cx="76263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4817FB"/>
                </a:solidFill>
              </a:rPr>
              <a:t>Cooperating Processes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838200"/>
            <a:ext cx="8108950" cy="5181600"/>
          </a:xfrm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Independent</a:t>
            </a:r>
            <a:r>
              <a:rPr lang="en-US" b="1" dirty="0" smtClean="0"/>
              <a:t> process cannot affect or be affected by the execution of another process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Cooperating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process can affect or be affected by the execution of another process</a:t>
            </a:r>
          </a:p>
          <a:p>
            <a:r>
              <a:rPr lang="en-US" b="1" dirty="0" smtClean="0"/>
              <a:t>Advantages of process cooperation</a:t>
            </a:r>
          </a:p>
          <a:p>
            <a:pPr lvl="1"/>
            <a:r>
              <a:rPr lang="en-US" sz="3200" b="1" dirty="0" smtClean="0"/>
              <a:t>Information sharing </a:t>
            </a:r>
          </a:p>
          <a:p>
            <a:pPr lvl="1"/>
            <a:r>
              <a:rPr lang="en-US" sz="3200" b="1" dirty="0" smtClean="0"/>
              <a:t>Computation speed-up</a:t>
            </a:r>
          </a:p>
          <a:p>
            <a:pPr lvl="1"/>
            <a:r>
              <a:rPr lang="en-US" sz="3200" b="1" dirty="0" smtClean="0"/>
              <a:t>Modularity</a:t>
            </a:r>
          </a:p>
          <a:p>
            <a:pPr lvl="1"/>
            <a:r>
              <a:rPr lang="en-US" sz="3200" b="1" dirty="0" smtClean="0"/>
              <a:t>Convenience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47650"/>
            <a:ext cx="79375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4817FB"/>
                </a:solidFill>
              </a:rPr>
              <a:t>Producer-Consumer Problem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2962" y="1143000"/>
            <a:ext cx="7920038" cy="4952999"/>
          </a:xfrm>
        </p:spPr>
        <p:txBody>
          <a:bodyPr>
            <a:normAutofit/>
          </a:bodyPr>
          <a:lstStyle/>
          <a:p>
            <a:r>
              <a:rPr lang="en-US" b="1" dirty="0" smtClean="0"/>
              <a:t>Paradigm for cooperating processes, </a:t>
            </a:r>
            <a:r>
              <a:rPr lang="en-US" b="1" i="1" dirty="0" smtClean="0"/>
              <a:t>producer</a:t>
            </a:r>
            <a:r>
              <a:rPr lang="en-US" b="1" dirty="0" smtClean="0"/>
              <a:t> process produces information that is consumed by a </a:t>
            </a:r>
            <a:r>
              <a:rPr lang="en-US" b="1" i="1" dirty="0" smtClean="0"/>
              <a:t>consumer</a:t>
            </a:r>
            <a:r>
              <a:rPr lang="en-US" b="1" dirty="0" smtClean="0"/>
              <a:t> process</a:t>
            </a:r>
          </a:p>
          <a:p>
            <a:pPr lvl="1"/>
            <a:r>
              <a:rPr lang="en-US" sz="3200" b="1" dirty="0" smtClean="0">
                <a:solidFill>
                  <a:srgbClr val="3366FF"/>
                </a:solidFill>
              </a:rPr>
              <a:t>unbounded-buffer </a:t>
            </a:r>
            <a:r>
              <a:rPr lang="en-US" sz="3200" b="1" dirty="0" smtClean="0"/>
              <a:t>places no practical limit on the size of the buffer</a:t>
            </a:r>
          </a:p>
          <a:p>
            <a:pPr lvl="1"/>
            <a:r>
              <a:rPr lang="en-US" sz="3200" b="1" dirty="0" smtClean="0">
                <a:solidFill>
                  <a:srgbClr val="3366FF"/>
                </a:solidFill>
              </a:rPr>
              <a:t>bounded-buffer </a:t>
            </a:r>
            <a:r>
              <a:rPr lang="en-US" sz="3200" b="1" dirty="0" smtClean="0"/>
              <a:t>assumes that there is a fixed buffer size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163" y="300038"/>
            <a:ext cx="8074025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rgbClr val="4817FB"/>
                </a:solidFill>
              </a:rPr>
              <a:t>Bounded-Buffer – Shared-Memory Solution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257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Shared data</a:t>
            </a:r>
          </a:p>
          <a:p>
            <a:pPr marL="1598613" lvl="3">
              <a:buFontTx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#define BUFFER_SIZE 10</a:t>
            </a:r>
          </a:p>
          <a:p>
            <a:pPr marL="1598613" lvl="3">
              <a:buFontTx/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 marL="1598613" lvl="3">
              <a:buFontTx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. . .</a:t>
            </a:r>
          </a:p>
          <a:p>
            <a:pPr marL="1598613" lvl="3">
              <a:buFontTx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item;</a:t>
            </a:r>
          </a:p>
          <a:p>
            <a:pPr marL="1598613" lvl="3">
              <a:buFontTx/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1598613" lvl="3">
              <a:buFontTx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item buffer[BUFFER_SIZE];</a:t>
            </a:r>
          </a:p>
          <a:p>
            <a:pPr marL="1598613" lvl="3">
              <a:buFontTx/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in = 0;</a:t>
            </a:r>
          </a:p>
          <a:p>
            <a:pPr marL="1598613" lvl="3">
              <a:buFontTx/>
              <a:buNone/>
            </a:pP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out = 0;</a:t>
            </a:r>
          </a:p>
          <a:p>
            <a:pPr marL="1598613" lvl="3">
              <a:buFontTx/>
              <a:buNone/>
            </a:pPr>
            <a:endParaRPr lang="en-US" sz="2400" b="1" dirty="0" smtClean="0"/>
          </a:p>
          <a:p>
            <a:r>
              <a:rPr lang="en-US" sz="2400" b="1" dirty="0" smtClean="0"/>
              <a:t>Solution is correct, but can only use BUFFER_SIZE-1 elements</a:t>
            </a:r>
          </a:p>
          <a:p>
            <a:pPr marL="1598613" lvl="3">
              <a:buFontTx/>
              <a:buNone/>
            </a:pPr>
            <a:endParaRPr lang="en-US" sz="32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7600" y="203200"/>
            <a:ext cx="75692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4817FB"/>
                </a:solidFill>
              </a:rPr>
              <a:t>Bounded-Buffer – Producer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14412"/>
            <a:ext cx="7772400" cy="5081587"/>
          </a:xfrm>
        </p:spPr>
        <p:txBody>
          <a:bodyPr>
            <a:noAutofit/>
          </a:bodyPr>
          <a:lstStyle/>
          <a:p>
            <a:pPr>
              <a:buFont typeface="Monotype Sorts" charset="0"/>
              <a:buNone/>
              <a:defRPr/>
            </a:pPr>
            <a:endParaRPr lang="en-US" sz="2800" b="1" dirty="0">
              <a:latin typeface="Monaco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2800" b="1" dirty="0" smtClean="0"/>
              <a:t>item </a:t>
            </a:r>
            <a:r>
              <a:rPr lang="en-US" sz="2800" b="1" dirty="0" err="1" smtClean="0"/>
              <a:t>next_produced</a:t>
            </a:r>
            <a:r>
              <a:rPr lang="en-US" sz="2800" b="1" dirty="0" smtClean="0"/>
              <a:t>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2800" b="1" dirty="0" smtClean="0"/>
              <a:t>while (true) {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2800" b="1" dirty="0" smtClean="0"/>
              <a:t>	/* produce an item in next produced */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2800" b="1" dirty="0" smtClean="0"/>
              <a:t>	while (((in + 1) % BUFFER_SIZE) == out)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2800" b="1" dirty="0" smtClean="0"/>
              <a:t>		; /* do nothing */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2800" b="1" dirty="0" smtClean="0"/>
              <a:t>	buffer[in] = </a:t>
            </a:r>
            <a:r>
              <a:rPr lang="en-US" sz="2800" b="1" dirty="0" err="1" smtClean="0"/>
              <a:t>next_produced</a:t>
            </a:r>
            <a:r>
              <a:rPr lang="en-US" sz="2800" b="1" dirty="0" smtClean="0"/>
              <a:t>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2800" b="1" dirty="0" smtClean="0"/>
              <a:t>	in = (in + 1) % BUFFER_SIZE; </a:t>
            </a: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2800" b="1" dirty="0" smtClean="0"/>
              <a:t>} </a:t>
            </a:r>
          </a:p>
          <a:p>
            <a:pPr>
              <a:buFont typeface="Monotype Sorts" charset="0"/>
              <a:buNone/>
              <a:defRPr/>
            </a:pPr>
            <a:endParaRPr lang="en-US" sz="3600" b="1" dirty="0">
              <a:latin typeface="Monaco" charset="0"/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  <a:defRPr/>
            </a:pPr>
            <a:endParaRPr lang="en-US" sz="3600" b="1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None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	</a:t>
            </a:r>
          </a:p>
          <a:p>
            <a:pPr marL="7168674" lvl="4">
              <a:buFontTx/>
              <a:buNone/>
              <a:defRPr/>
            </a:pPr>
            <a:endParaRPr lang="en-US" sz="1800" b="1" dirty="0">
              <a:ea typeface="ＭＳ Ｐゴシック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4817FB"/>
                </a:solidFill>
              </a:rPr>
              <a:t>Bounded Buffer – Consumer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724400"/>
          </a:xfrm>
        </p:spPr>
        <p:txBody>
          <a:bodyPr>
            <a:normAutofit/>
          </a:bodyPr>
          <a:lstStyle/>
          <a:p>
            <a:pPr marL="0" indent="0">
              <a:buFont typeface="Monotype Sorts" pitchFamily="2" charset="2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item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next_consumed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while (true) {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while (in == out) </a:t>
            </a:r>
          </a:p>
          <a:p>
            <a:pPr marL="0" indent="0">
              <a:buFont typeface="Monotype Sorts" pitchFamily="2" charset="2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	; /* do nothing */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next_consumed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= buffer[out]; </a:t>
            </a:r>
          </a:p>
          <a:p>
            <a:pPr marL="0" indent="0">
              <a:buFont typeface="Monotype Sorts" pitchFamily="2" charset="2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out = (out + 1) % BUFFER_SIZE;</a:t>
            </a:r>
            <a:br>
              <a:rPr lang="en-US" sz="2400" b="1" dirty="0" smtClean="0">
                <a:latin typeface="Courier New" pitchFamily="49" charset="0"/>
                <a:cs typeface="Courier New" pitchFamily="49" charset="0"/>
              </a:rPr>
            </a:b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 typeface="Monotype Sorts" pitchFamily="2" charset="2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	/* consume the item in next consumed */ </a:t>
            </a:r>
          </a:p>
          <a:p>
            <a:pPr marL="0" indent="0">
              <a:buFont typeface="Monotype Sorts" pitchFamily="2" charset="2"/>
              <a:buNone/>
            </a:pP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}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err="1" smtClean="0">
                <a:solidFill>
                  <a:srgbClr val="4817FB"/>
                </a:solidFill>
              </a:rPr>
              <a:t>Interprocess</a:t>
            </a:r>
            <a:r>
              <a:rPr lang="en-US" altLang="en-US" sz="3200" b="1" dirty="0" smtClean="0">
                <a:solidFill>
                  <a:srgbClr val="4817FB"/>
                </a:solidFill>
              </a:rPr>
              <a:t> Communication –  Shared Memory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000108"/>
            <a:ext cx="8858280" cy="5357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 smtClean="0"/>
              <a:t>An area of memory </a:t>
            </a:r>
            <a:r>
              <a:rPr lang="en-US" altLang="en-US" sz="2800" dirty="0" smtClean="0">
                <a:solidFill>
                  <a:srgbClr val="C00000"/>
                </a:solidFill>
              </a:rPr>
              <a:t>shared among the processes </a:t>
            </a:r>
            <a:r>
              <a:rPr lang="en-US" altLang="en-US" sz="2800" dirty="0" smtClean="0"/>
              <a:t>that wish to </a:t>
            </a:r>
            <a:r>
              <a:rPr lang="en-US" altLang="en-US" sz="2800" dirty="0" smtClean="0"/>
              <a:t>communicate.</a:t>
            </a:r>
            <a:endParaRPr lang="en-US" altLang="en-US" sz="2800" dirty="0" smtClean="0"/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dirty="0" smtClean="0">
                <a:solidFill>
                  <a:srgbClr val="C00000"/>
                </a:solidFill>
              </a:rPr>
              <a:t>communication is under the control of the users </a:t>
            </a:r>
            <a:r>
              <a:rPr lang="en-US" altLang="en-US" sz="2800" dirty="0" smtClean="0"/>
              <a:t>processes not the </a:t>
            </a:r>
            <a:r>
              <a:rPr lang="en-US" altLang="en-US" sz="2800" u="sng" dirty="0" smtClean="0"/>
              <a:t>operating system</a:t>
            </a:r>
            <a:r>
              <a:rPr lang="en-US" alt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Major issues is to provide mechanism that will allow the user processes to synchronize their actions when they access shared memory. </a:t>
            </a:r>
          </a:p>
          <a:p>
            <a:pPr>
              <a:lnSpc>
                <a:spcPct val="150000"/>
              </a:lnSpc>
            </a:pPr>
            <a:r>
              <a:rPr lang="en-US" altLang="en-US" sz="2800" dirty="0" smtClean="0"/>
              <a:t>Synchronization is discussed in great details in Chapter 5.</a:t>
            </a:r>
          </a:p>
          <a:p>
            <a:pPr>
              <a:lnSpc>
                <a:spcPct val="90000"/>
              </a:lnSpc>
            </a:pPr>
            <a:endParaRPr lang="en-US" altLang="en-US" sz="2800" b="1" dirty="0" smtClean="0"/>
          </a:p>
          <a:p>
            <a:pPr>
              <a:lnSpc>
                <a:spcPct val="90000"/>
              </a:lnSpc>
            </a:pPr>
            <a:endParaRPr lang="en-US" altLang="en-US" sz="2800" b="1" dirty="0" smtClean="0"/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endParaRPr lang="en-US" altLang="en-US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err="1" smtClean="0">
                <a:solidFill>
                  <a:srgbClr val="4817FB"/>
                </a:solidFill>
              </a:rPr>
              <a:t>Interprocess</a:t>
            </a:r>
            <a:r>
              <a:rPr lang="en-US" altLang="en-US" sz="3200" b="1" dirty="0" smtClean="0">
                <a:solidFill>
                  <a:srgbClr val="4817FB"/>
                </a:solidFill>
              </a:rPr>
              <a:t> Communication – Message Passing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4" y="1201738"/>
            <a:ext cx="7877176" cy="4970462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Mechanism for processes to communicate and to synchronize their </a:t>
            </a:r>
            <a:r>
              <a:rPr lang="en-US" altLang="en-US" sz="2800" dirty="0" smtClean="0"/>
              <a:t>actions.</a:t>
            </a:r>
            <a:endParaRPr lang="en-US" altLang="en-US" sz="2800" dirty="0" smtClean="0"/>
          </a:p>
          <a:p>
            <a:endParaRPr lang="en-US" altLang="en-US" sz="1050" dirty="0" smtClean="0"/>
          </a:p>
          <a:p>
            <a:r>
              <a:rPr lang="en-US" altLang="en-US" sz="2800" dirty="0" smtClean="0"/>
              <a:t>Message system – processes communicate with each other without resorting to shared variables</a:t>
            </a:r>
          </a:p>
          <a:p>
            <a:endParaRPr lang="en-US" altLang="en-US" sz="1050" dirty="0" smtClean="0"/>
          </a:p>
          <a:p>
            <a:r>
              <a:rPr lang="en-US" altLang="en-US" sz="2800" dirty="0" smtClean="0"/>
              <a:t>IPC facility provides two operations:</a:t>
            </a:r>
          </a:p>
          <a:p>
            <a:pPr lvl="1"/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altLang="en-US" dirty="0" smtClean="0"/>
              <a:t>(</a:t>
            </a:r>
            <a:r>
              <a:rPr lang="en-US" altLang="en-US" i="1" dirty="0" smtClean="0">
                <a:solidFill>
                  <a:srgbClr val="4817FB"/>
                </a:solidFill>
              </a:rPr>
              <a:t>message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receive</a:t>
            </a:r>
            <a:r>
              <a:rPr lang="en-US" altLang="en-US" dirty="0" smtClean="0"/>
              <a:t>(</a:t>
            </a:r>
            <a:r>
              <a:rPr lang="en-US" altLang="en-US" i="1" dirty="0" smtClean="0">
                <a:solidFill>
                  <a:srgbClr val="4817FB"/>
                </a:solidFill>
              </a:rPr>
              <a:t>message</a:t>
            </a:r>
            <a:r>
              <a:rPr lang="en-US" altLang="en-US" dirty="0" smtClean="0"/>
              <a:t>)</a:t>
            </a:r>
          </a:p>
          <a:p>
            <a:pPr lvl="1">
              <a:buFont typeface="Monotype Sorts" pitchFamily="2" charset="2"/>
              <a:buNone/>
            </a:pPr>
            <a:endParaRPr lang="en-US" altLang="en-US" sz="1050" dirty="0" smtClean="0"/>
          </a:p>
          <a:p>
            <a:r>
              <a:rPr lang="en-US" altLang="en-US" sz="2800" dirty="0" smtClean="0"/>
              <a:t>The</a:t>
            </a:r>
            <a:r>
              <a:rPr lang="en-US" altLang="en-US" sz="2800" i="1" dirty="0" smtClean="0"/>
              <a:t> message</a:t>
            </a:r>
            <a:r>
              <a:rPr lang="en-US" altLang="en-US" sz="2800" dirty="0" smtClean="0"/>
              <a:t> size is either fixed or variable</a:t>
            </a:r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endParaRPr lang="en-US" altLang="en-US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6950" y="107950"/>
            <a:ext cx="8229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solidFill>
                  <a:srgbClr val="4817FB"/>
                </a:solidFill>
              </a:rPr>
              <a:t>Message Passing (Cont.)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9144000" cy="5500726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endParaRPr lang="en-US" altLang="en-US" sz="1000" b="1" dirty="0" smtClean="0"/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If processes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P</a:t>
            </a:r>
            <a:r>
              <a:rPr lang="en-US" altLang="en-US" sz="2800" dirty="0" smtClean="0"/>
              <a:t> and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i="1" dirty="0" smtClean="0">
                <a:solidFill>
                  <a:srgbClr val="FF0000"/>
                </a:solidFill>
              </a:rPr>
              <a:t>Q</a:t>
            </a:r>
            <a:r>
              <a:rPr lang="en-US" altLang="en-US" sz="2800" dirty="0" smtClean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/>
              <a:t>wish to communicate, they need to: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4817FB"/>
                </a:solidFill>
              </a:rPr>
              <a:t>Establish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a </a:t>
            </a:r>
            <a:r>
              <a:rPr lang="en-US" altLang="en-US" i="1" dirty="0" smtClean="0">
                <a:solidFill>
                  <a:srgbClr val="FF0000"/>
                </a:solidFill>
              </a:rPr>
              <a:t>communication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i="1" dirty="0" smtClean="0">
                <a:solidFill>
                  <a:srgbClr val="FF0000"/>
                </a:solidFill>
              </a:rPr>
              <a:t>link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between them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rgbClr val="4817FB"/>
                </a:solidFill>
              </a:rPr>
              <a:t>Exchange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messages via send/receive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Implementation issues:</a:t>
            </a:r>
          </a:p>
          <a:p>
            <a:pPr lvl="1"/>
            <a:r>
              <a:rPr lang="en-US" altLang="en-US" sz="2400" dirty="0" smtClean="0"/>
              <a:t>How are links established?</a:t>
            </a:r>
          </a:p>
          <a:p>
            <a:pPr lvl="1"/>
            <a:r>
              <a:rPr lang="en-US" altLang="en-US" sz="2400" dirty="0" smtClean="0"/>
              <a:t>Can a link be associated with more than </a:t>
            </a:r>
            <a:r>
              <a:rPr lang="en-US" altLang="en-US" sz="2400" dirty="0" smtClean="0"/>
              <a:t>two processes</a:t>
            </a:r>
            <a:r>
              <a:rPr lang="en-US" altLang="en-US" sz="2400" dirty="0" smtClean="0"/>
              <a:t>?</a:t>
            </a:r>
          </a:p>
          <a:p>
            <a:pPr lvl="1"/>
            <a:r>
              <a:rPr lang="en-US" altLang="en-US" sz="2400" dirty="0" smtClean="0"/>
              <a:t>How many links can there be between every pair of communicating processes?</a:t>
            </a:r>
          </a:p>
          <a:p>
            <a:pPr lvl="1"/>
            <a:r>
              <a:rPr lang="en-US" altLang="en-US" sz="2400" dirty="0" smtClean="0"/>
              <a:t>What is the capacity of a link?</a:t>
            </a:r>
          </a:p>
          <a:p>
            <a:pPr lvl="1"/>
            <a:r>
              <a:rPr lang="en-US" altLang="en-US" sz="2400" dirty="0" smtClean="0"/>
              <a:t>Is the size of a message that the link can accommodate fixed or variable?</a:t>
            </a:r>
          </a:p>
          <a:p>
            <a:pPr lvl="1"/>
            <a:r>
              <a:rPr lang="en-US" altLang="en-US" sz="2400" dirty="0" smtClean="0"/>
              <a:t>Is a link unidirectional or bi-directional?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123825"/>
            <a:ext cx="8229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4817FB"/>
                </a:solidFill>
              </a:rPr>
              <a:t>Message Passing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785813"/>
            <a:ext cx="7694613" cy="5005387"/>
          </a:xfrm>
        </p:spPr>
        <p:txBody>
          <a:bodyPr>
            <a:noAutofit/>
          </a:bodyPr>
          <a:lstStyle/>
          <a:p>
            <a:pPr lvl="1">
              <a:lnSpc>
                <a:spcPct val="90000"/>
              </a:lnSpc>
            </a:pPr>
            <a:endParaRPr lang="en-US" altLang="en-US" sz="1050" b="1" dirty="0" smtClean="0"/>
          </a:p>
          <a:p>
            <a:pPr lvl="1">
              <a:lnSpc>
                <a:spcPct val="90000"/>
              </a:lnSpc>
              <a:buFont typeface="Monotype Sorts" pitchFamily="2" charset="2"/>
              <a:buNone/>
            </a:pPr>
            <a:endParaRPr lang="en-US" altLang="en-US" sz="1050" b="1" dirty="0" smtClean="0"/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Implementation of communication link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Physical: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 dirty="0" smtClean="0"/>
              <a:t>Shared memory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 dirty="0" smtClean="0"/>
              <a:t>Hardware bus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 dirty="0" smtClean="0"/>
              <a:t>Network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 smtClean="0">
                <a:solidFill>
                  <a:srgbClr val="FF0000"/>
                </a:solidFill>
              </a:rPr>
              <a:t>Logical: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 dirty="0" smtClean="0"/>
              <a:t> Direct or indirect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 dirty="0" smtClean="0"/>
              <a:t> Synchronous or asynchronous</a:t>
            </a:r>
          </a:p>
          <a:p>
            <a:pPr lvl="2">
              <a:lnSpc>
                <a:spcPct val="90000"/>
              </a:lnSpc>
            </a:pPr>
            <a:r>
              <a:rPr lang="en-US" altLang="en-US" sz="2800" b="1" dirty="0" smtClean="0"/>
              <a:t> Automatic or explicit buffering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166688"/>
            <a:ext cx="61071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839200" cy="57150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400" b="1" dirty="0" smtClean="0"/>
              <a:t>An operating system executes a variety of programs: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400" b="1" dirty="0" smtClean="0"/>
              <a:t>Batch system –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jobs</a:t>
            </a:r>
          </a:p>
          <a:p>
            <a:pPr lvl="1" algn="just">
              <a:lnSpc>
                <a:spcPct val="90000"/>
              </a:lnSpc>
            </a:pPr>
            <a:r>
              <a:rPr lang="en-US" altLang="en-US" sz="2400" b="1" dirty="0" smtClean="0"/>
              <a:t>Time-shared systems –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user programs </a:t>
            </a:r>
            <a:r>
              <a:rPr lang="en-US" altLang="en-US" sz="2400" b="1" dirty="0" smtClean="0"/>
              <a:t>or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tasks</a:t>
            </a:r>
          </a:p>
          <a:p>
            <a:pPr algn="just">
              <a:lnSpc>
                <a:spcPct val="90000"/>
              </a:lnSpc>
            </a:pPr>
            <a:r>
              <a:rPr lang="en-US" altLang="en-US" sz="2400" b="1" dirty="0" smtClean="0"/>
              <a:t>Textbook uses the terms </a:t>
            </a:r>
            <a:r>
              <a:rPr lang="en-US" altLang="en-US" sz="2400" b="1" i="1" dirty="0" smtClean="0"/>
              <a:t>job</a:t>
            </a:r>
            <a:r>
              <a:rPr lang="en-US" altLang="en-US" sz="2400" b="1" dirty="0" smtClean="0"/>
              <a:t> and </a:t>
            </a:r>
            <a:r>
              <a:rPr lang="en-US" altLang="en-US" sz="2400" b="1" i="1" dirty="0" smtClean="0"/>
              <a:t>process</a:t>
            </a:r>
            <a:r>
              <a:rPr lang="en-US" altLang="en-US" sz="2400" b="1" dirty="0" smtClean="0"/>
              <a:t> almost interchangeably</a:t>
            </a:r>
          </a:p>
          <a:p>
            <a:pPr algn="just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C00000"/>
                </a:solidFill>
              </a:rPr>
              <a:t>Process</a:t>
            </a:r>
            <a:r>
              <a:rPr lang="en-US" altLang="en-US" sz="2400" b="1" dirty="0" smtClean="0"/>
              <a:t> – a program in execution; process execution must progress in sequential fashion</a:t>
            </a:r>
          </a:p>
          <a:p>
            <a:pPr algn="just"/>
            <a:r>
              <a:rPr lang="en-US" altLang="en-US" sz="2400" b="1" dirty="0" smtClean="0"/>
              <a:t>Multiple parts</a:t>
            </a:r>
          </a:p>
          <a:p>
            <a:pPr lvl="1" algn="just"/>
            <a:r>
              <a:rPr lang="en-US" altLang="en-US" sz="2400" b="1" dirty="0" smtClean="0"/>
              <a:t>The program code, also called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text section</a:t>
            </a:r>
          </a:p>
          <a:p>
            <a:pPr lvl="1" algn="just"/>
            <a:r>
              <a:rPr lang="en-US" altLang="en-US" sz="2400" b="1" dirty="0" smtClean="0"/>
              <a:t>Current activity including</a:t>
            </a:r>
            <a:r>
              <a:rPr lang="en-US" altLang="en-US" sz="2400" b="1" dirty="0" smtClean="0">
                <a:solidFill>
                  <a:srgbClr val="3366FF"/>
                </a:solidFill>
              </a:rPr>
              <a:t>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program counter</a:t>
            </a:r>
            <a:r>
              <a:rPr lang="en-US" altLang="en-US" sz="2400" b="1" dirty="0" smtClean="0"/>
              <a:t>, processor registers</a:t>
            </a:r>
          </a:p>
          <a:p>
            <a:pPr lvl="1" algn="just"/>
            <a:r>
              <a:rPr lang="en-US" altLang="en-US" sz="2400" b="1" dirty="0" smtClean="0">
                <a:solidFill>
                  <a:srgbClr val="C00000"/>
                </a:solidFill>
              </a:rPr>
              <a:t>Stack</a:t>
            </a:r>
            <a:r>
              <a:rPr lang="en-US" altLang="en-US" sz="2400" b="1" dirty="0" smtClean="0"/>
              <a:t> containing temporary data</a:t>
            </a:r>
          </a:p>
          <a:p>
            <a:pPr lvl="2" algn="just"/>
            <a:r>
              <a:rPr lang="en-US" altLang="en-US" b="1" dirty="0" smtClean="0"/>
              <a:t>Function parameters, return addresses, local variables</a:t>
            </a:r>
          </a:p>
          <a:p>
            <a:pPr lvl="1" algn="just"/>
            <a:r>
              <a:rPr lang="en-US" altLang="en-US" sz="2400" b="1" dirty="0" smtClean="0">
                <a:solidFill>
                  <a:srgbClr val="C00000"/>
                </a:solidFill>
              </a:rPr>
              <a:t>Data section </a:t>
            </a:r>
            <a:r>
              <a:rPr lang="en-US" altLang="en-US" sz="2400" b="1" dirty="0" smtClean="0"/>
              <a:t>containing global variables</a:t>
            </a:r>
          </a:p>
          <a:p>
            <a:pPr lvl="1" algn="just"/>
            <a:r>
              <a:rPr lang="en-US" altLang="en-US" sz="2400" b="1" dirty="0" smtClean="0">
                <a:solidFill>
                  <a:srgbClr val="C00000"/>
                </a:solidFill>
              </a:rPr>
              <a:t>Heap</a:t>
            </a:r>
            <a:r>
              <a:rPr lang="en-US" altLang="en-US" sz="2400" b="1" dirty="0" smtClean="0"/>
              <a:t> containing memory dynamically allocated during run time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 dirty="0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altLang="en-US" sz="24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78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Direct Communication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000108"/>
            <a:ext cx="8501122" cy="5357850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Processes must name each other explicitly: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altLang="en-US" dirty="0" smtClean="0"/>
              <a:t> (</a:t>
            </a:r>
            <a:r>
              <a:rPr lang="en-US" altLang="en-US" i="1" dirty="0" smtClean="0">
                <a:solidFill>
                  <a:srgbClr val="4817FB"/>
                </a:solidFill>
              </a:rPr>
              <a:t>P, message</a:t>
            </a:r>
            <a:r>
              <a:rPr lang="en-US" altLang="en-US" dirty="0" smtClean="0"/>
              <a:t>) – send a message to process P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receive</a:t>
            </a:r>
            <a:r>
              <a:rPr lang="en-US" altLang="en-US" dirty="0" smtClean="0"/>
              <a:t>(</a:t>
            </a:r>
            <a:r>
              <a:rPr lang="en-US" altLang="en-US" i="1" dirty="0" smtClean="0">
                <a:solidFill>
                  <a:srgbClr val="4817FB"/>
                </a:solidFill>
              </a:rPr>
              <a:t>Q, message</a:t>
            </a:r>
            <a:r>
              <a:rPr lang="en-US" altLang="en-US" dirty="0" smtClean="0"/>
              <a:t>) – receive a message from process Q</a:t>
            </a:r>
          </a:p>
          <a:p>
            <a:r>
              <a:rPr lang="en-US" altLang="en-US" sz="2800" dirty="0" smtClean="0"/>
              <a:t>Properties of communication link</a:t>
            </a:r>
          </a:p>
          <a:p>
            <a:pPr lvl="1"/>
            <a:r>
              <a:rPr lang="en-US" altLang="en-US" dirty="0" smtClean="0"/>
              <a:t>Links are established automatically</a:t>
            </a:r>
          </a:p>
          <a:p>
            <a:pPr lvl="1"/>
            <a:r>
              <a:rPr lang="en-US" altLang="en-US" dirty="0" smtClean="0"/>
              <a:t>A link is associated with exactly one pair of communicating processes</a:t>
            </a:r>
          </a:p>
          <a:p>
            <a:pPr lvl="1"/>
            <a:r>
              <a:rPr lang="en-US" altLang="en-US" dirty="0" smtClean="0"/>
              <a:t>Between each pair there exists exactly one link</a:t>
            </a:r>
          </a:p>
          <a:p>
            <a:pPr lvl="1"/>
            <a:r>
              <a:rPr lang="en-US" altLang="en-US" dirty="0" smtClean="0"/>
              <a:t>The link may be unidirectional, but is usually bi-directional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Indirect Communication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857232"/>
            <a:ext cx="8715436" cy="5715040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solidFill>
                  <a:srgbClr val="4817FB"/>
                </a:solidFill>
              </a:rPr>
              <a:t>Messages are directed and received from mailboxes (also referred to as ports)</a:t>
            </a:r>
          </a:p>
          <a:p>
            <a:pPr lvl="1"/>
            <a:r>
              <a:rPr lang="en-US" altLang="en-US" dirty="0" smtClean="0"/>
              <a:t>Each mailbox has a unique id</a:t>
            </a:r>
          </a:p>
          <a:p>
            <a:pPr lvl="1"/>
            <a:r>
              <a:rPr lang="en-US" altLang="en-US" dirty="0" smtClean="0"/>
              <a:t>Processes can communicate only if they share a mailbox</a:t>
            </a:r>
          </a:p>
          <a:p>
            <a:r>
              <a:rPr lang="en-US" altLang="en-US" sz="2800" dirty="0" smtClean="0">
                <a:solidFill>
                  <a:srgbClr val="4817FB"/>
                </a:solidFill>
              </a:rPr>
              <a:t>Properties of communication link</a:t>
            </a:r>
          </a:p>
          <a:p>
            <a:pPr lvl="1"/>
            <a:r>
              <a:rPr lang="en-US" altLang="en-US" dirty="0" smtClean="0"/>
              <a:t>Link established only if processes share a common mailbox</a:t>
            </a:r>
          </a:p>
          <a:p>
            <a:pPr lvl="1"/>
            <a:r>
              <a:rPr lang="en-US" altLang="en-US" dirty="0" smtClean="0"/>
              <a:t>A link may be associated with many processes</a:t>
            </a:r>
          </a:p>
          <a:p>
            <a:pPr lvl="1"/>
            <a:r>
              <a:rPr lang="en-US" altLang="en-US" dirty="0" smtClean="0"/>
              <a:t>Each pair of processes may share several communication links</a:t>
            </a:r>
          </a:p>
          <a:p>
            <a:pPr lvl="1"/>
            <a:r>
              <a:rPr lang="en-US" altLang="en-US" dirty="0" smtClean="0"/>
              <a:t>Link may be unidirectional or bi-directional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8265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Indirect Communication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6" y="1000108"/>
            <a:ext cx="8858280" cy="5286412"/>
          </a:xfrm>
        </p:spPr>
        <p:txBody>
          <a:bodyPr>
            <a:noAutofit/>
          </a:bodyPr>
          <a:lstStyle/>
          <a:p>
            <a:r>
              <a:rPr lang="en-US" altLang="en-US" dirty="0" smtClean="0">
                <a:solidFill>
                  <a:srgbClr val="4817FB"/>
                </a:solidFill>
              </a:rPr>
              <a:t>Operations</a:t>
            </a:r>
          </a:p>
          <a:p>
            <a:pPr lvl="1"/>
            <a:r>
              <a:rPr lang="en-US" altLang="en-US" sz="3200" dirty="0" smtClean="0"/>
              <a:t>create a new mailbox (port)</a:t>
            </a:r>
          </a:p>
          <a:p>
            <a:pPr lvl="1"/>
            <a:r>
              <a:rPr lang="en-US" altLang="en-US" sz="3200" dirty="0" smtClean="0"/>
              <a:t>send and receive messages through mailbox</a:t>
            </a:r>
          </a:p>
          <a:p>
            <a:pPr lvl="1"/>
            <a:r>
              <a:rPr lang="en-US" altLang="en-US" sz="3200" dirty="0" smtClean="0"/>
              <a:t>destroy a mailbox</a:t>
            </a:r>
          </a:p>
          <a:p>
            <a:r>
              <a:rPr lang="en-US" altLang="en-US" dirty="0" smtClean="0">
                <a:solidFill>
                  <a:srgbClr val="4817FB"/>
                </a:solidFill>
              </a:rPr>
              <a:t>Primitives are defined as: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send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A, message</a:t>
            </a:r>
            <a:r>
              <a:rPr lang="en-US" altLang="en-US" dirty="0" smtClean="0"/>
              <a:t>) – send a message to mailbox A</a:t>
            </a:r>
          </a:p>
          <a:p>
            <a:pPr>
              <a:buFont typeface="Monotype Sorts" pitchFamily="2" charset="2"/>
              <a:buNone/>
            </a:pPr>
            <a:r>
              <a:rPr lang="en-US" altLang="en-US" dirty="0" smtClean="0"/>
              <a:t>	</a:t>
            </a:r>
            <a:r>
              <a:rPr lang="en-US" alt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receive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A, message</a:t>
            </a:r>
            <a:r>
              <a:rPr lang="en-US" altLang="en-US" dirty="0" smtClean="0"/>
              <a:t>) – receive a message from mailbox A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182563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Indirect Communication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01118" cy="5514996"/>
          </a:xfrm>
        </p:spPr>
        <p:txBody>
          <a:bodyPr>
            <a:noAutofit/>
          </a:bodyPr>
          <a:lstStyle/>
          <a:p>
            <a:r>
              <a:rPr lang="en-US" altLang="en-US" sz="2800" dirty="0" smtClean="0">
                <a:solidFill>
                  <a:srgbClr val="4817FB"/>
                </a:solidFill>
              </a:rPr>
              <a:t>Mailbox sharing</a:t>
            </a:r>
          </a:p>
          <a:p>
            <a:pPr lvl="1"/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1</a:t>
            </a:r>
            <a:r>
              <a:rPr lang="en-US" altLang="en-US" i="1" dirty="0" smtClean="0"/>
              <a:t>, P</a:t>
            </a:r>
            <a:r>
              <a:rPr lang="en-US" altLang="en-US" i="1" baseline="-25000" dirty="0" smtClean="0"/>
              <a:t>2</a:t>
            </a:r>
            <a:r>
              <a:rPr lang="en-US" altLang="en-US" i="1" dirty="0" smtClean="0"/>
              <a:t>,</a:t>
            </a:r>
            <a:r>
              <a:rPr lang="en-US" altLang="en-US" dirty="0" smtClean="0"/>
              <a:t> and</a:t>
            </a:r>
            <a:r>
              <a:rPr lang="en-US" altLang="en-US" i="1" dirty="0" smtClean="0"/>
              <a:t> P</a:t>
            </a:r>
            <a:r>
              <a:rPr lang="en-US" altLang="en-US" i="1" baseline="-25000" dirty="0" smtClean="0"/>
              <a:t>3</a:t>
            </a:r>
            <a:r>
              <a:rPr lang="en-US" altLang="en-US" dirty="0" smtClean="0"/>
              <a:t> share mailbox A</a:t>
            </a:r>
          </a:p>
          <a:p>
            <a:pPr lvl="1"/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, sends; </a:t>
            </a:r>
            <a:r>
              <a:rPr lang="en-US" altLang="en-US" i="1" dirty="0" smtClean="0"/>
              <a:t>P</a:t>
            </a:r>
            <a:r>
              <a:rPr lang="en-US" altLang="en-US" i="1" baseline="-25000" dirty="0" smtClean="0"/>
              <a:t>2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and</a:t>
            </a:r>
            <a:r>
              <a:rPr lang="en-US" altLang="en-US" i="1" dirty="0" smtClean="0"/>
              <a:t> P</a:t>
            </a:r>
            <a:r>
              <a:rPr lang="en-US" altLang="en-US" i="1" baseline="-25000" dirty="0" smtClean="0"/>
              <a:t>3</a:t>
            </a:r>
            <a:r>
              <a:rPr lang="en-US" altLang="en-US" dirty="0" smtClean="0"/>
              <a:t> receive</a:t>
            </a:r>
          </a:p>
          <a:p>
            <a:pPr lvl="1"/>
            <a:r>
              <a:rPr lang="en-US" altLang="en-US" dirty="0" smtClean="0"/>
              <a:t>Who gets the message?</a:t>
            </a:r>
          </a:p>
          <a:p>
            <a:r>
              <a:rPr lang="en-US" altLang="en-US" sz="2800" dirty="0" smtClean="0">
                <a:solidFill>
                  <a:srgbClr val="4817FB"/>
                </a:solidFill>
              </a:rPr>
              <a:t>Solutions</a:t>
            </a:r>
          </a:p>
          <a:p>
            <a:pPr lvl="1"/>
            <a:r>
              <a:rPr lang="en-US" altLang="en-US" dirty="0" smtClean="0"/>
              <a:t>Allow a link to be associated with at most two processes</a:t>
            </a:r>
          </a:p>
          <a:p>
            <a:pPr lvl="1"/>
            <a:r>
              <a:rPr lang="en-US" altLang="en-US" dirty="0" smtClean="0"/>
              <a:t>Allow only one process at a time to execute a receive operation</a:t>
            </a:r>
          </a:p>
          <a:p>
            <a:pPr lvl="1"/>
            <a:r>
              <a:rPr lang="en-US" altLang="en-US" dirty="0" smtClean="0"/>
              <a:t>Allow the system to select arbitrarily the receiver.  Sender is notified who the receiver was.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Synchronization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867400"/>
          </a:xfrm>
        </p:spPr>
        <p:txBody>
          <a:bodyPr>
            <a:noAutofit/>
          </a:bodyPr>
          <a:lstStyle/>
          <a:p>
            <a:pPr marL="379413" indent="-379413">
              <a:buFont typeface="Monotype Sorts" pitchFamily="-84" charset="2"/>
              <a:buChar char="n"/>
              <a:defRPr/>
            </a:pPr>
            <a:r>
              <a:rPr lang="en-US" sz="2400" dirty="0" smtClean="0"/>
              <a:t>Message passing may be either blocking or non-blocking</a:t>
            </a:r>
          </a:p>
          <a:p>
            <a:pPr marL="379413" indent="-379413">
              <a:buFont typeface="Monotype Sorts" pitchFamily="-84" charset="2"/>
              <a:buChar char="n"/>
              <a:defRPr/>
            </a:pPr>
            <a:r>
              <a:rPr lang="en-US" sz="2400" dirty="0" smtClean="0">
                <a:solidFill>
                  <a:srgbClr val="3366FF"/>
                </a:solidFill>
              </a:rPr>
              <a:t>Blocking</a:t>
            </a:r>
            <a:r>
              <a:rPr lang="en-US" sz="2400" dirty="0" smtClean="0"/>
              <a:t> is considered </a:t>
            </a:r>
            <a:r>
              <a:rPr lang="en-US" sz="2400" dirty="0" smtClean="0">
                <a:solidFill>
                  <a:srgbClr val="3366FF"/>
                </a:solidFill>
              </a:rPr>
              <a:t>synchronous</a:t>
            </a:r>
          </a:p>
          <a:p>
            <a:pPr marL="798513" lvl="1" indent="-341313">
              <a:buFont typeface="Monotype Sorts" pitchFamily="-84" charset="2"/>
              <a:buChar char="l"/>
              <a:defRPr/>
            </a:pPr>
            <a:r>
              <a:rPr lang="en-US" sz="2400" dirty="0" smtClean="0"/>
              <a:t>Blocking send -- the sender is blocked until the message is received</a:t>
            </a:r>
          </a:p>
          <a:p>
            <a:pPr marL="798513" lvl="1" indent="-341313">
              <a:buFont typeface="Monotype Sorts" pitchFamily="-84" charset="2"/>
              <a:buChar char="l"/>
              <a:defRPr/>
            </a:pPr>
            <a:r>
              <a:rPr lang="en-US" sz="2400" dirty="0" smtClean="0"/>
              <a:t>Blocking receive -- the receiver is  blocked until a message is available</a:t>
            </a:r>
          </a:p>
          <a:p>
            <a:pPr marL="379413" indent="-379413">
              <a:buFont typeface="Monotype Sorts" pitchFamily="-84" charset="2"/>
              <a:buChar char="n"/>
              <a:defRPr/>
            </a:pPr>
            <a:r>
              <a:rPr lang="en-US" sz="2400" dirty="0" smtClean="0">
                <a:solidFill>
                  <a:srgbClr val="3366FF"/>
                </a:solidFill>
              </a:rPr>
              <a:t>Non-blocking</a:t>
            </a:r>
            <a:r>
              <a:rPr lang="en-US" sz="2400" dirty="0" smtClean="0"/>
              <a:t> is considered </a:t>
            </a:r>
            <a:r>
              <a:rPr lang="en-US" sz="2400" dirty="0" smtClean="0">
                <a:solidFill>
                  <a:srgbClr val="3366FF"/>
                </a:solidFill>
              </a:rPr>
              <a:t>asynchronous</a:t>
            </a:r>
          </a:p>
          <a:p>
            <a:pPr marL="798513" lvl="1" indent="-341313">
              <a:buFont typeface="Monotype Sorts" pitchFamily="-84" charset="2"/>
              <a:buChar char="l"/>
              <a:defRPr/>
            </a:pPr>
            <a:r>
              <a:rPr lang="en-US" sz="2400" dirty="0" smtClean="0"/>
              <a:t>Non-blocking send -- the sender sends the message and continue</a:t>
            </a:r>
          </a:p>
          <a:p>
            <a:pPr marL="798513" lvl="1" indent="-341313">
              <a:buFont typeface="Monotype Sorts" pitchFamily="-84" charset="2"/>
              <a:buChar char="l"/>
              <a:defRPr/>
            </a:pPr>
            <a:r>
              <a:rPr lang="en-US" sz="2400" dirty="0" smtClean="0"/>
              <a:t>Non-blocking receive -- the receiver receives:</a:t>
            </a:r>
          </a:p>
          <a:p>
            <a:pPr marL="1141413" lvl="2" indent="-341313">
              <a:buFont typeface="Monotype Sorts" pitchFamily="-84" charset="2"/>
              <a:buChar char="l"/>
              <a:defRPr/>
            </a:pPr>
            <a:r>
              <a:rPr lang="en-US" dirty="0" smtClean="0"/>
              <a:t> A valid message,  or </a:t>
            </a:r>
          </a:p>
          <a:p>
            <a:pPr marL="1141413" lvl="2" indent="-341313">
              <a:buFont typeface="Monotype Sorts" pitchFamily="-84" charset="2"/>
              <a:buChar char="l"/>
              <a:defRPr/>
            </a:pPr>
            <a:r>
              <a:rPr lang="en-US" dirty="0" smtClean="0"/>
              <a:t> Null message</a:t>
            </a:r>
          </a:p>
          <a:p>
            <a:pPr marL="398939">
              <a:buFont typeface="Monotype Sorts" charset="0"/>
              <a:buChar char="n"/>
              <a:defRPr/>
            </a:pPr>
            <a:r>
              <a:rPr lang="en-US" sz="2400" dirty="0" smtClean="0">
                <a:ea typeface="ＭＳ Ｐゴシック" charset="0"/>
              </a:rPr>
              <a:t>Different combinations possible</a:t>
            </a:r>
          </a:p>
          <a:p>
            <a:pPr marL="798989" lvl="1">
              <a:buFont typeface="Monotype Sorts" charset="0"/>
              <a:buChar char="l"/>
              <a:defRPr/>
            </a:pPr>
            <a:r>
              <a:rPr lang="en-US" sz="2400" dirty="0" smtClean="0">
                <a:ea typeface="ＭＳ Ｐゴシック" charset="0"/>
              </a:rPr>
              <a:t>If both send and receive are blocking, we have a </a:t>
            </a:r>
            <a:r>
              <a:rPr lang="en-US" sz="24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rendezvous</a:t>
            </a:r>
          </a:p>
          <a:p>
            <a:pPr marL="398463" indent="-341313">
              <a:buFont typeface="Monotype Sorts" pitchFamily="-84" charset="2"/>
              <a:buChar char="n"/>
              <a:defRPr/>
            </a:pPr>
            <a:endParaRPr lang="en-US" sz="2300" b="1" dirty="0" smtClean="0"/>
          </a:p>
          <a:p>
            <a:pPr marL="1141413" lvl="2" indent="-341313">
              <a:buFont typeface="Monotype Sorts" pitchFamily="-84" charset="2"/>
              <a:buChar char="l"/>
              <a:defRPr/>
            </a:pPr>
            <a:endParaRPr lang="en-US" sz="23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32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4817FB"/>
                </a:solidFill>
              </a:rPr>
              <a:t>Synchronization (Cont.)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00" y="857232"/>
            <a:ext cx="6599237" cy="1616075"/>
          </a:xfrm>
        </p:spPr>
        <p:txBody>
          <a:bodyPr>
            <a:noAutofit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sz="2000" dirty="0" smtClean="0">
                <a:ea typeface="ＭＳ Ｐゴシック" charset="0"/>
              </a:rPr>
              <a:t>Producer-consumer becomes trivial</a:t>
            </a:r>
            <a:br>
              <a:rPr lang="en-US" sz="2000" dirty="0" smtClean="0">
                <a:ea typeface="ＭＳ Ｐゴシック" charset="0"/>
              </a:rPr>
            </a:br>
            <a:endParaRPr lang="en-US" sz="2000" dirty="0" smtClean="0">
              <a:ea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800" dirty="0" smtClean="0">
                <a:latin typeface="Courier New"/>
                <a:ea typeface="ＭＳ Ｐゴシック" charset="-128"/>
                <a:cs typeface="Courier New"/>
              </a:rPr>
              <a:t>       message </a:t>
            </a:r>
            <a:r>
              <a:rPr lang="en-US" sz="1800" dirty="0" err="1" smtClean="0">
                <a:latin typeface="Courier New"/>
                <a:ea typeface="ＭＳ Ｐゴシック" charset="-128"/>
                <a:cs typeface="Courier New"/>
              </a:rPr>
              <a:t>next_produced</a:t>
            </a:r>
            <a:r>
              <a:rPr lang="en-US" sz="1800" dirty="0">
                <a:latin typeface="Courier New"/>
                <a:ea typeface="ＭＳ Ｐゴシック" charset="-128"/>
                <a:cs typeface="Courier New"/>
              </a:rPr>
              <a:t>; </a:t>
            </a:r>
            <a:endParaRPr lang="en-US" sz="1800" dirty="0" smtClean="0">
              <a:latin typeface="Courier New"/>
              <a:ea typeface="ＭＳ Ｐゴシック" charset="-128"/>
              <a:cs typeface="Courier New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800" dirty="0" smtClean="0">
                <a:latin typeface="Courier New"/>
                <a:ea typeface="ＭＳ Ｐゴシック" charset="-128"/>
                <a:cs typeface="Courier New"/>
              </a:rPr>
              <a:t>       while </a:t>
            </a:r>
            <a:r>
              <a:rPr lang="en-US" sz="1800" dirty="0">
                <a:latin typeface="Courier New"/>
                <a:ea typeface="ＭＳ Ｐゴシック" charset="-128"/>
                <a:cs typeface="Courier New"/>
              </a:rPr>
              <a:t>(true) {</a:t>
            </a:r>
            <a:br>
              <a:rPr lang="en-US" sz="1800" dirty="0">
                <a:latin typeface="Courier New"/>
                <a:ea typeface="ＭＳ Ｐゴシック" charset="-128"/>
                <a:cs typeface="Courier New"/>
              </a:rPr>
            </a:br>
            <a:r>
              <a:rPr lang="en-US" sz="1800" dirty="0">
                <a:latin typeface="Courier New"/>
                <a:ea typeface="ＭＳ Ｐゴシック" charset="-128"/>
                <a:cs typeface="Courier New"/>
              </a:rPr>
              <a:t> </a:t>
            </a:r>
            <a:r>
              <a:rPr lang="en-US" sz="1800" dirty="0" smtClean="0">
                <a:latin typeface="Courier New"/>
                <a:ea typeface="ＭＳ Ｐゴシック" charset="-128"/>
                <a:cs typeface="Courier New"/>
              </a:rPr>
              <a:t>          /* </a:t>
            </a:r>
            <a:r>
              <a:rPr lang="en-US" sz="1800" dirty="0">
                <a:latin typeface="Courier New"/>
                <a:ea typeface="ＭＳ Ｐゴシック" charset="-128"/>
                <a:cs typeface="Courier New"/>
              </a:rPr>
              <a:t>produce an item in next produced */ </a:t>
            </a:r>
            <a:endParaRPr lang="en-US" sz="1800" dirty="0" smtClean="0">
              <a:latin typeface="Courier New"/>
              <a:ea typeface="ＭＳ Ｐゴシック" charset="-128"/>
              <a:cs typeface="Courier New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800" dirty="0">
                <a:latin typeface="Courier New"/>
                <a:ea typeface="ＭＳ Ｐゴシック" charset="-128"/>
                <a:cs typeface="Courier New"/>
              </a:rPr>
              <a:t> </a:t>
            </a:r>
            <a:r>
              <a:rPr lang="en-US" sz="1800" dirty="0" smtClean="0">
                <a:latin typeface="Courier New"/>
                <a:ea typeface="ＭＳ Ｐゴシック" charset="-128"/>
                <a:cs typeface="Courier New"/>
              </a:rPr>
              <a:t>      send(</a:t>
            </a:r>
            <a:r>
              <a:rPr lang="en-US" sz="1800" dirty="0" err="1" smtClean="0">
                <a:latin typeface="Courier New"/>
                <a:ea typeface="ＭＳ Ｐゴシック" charset="-128"/>
                <a:cs typeface="Courier New"/>
              </a:rPr>
              <a:t>next_produced</a:t>
            </a:r>
            <a:r>
              <a:rPr lang="en-US" sz="1800" dirty="0">
                <a:latin typeface="Courier New"/>
                <a:ea typeface="ＭＳ Ｐゴシック" charset="-128"/>
                <a:cs typeface="Courier New"/>
              </a:rPr>
              <a:t>); </a:t>
            </a:r>
            <a:endParaRPr lang="en-US" sz="1800" dirty="0" smtClean="0">
              <a:latin typeface="Courier New"/>
              <a:ea typeface="ＭＳ Ｐゴシック" charset="-128"/>
              <a:cs typeface="Courier New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1800" dirty="0" smtClean="0">
                <a:latin typeface="Courier New"/>
                <a:ea typeface="ＭＳ Ｐゴシック" charset="-128"/>
                <a:cs typeface="Courier New"/>
              </a:rPr>
              <a:t>       } </a:t>
            </a:r>
          </a:p>
        </p:txBody>
      </p:sp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1214414" y="3429000"/>
            <a:ext cx="6370638" cy="26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8" tIns="32004" rIns="64008" bIns="32004">
            <a:spAutoFit/>
          </a:bodyPr>
          <a:lstStyle/>
          <a:p>
            <a:r>
              <a:rPr kumimoji="1" lang="en-US" sz="2400" dirty="0">
                <a:latin typeface="Courier New" pitchFamily="49" charset="0"/>
                <a:cs typeface="Courier New" pitchFamily="49" charset="0"/>
              </a:rPr>
              <a:t>message </a:t>
            </a:r>
            <a:r>
              <a:rPr kumimoji="1" lang="en-US" sz="2400" dirty="0" err="1">
                <a:latin typeface="Courier New" pitchFamily="49" charset="0"/>
                <a:cs typeface="Courier New" pitchFamily="49" charset="0"/>
              </a:rPr>
              <a:t>next_consumed</a:t>
            </a:r>
            <a:r>
              <a:rPr kumimoji="1"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kumimoji="1" lang="en-US" sz="2400" dirty="0">
                <a:latin typeface="Courier New" pitchFamily="49" charset="0"/>
                <a:cs typeface="Courier New" pitchFamily="49" charset="0"/>
              </a:rPr>
              <a:t>while (true) {</a:t>
            </a:r>
          </a:p>
          <a:p>
            <a:r>
              <a:rPr kumimoji="1" lang="en-US" sz="2400" dirty="0">
                <a:latin typeface="Courier New" pitchFamily="49" charset="0"/>
                <a:cs typeface="Courier New" pitchFamily="49" charset="0"/>
              </a:rPr>
              <a:t>   receive(</a:t>
            </a:r>
            <a:r>
              <a:rPr kumimoji="1" lang="en-US" sz="2400" dirty="0" err="1">
                <a:latin typeface="Courier New" pitchFamily="49" charset="0"/>
                <a:cs typeface="Courier New" pitchFamily="49" charset="0"/>
              </a:rPr>
              <a:t>next_consumed</a:t>
            </a:r>
            <a:r>
              <a:rPr kumimoji="1"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kumimoji="1" lang="en-US" sz="2400" dirty="0">
                <a:latin typeface="Courier New" pitchFamily="49" charset="0"/>
                <a:cs typeface="Courier New" pitchFamily="49" charset="0"/>
              </a:rPr>
              <a:t>   </a:t>
            </a:r>
          </a:p>
          <a:p>
            <a:r>
              <a:rPr kumimoji="1" lang="en-US" sz="2400" dirty="0">
                <a:latin typeface="Courier New" pitchFamily="49" charset="0"/>
                <a:cs typeface="Courier New" pitchFamily="49" charset="0"/>
              </a:rPr>
              <a:t>   /* consume the item in next consumed */</a:t>
            </a:r>
          </a:p>
          <a:p>
            <a:r>
              <a:rPr kumimoji="1" lang="en-US" sz="24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Buffering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857232"/>
            <a:ext cx="8382000" cy="5638800"/>
          </a:xfrm>
        </p:spPr>
        <p:txBody>
          <a:bodyPr>
            <a:noAutofit/>
          </a:bodyPr>
          <a:lstStyle/>
          <a:p>
            <a:r>
              <a:rPr lang="en-US" altLang="en-US" dirty="0" smtClean="0"/>
              <a:t>Queue of messages attached to the link.</a:t>
            </a:r>
          </a:p>
          <a:p>
            <a:r>
              <a:rPr lang="en-US" altLang="en-US" dirty="0" smtClean="0"/>
              <a:t>implemented in one of three ways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sz="3200" dirty="0" smtClean="0">
                <a:solidFill>
                  <a:srgbClr val="CC6600"/>
                </a:solidFill>
              </a:rPr>
              <a:t>1.</a:t>
            </a:r>
            <a:r>
              <a:rPr lang="en-US" altLang="en-US" sz="3200" dirty="0" smtClean="0"/>
              <a:t>	Zero capacity – no messages are queued on a link.</a:t>
            </a:r>
            <a:br>
              <a:rPr lang="en-US" altLang="en-US" sz="3200" dirty="0" smtClean="0"/>
            </a:br>
            <a:r>
              <a:rPr lang="en-US" altLang="en-US" sz="3200" dirty="0" smtClean="0"/>
              <a:t>Sender must wait for receiver (rendezvous)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sz="3200" dirty="0" smtClean="0">
                <a:solidFill>
                  <a:srgbClr val="CC6600"/>
                </a:solidFill>
              </a:rPr>
              <a:t>2.</a:t>
            </a:r>
            <a:r>
              <a:rPr lang="en-US" altLang="en-US" sz="3200" dirty="0" smtClean="0"/>
              <a:t>	Bounded capacity – finite length of </a:t>
            </a:r>
            <a:r>
              <a:rPr lang="en-US" altLang="en-US" sz="3200" i="1" dirty="0" smtClean="0"/>
              <a:t>n</a:t>
            </a:r>
            <a:r>
              <a:rPr lang="en-US" altLang="en-US" sz="3200" dirty="0" smtClean="0"/>
              <a:t> messages</a:t>
            </a:r>
            <a:br>
              <a:rPr lang="en-US" altLang="en-US" sz="3200" dirty="0" smtClean="0"/>
            </a:br>
            <a:r>
              <a:rPr lang="en-US" altLang="en-US" sz="3200" dirty="0" smtClean="0"/>
              <a:t>Sender must wait if link full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sz="3200" dirty="0" smtClean="0">
                <a:solidFill>
                  <a:srgbClr val="CC6600"/>
                </a:solidFill>
              </a:rPr>
              <a:t>3.</a:t>
            </a:r>
            <a:r>
              <a:rPr lang="en-US" altLang="en-US" sz="3200" dirty="0" smtClean="0"/>
              <a:t>	Unbounded capacity – infinite length </a:t>
            </a:r>
            <a:br>
              <a:rPr lang="en-US" altLang="en-US" sz="3200" dirty="0" smtClean="0"/>
            </a:br>
            <a:r>
              <a:rPr lang="en-US" altLang="en-US" sz="3200" dirty="0" smtClean="0"/>
              <a:t>Sender never waits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966788" y="187325"/>
            <a:ext cx="7850187" cy="5762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817FB"/>
                </a:solidFill>
              </a:rPr>
              <a:t>Examples of IPC Systems - POSIX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10200"/>
          </a:xfrm>
        </p:spPr>
        <p:txBody>
          <a:bodyPr>
            <a:noAutofit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sz="2800" b="1" dirty="0">
                <a:ea typeface="ＭＳ Ｐゴシック" charset="0"/>
                <a:cs typeface="ＭＳ Ｐゴシック" charset="0"/>
              </a:rPr>
              <a:t>POSIX Shared Memory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b="1" dirty="0">
                <a:ea typeface="ＭＳ Ｐゴシック" charset="0"/>
              </a:rPr>
              <a:t>Process first creates shared memory </a:t>
            </a:r>
            <a:r>
              <a:rPr lang="en-US" b="1" dirty="0" smtClean="0">
                <a:ea typeface="ＭＳ Ｐゴシック" charset="0"/>
              </a:rPr>
              <a:t>segment</a:t>
            </a:r>
            <a:br>
              <a:rPr lang="en-US" b="1" dirty="0" smtClean="0">
                <a:ea typeface="ＭＳ Ｐゴシック" charset="0"/>
              </a:rPr>
            </a:b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_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fd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= 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b="1" dirty="0" err="1">
                <a:latin typeface="Courier New" charset="0"/>
                <a:ea typeface="ＭＳ Ｐゴシック" charset="0"/>
                <a:cs typeface="Courier New" charset="0"/>
              </a:rPr>
              <a:t>_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open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(name, O CREAT | O 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RDWR, 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0666)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;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b="1" dirty="0">
                <a:ea typeface="ＭＳ Ｐゴシック" charset="0"/>
              </a:rPr>
              <a:t>Also used to open an existing segment to share it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b="1" dirty="0" smtClean="0">
                <a:ea typeface="ＭＳ Ｐゴシック" charset="0"/>
              </a:rPr>
              <a:t>Set the size of the object</a:t>
            </a:r>
            <a:endParaRPr lang="en-US" b="1" dirty="0">
              <a:ea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r>
              <a:rPr lang="en-US" sz="2800" b="1" dirty="0" smtClean="0">
                <a:ea typeface="ＭＳ Ｐゴシック" charset="-128"/>
              </a:rPr>
              <a:t>	</a:t>
            </a:r>
            <a:r>
              <a:rPr lang="en-US" sz="2800" b="1" dirty="0" err="1">
                <a:latin typeface="Courier New" charset="0"/>
                <a:ea typeface="ＭＳ Ｐゴシック" charset="0"/>
                <a:cs typeface="Courier New" charset="0"/>
              </a:rPr>
              <a:t>ftruncate</a:t>
            </a:r>
            <a:r>
              <a:rPr lang="en-US" sz="2800" b="1" dirty="0"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2800" b="1" dirty="0" err="1">
                <a:latin typeface="Courier New" charset="0"/>
                <a:ea typeface="ＭＳ Ｐゴシック" charset="0"/>
                <a:cs typeface="Courier New" charset="0"/>
              </a:rPr>
              <a:t>shm</a:t>
            </a:r>
            <a:r>
              <a:rPr lang="en-US" sz="2800" b="1" dirty="0">
                <a:latin typeface="Courier New" charset="0"/>
                <a:ea typeface="ＭＳ Ｐゴシック" charset="0"/>
                <a:cs typeface="Courier New" charset="0"/>
              </a:rPr>
              <a:t> </a:t>
            </a:r>
            <a:r>
              <a:rPr lang="en-US" sz="2800" b="1" dirty="0" err="1">
                <a:latin typeface="Courier New" charset="0"/>
                <a:ea typeface="ＭＳ Ｐゴシック" charset="0"/>
                <a:cs typeface="Courier New" charset="0"/>
              </a:rPr>
              <a:t>fd</a:t>
            </a:r>
            <a:r>
              <a:rPr lang="en-US" sz="2800" b="1" dirty="0">
                <a:latin typeface="Courier New" charset="0"/>
                <a:ea typeface="ＭＳ Ｐゴシック" charset="0"/>
                <a:cs typeface="Courier New" charset="0"/>
              </a:rPr>
              <a:t>, 4096); </a:t>
            </a:r>
          </a:p>
          <a:p>
            <a:pPr lvl="1">
              <a:buFont typeface="Monotype Sorts" charset="0"/>
              <a:buChar char="l"/>
              <a:defRPr/>
            </a:pPr>
            <a:r>
              <a:rPr lang="en-US" b="1" dirty="0" smtClean="0">
                <a:ea typeface="ＭＳ Ｐゴシック" charset="0"/>
              </a:rPr>
              <a:t>Now </a:t>
            </a:r>
            <a:r>
              <a:rPr lang="en-US" b="1" dirty="0">
                <a:ea typeface="ＭＳ Ｐゴシック" charset="0"/>
              </a:rPr>
              <a:t>the process could write to the shared memory</a:t>
            </a:r>
          </a:p>
          <a:p>
            <a:pPr lvl="1">
              <a:buFont typeface="Monotype Sorts" charset="0"/>
              <a:buNone/>
              <a:defRPr/>
            </a:pP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	</a:t>
            </a:r>
            <a:r>
              <a:rPr lang="en-US" b="1" dirty="0" err="1" smtClean="0">
                <a:latin typeface="Courier New" charset="0"/>
                <a:ea typeface="ＭＳ Ｐゴシック" charset="0"/>
                <a:cs typeface="Courier New" charset="0"/>
              </a:rPr>
              <a:t>sprintf</a:t>
            </a:r>
            <a:r>
              <a:rPr lang="en-US" b="1" dirty="0">
                <a:latin typeface="Courier New" charset="0"/>
                <a:ea typeface="ＭＳ Ｐゴシック" charset="0"/>
                <a:cs typeface="Courier New" charset="0"/>
              </a:rPr>
              <a:t>(shared memory, "Writing to shared memory")</a:t>
            </a:r>
            <a:r>
              <a:rPr lang="en-US" b="1" dirty="0" smtClean="0">
                <a:latin typeface="Courier New" charset="0"/>
                <a:ea typeface="ＭＳ Ｐゴシック" charset="0"/>
                <a:cs typeface="Courier New" charset="0"/>
              </a:rPr>
              <a:t>;</a:t>
            </a:r>
            <a:endParaRPr lang="en-US" b="1" dirty="0">
              <a:latin typeface="Courier New" charset="0"/>
              <a:ea typeface="ＭＳ Ｐゴシック" charset="0"/>
              <a:cs typeface="Courier New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936625" y="173038"/>
            <a:ext cx="7850188" cy="5762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817FB"/>
                </a:solidFill>
              </a:rPr>
              <a:t>IPC POSIX Producer</a:t>
            </a:r>
          </a:p>
        </p:txBody>
      </p:sp>
      <p:pic>
        <p:nvPicPr>
          <p:cNvPr id="51203" name="Picture 1" descr="Screen Shot 2013-03-14 at 6.46.57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03288"/>
            <a:ext cx="8000999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936625" y="187325"/>
            <a:ext cx="7850188" cy="5762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4817FB"/>
                </a:solidFill>
              </a:rPr>
              <a:t>IPC POSIX Consumer</a:t>
            </a:r>
          </a:p>
        </p:txBody>
      </p:sp>
      <p:pic>
        <p:nvPicPr>
          <p:cNvPr id="52227" name="Picture 1" descr="Screen Shot 2013-03-12 at 1.38.41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892175"/>
            <a:ext cx="7543799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388" y="155575"/>
            <a:ext cx="610711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Concept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1400"/>
            <a:ext cx="8077200" cy="4978399"/>
          </a:xfrm>
        </p:spPr>
        <p:txBody>
          <a:bodyPr>
            <a:normAutofit/>
          </a:bodyPr>
          <a:lstStyle/>
          <a:p>
            <a:pPr algn="just"/>
            <a:r>
              <a:rPr lang="en-US" altLang="en-US" sz="2800" b="1" dirty="0" smtClean="0"/>
              <a:t>Program is </a:t>
            </a:r>
            <a:r>
              <a:rPr lang="en-US" altLang="en-US" sz="2800" b="1" i="1" dirty="0" smtClean="0"/>
              <a:t>passive</a:t>
            </a:r>
            <a:r>
              <a:rPr lang="en-US" altLang="en-US" sz="2800" b="1" dirty="0" smtClean="0"/>
              <a:t> entity stored on disk (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executable file</a:t>
            </a:r>
            <a:r>
              <a:rPr lang="en-US" altLang="en-US" sz="2800" b="1" dirty="0" smtClean="0"/>
              <a:t>), process is </a:t>
            </a:r>
            <a:r>
              <a:rPr lang="en-US" altLang="en-US" sz="2800" b="1" i="1" dirty="0" smtClean="0"/>
              <a:t>active </a:t>
            </a:r>
          </a:p>
          <a:p>
            <a:pPr lvl="1" algn="just"/>
            <a:r>
              <a:rPr lang="en-US" altLang="en-US" b="1" dirty="0" smtClean="0">
                <a:solidFill>
                  <a:srgbClr val="FF0000"/>
                </a:solidFill>
              </a:rPr>
              <a:t>Program becomes process when executable file loaded into memory</a:t>
            </a:r>
          </a:p>
          <a:p>
            <a:pPr algn="just"/>
            <a:r>
              <a:rPr lang="en-US" altLang="en-US" sz="2800" b="1" dirty="0" smtClean="0"/>
              <a:t>Execution of program started via GUI mouse clicks, command line entry of its name, etc</a:t>
            </a:r>
          </a:p>
          <a:p>
            <a:pPr algn="just"/>
            <a:r>
              <a:rPr lang="en-US" altLang="en-US" sz="2800" b="1" dirty="0" smtClean="0">
                <a:solidFill>
                  <a:srgbClr val="FF0000"/>
                </a:solidFill>
              </a:rPr>
              <a:t>One program can be several processes</a:t>
            </a:r>
          </a:p>
          <a:p>
            <a:pPr lvl="1" algn="just"/>
            <a:r>
              <a:rPr lang="en-US" altLang="en-US" b="1" dirty="0" smtClean="0"/>
              <a:t>Consider multiple users executing the same program</a:t>
            </a:r>
          </a:p>
          <a:p>
            <a:pPr algn="just">
              <a:lnSpc>
                <a:spcPct val="90000"/>
              </a:lnSpc>
            </a:pPr>
            <a:endParaRPr lang="en-US" altLang="en-US" sz="2800" b="1" dirty="0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138238" y="155575"/>
            <a:ext cx="7548562" cy="576263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4817FB"/>
                </a:solidFill>
              </a:rPr>
              <a:t>Examples of IPC Systems - Mach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r>
              <a:rPr lang="en-US" altLang="en-US" sz="2400" b="1" dirty="0" smtClean="0">
                <a:solidFill>
                  <a:srgbClr val="4817FB"/>
                </a:solidFill>
              </a:rPr>
              <a:t>Mach communication is message based</a:t>
            </a:r>
          </a:p>
          <a:p>
            <a:pPr lvl="1"/>
            <a:r>
              <a:rPr lang="en-US" altLang="en-US" sz="2400" b="1" dirty="0" smtClean="0"/>
              <a:t>Even system calls are messages</a:t>
            </a:r>
          </a:p>
          <a:p>
            <a:pPr lvl="1"/>
            <a:r>
              <a:rPr lang="en-US" altLang="en-US" sz="2400" b="1" dirty="0" smtClean="0"/>
              <a:t>Each task gets two mailboxes at creation- Kernel and Notify</a:t>
            </a:r>
          </a:p>
          <a:p>
            <a:pPr lvl="1"/>
            <a:r>
              <a:rPr lang="en-US" altLang="en-US" sz="2400" b="1" dirty="0" smtClean="0"/>
              <a:t>Only three system calls needed for message transfer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en-US" sz="2400" b="1" dirty="0" err="1" smtClean="0">
                <a:latin typeface="Courier New" pitchFamily="49" charset="0"/>
                <a:cs typeface="Courier New" pitchFamily="49" charset="0"/>
              </a:rPr>
              <a:t>msg_send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altLang="en-US" sz="2400" b="1" dirty="0" err="1" smtClean="0">
                <a:latin typeface="Courier New" pitchFamily="49" charset="0"/>
                <a:cs typeface="Courier New" pitchFamily="49" charset="0"/>
              </a:rPr>
              <a:t>msg_receive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(), </a:t>
            </a:r>
            <a:r>
              <a:rPr lang="en-US" altLang="en-US" sz="2400" b="1" dirty="0" err="1" smtClean="0">
                <a:latin typeface="Courier New" pitchFamily="49" charset="0"/>
                <a:cs typeface="Courier New" pitchFamily="49" charset="0"/>
              </a:rPr>
              <a:t>msg_rpc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altLang="en-US" sz="2400" b="1" dirty="0" smtClean="0"/>
              <a:t>Mailboxes needed for </a:t>
            </a:r>
            <a:r>
              <a:rPr lang="en-US" altLang="en-US" sz="2400" b="1" dirty="0" err="1" smtClean="0"/>
              <a:t>commuication</a:t>
            </a:r>
            <a:r>
              <a:rPr lang="en-US" altLang="en-US" sz="2400" b="1" dirty="0" smtClean="0"/>
              <a:t>, created via</a:t>
            </a:r>
          </a:p>
          <a:p>
            <a:pPr lvl="1">
              <a:buFont typeface="Monotype Sorts" pitchFamily="2" charset="2"/>
              <a:buNone/>
            </a:pP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altLang="en-US" sz="2400" b="1" dirty="0" err="1" smtClean="0">
                <a:latin typeface="Courier New" pitchFamily="49" charset="0"/>
                <a:cs typeface="Courier New" pitchFamily="49" charset="0"/>
              </a:rPr>
              <a:t>port_allocate</a:t>
            </a:r>
            <a:r>
              <a:rPr lang="en-US" altLang="en-US" sz="2400" b="1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/>
            <a:r>
              <a:rPr lang="en-US" altLang="en-US" sz="2400" b="1" dirty="0" smtClean="0"/>
              <a:t>Send and receive are flexible, for example four options if mailbox full:</a:t>
            </a:r>
          </a:p>
          <a:p>
            <a:pPr lvl="2"/>
            <a:r>
              <a:rPr lang="en-US" altLang="en-US" b="1" dirty="0" smtClean="0"/>
              <a:t>Wait indefinitely</a:t>
            </a:r>
          </a:p>
          <a:p>
            <a:pPr lvl="2"/>
            <a:r>
              <a:rPr lang="en-US" altLang="en-US" b="1" dirty="0" smtClean="0"/>
              <a:t>Wait at most n milliseconds</a:t>
            </a:r>
          </a:p>
          <a:p>
            <a:pPr lvl="2"/>
            <a:r>
              <a:rPr lang="en-US" altLang="en-US" b="1" dirty="0" smtClean="0"/>
              <a:t>Return immediately</a:t>
            </a:r>
          </a:p>
          <a:p>
            <a:pPr lvl="2"/>
            <a:r>
              <a:rPr lang="en-US" altLang="en-US" b="1" dirty="0" smtClean="0"/>
              <a:t>Temporarily cache a message</a:t>
            </a:r>
          </a:p>
          <a:p>
            <a:pPr lvl="1"/>
            <a:endParaRPr lang="en-US" altLang="en-US" sz="24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757238" y="182563"/>
            <a:ext cx="8229600" cy="576262"/>
          </a:xfrm>
        </p:spPr>
        <p:txBody>
          <a:bodyPr>
            <a:noAutofit/>
          </a:bodyPr>
          <a:lstStyle/>
          <a:p>
            <a:r>
              <a:rPr lang="en-US" altLang="en-US" sz="3600" b="1" dirty="0" smtClean="0">
                <a:solidFill>
                  <a:srgbClr val="4817FB"/>
                </a:solidFill>
              </a:rPr>
              <a:t>Examples of IPC Systems – Windows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486400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Message-passing centric via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advanced local procedure call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LPC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</a:t>
            </a:r>
            <a:r>
              <a:rPr lang="en-US" altLang="en-US" sz="2400" b="1" dirty="0" smtClean="0"/>
              <a:t> facility</a:t>
            </a:r>
          </a:p>
          <a:p>
            <a:pPr lvl="1"/>
            <a:r>
              <a:rPr lang="en-US" altLang="en-US" sz="2400" b="1" dirty="0" smtClean="0"/>
              <a:t>Only works between processes on the same system</a:t>
            </a:r>
          </a:p>
          <a:p>
            <a:pPr lvl="1"/>
            <a:r>
              <a:rPr lang="en-US" altLang="en-US" sz="2400" b="1" dirty="0" smtClean="0"/>
              <a:t>Uses ports (like mailboxes) to establish and maintain communication channels</a:t>
            </a:r>
          </a:p>
          <a:p>
            <a:pPr lvl="1"/>
            <a:r>
              <a:rPr lang="en-US" altLang="en-US" sz="2400" b="1" dirty="0" smtClean="0"/>
              <a:t>Communication works as follows:</a:t>
            </a:r>
          </a:p>
          <a:p>
            <a:pPr lvl="2"/>
            <a:r>
              <a:rPr lang="en-US" altLang="en-US" b="1" dirty="0" smtClean="0"/>
              <a:t>The client opens a handle to the subsystem’</a:t>
            </a:r>
            <a:r>
              <a:rPr lang="en-US" altLang="ja-JP" b="1" dirty="0" smtClean="0"/>
              <a:t>s </a:t>
            </a:r>
            <a:r>
              <a:rPr lang="en-US" altLang="ja-JP" b="1" dirty="0" smtClean="0">
                <a:solidFill>
                  <a:srgbClr val="0000FF"/>
                </a:solidFill>
              </a:rPr>
              <a:t>connection port</a:t>
            </a:r>
            <a:r>
              <a:rPr lang="en-US" altLang="ja-JP" b="1" dirty="0" smtClean="0"/>
              <a:t> object.</a:t>
            </a:r>
          </a:p>
          <a:p>
            <a:pPr lvl="2"/>
            <a:r>
              <a:rPr lang="en-US" altLang="en-US" b="1" dirty="0" smtClean="0"/>
              <a:t>The client sends a connection request.</a:t>
            </a:r>
          </a:p>
          <a:p>
            <a:pPr lvl="2"/>
            <a:r>
              <a:rPr lang="en-US" altLang="en-US" b="1" dirty="0" smtClean="0"/>
              <a:t>The server creates two private </a:t>
            </a:r>
            <a:r>
              <a:rPr lang="en-US" altLang="en-US" b="1" dirty="0" smtClean="0">
                <a:solidFill>
                  <a:srgbClr val="0000FF"/>
                </a:solidFill>
              </a:rPr>
              <a:t>communication ports </a:t>
            </a:r>
            <a:r>
              <a:rPr lang="en-US" altLang="en-US" b="1" dirty="0" smtClean="0"/>
              <a:t>and returns the handle to one of them to the client.</a:t>
            </a:r>
          </a:p>
          <a:p>
            <a:pPr lvl="2"/>
            <a:r>
              <a:rPr lang="en-US" altLang="en-US" b="1" dirty="0" smtClean="0"/>
              <a:t>The client and server use the corresponding port handle to send messages or callbacks and to listen for replies.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025525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4817FB"/>
                </a:solidFill>
              </a:rPr>
              <a:t>Local Procedure Calls in Windows</a:t>
            </a:r>
          </a:p>
        </p:txBody>
      </p:sp>
      <p:pic>
        <p:nvPicPr>
          <p:cNvPr id="55299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54490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57626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 smtClean="0">
                <a:solidFill>
                  <a:srgbClr val="4817FB"/>
                </a:solidFill>
              </a:rPr>
              <a:t>Communications in Client-Server Systems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1233488"/>
            <a:ext cx="7264400" cy="4530725"/>
          </a:xfrm>
        </p:spPr>
        <p:txBody>
          <a:bodyPr>
            <a:normAutofit/>
          </a:bodyPr>
          <a:lstStyle/>
          <a:p>
            <a:r>
              <a:rPr lang="en-US" altLang="en-US" b="1" dirty="0" smtClean="0"/>
              <a:t>Sockets</a:t>
            </a:r>
          </a:p>
          <a:p>
            <a:r>
              <a:rPr lang="en-US" altLang="en-US" b="1" dirty="0" smtClean="0"/>
              <a:t>Remote Procedure Calls</a:t>
            </a:r>
          </a:p>
          <a:p>
            <a:r>
              <a:rPr lang="en-US" altLang="en-US" b="1" dirty="0" smtClean="0"/>
              <a:t>Pipes</a:t>
            </a:r>
          </a:p>
          <a:p>
            <a:r>
              <a:rPr lang="en-US" altLang="en-US" b="1" dirty="0" smtClean="0"/>
              <a:t>Remote Method Invocation (Java)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Sockets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1" y="838200"/>
            <a:ext cx="8305800" cy="5410199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A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socket </a:t>
            </a:r>
            <a:r>
              <a:rPr lang="en-US" altLang="en-US" sz="2400" b="1" dirty="0" smtClean="0"/>
              <a:t>is defined as an endpoint for communication</a:t>
            </a:r>
          </a:p>
          <a:p>
            <a:endParaRPr lang="en-US" altLang="en-US" sz="1000" b="1" dirty="0" smtClean="0"/>
          </a:p>
          <a:p>
            <a:r>
              <a:rPr lang="en-US" altLang="en-US" sz="2400" b="1" dirty="0" smtClean="0"/>
              <a:t>Concatenation of IP address and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port</a:t>
            </a:r>
            <a:r>
              <a:rPr lang="en-US" altLang="en-US" sz="2400" b="1" dirty="0" smtClean="0"/>
              <a:t> – a number included at start of message packet to differentiate network services on a host</a:t>
            </a:r>
          </a:p>
          <a:p>
            <a:endParaRPr lang="en-US" altLang="en-US" sz="1000" b="1" dirty="0" smtClean="0"/>
          </a:p>
          <a:p>
            <a:r>
              <a:rPr lang="en-US" altLang="en-US" sz="2400" b="1" dirty="0" smtClean="0"/>
              <a:t>The socket 161.25.19.8:1625 refers to port 1625 on host 161.25.19.8</a:t>
            </a:r>
          </a:p>
          <a:p>
            <a:endParaRPr lang="en-US" altLang="en-US" sz="1000" b="1" dirty="0" smtClean="0"/>
          </a:p>
          <a:p>
            <a:r>
              <a:rPr lang="en-US" altLang="en-US" sz="2400" b="1" dirty="0" smtClean="0"/>
              <a:t>Communication consists between a pair of sockets</a:t>
            </a:r>
          </a:p>
          <a:p>
            <a:endParaRPr lang="en-US" altLang="en-US" sz="1000" b="1" dirty="0" smtClean="0"/>
          </a:p>
          <a:p>
            <a:r>
              <a:rPr lang="en-US" altLang="en-US" sz="2400" b="1" dirty="0" smtClean="0"/>
              <a:t>All ports below 1024 are </a:t>
            </a:r>
            <a:r>
              <a:rPr lang="en-US" altLang="en-US" sz="2400" b="1" i="1" dirty="0" smtClean="0"/>
              <a:t>well known</a:t>
            </a:r>
            <a:r>
              <a:rPr lang="en-US" altLang="en-US" sz="2400" b="1" dirty="0" smtClean="0"/>
              <a:t>, used for standard services</a:t>
            </a:r>
          </a:p>
          <a:p>
            <a:endParaRPr lang="en-US" altLang="en-US" sz="1000" b="1" dirty="0" smtClean="0"/>
          </a:p>
          <a:p>
            <a:r>
              <a:rPr lang="en-US" altLang="en-US" sz="2400" b="1" dirty="0" smtClean="0"/>
              <a:t>Special IP address 127.0.0.1 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loopback</a:t>
            </a:r>
            <a:r>
              <a:rPr lang="en-US" altLang="en-US" sz="2400" b="1" dirty="0" smtClean="0"/>
              <a:t>) to refer to system on which process is running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Socket Communication</a:t>
            </a:r>
          </a:p>
        </p:txBody>
      </p:sp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763" y="1166813"/>
            <a:ext cx="57943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Sockets in Java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33488"/>
            <a:ext cx="3886200" cy="4938712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Three types of sockets</a:t>
            </a:r>
          </a:p>
          <a:p>
            <a:pPr lvl="1"/>
            <a:r>
              <a:rPr lang="en-US" altLang="en-US" sz="2400" b="1" dirty="0" smtClean="0">
                <a:solidFill>
                  <a:srgbClr val="0000FF"/>
                </a:solidFill>
              </a:rPr>
              <a:t>Connection-oriented </a:t>
            </a:r>
            <a:r>
              <a:rPr lang="en-US" altLang="en-US" sz="2400" b="1" dirty="0" smtClean="0"/>
              <a:t>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TCP</a:t>
            </a:r>
            <a:r>
              <a:rPr lang="en-US" altLang="en-US" sz="2400" b="1" dirty="0" smtClean="0"/>
              <a:t>)</a:t>
            </a:r>
          </a:p>
          <a:p>
            <a:pPr lvl="1"/>
            <a:r>
              <a:rPr lang="en-US" altLang="en-US" sz="2400" b="1" dirty="0" smtClean="0">
                <a:solidFill>
                  <a:srgbClr val="0000FF"/>
                </a:solidFill>
              </a:rPr>
              <a:t>Connectionless</a:t>
            </a:r>
            <a:r>
              <a:rPr lang="en-US" altLang="en-US" sz="2400" b="1" dirty="0" smtClean="0"/>
              <a:t> (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UDP</a:t>
            </a:r>
            <a:r>
              <a:rPr lang="en-US" altLang="en-US" sz="2400" b="1" dirty="0" smtClean="0"/>
              <a:t>)</a:t>
            </a:r>
          </a:p>
          <a:p>
            <a:pPr lvl="1"/>
            <a:r>
              <a:rPr lang="en-US" altLang="en-US" sz="2400" b="1" dirty="0" err="1" smtClean="0">
                <a:latin typeface="Courier New" pitchFamily="49" charset="0"/>
                <a:cs typeface="Courier New" pitchFamily="49" charset="0"/>
              </a:rPr>
              <a:t>MulticastSocket</a:t>
            </a:r>
            <a:r>
              <a:rPr lang="en-US" altLang="en-US" sz="2400" b="1" dirty="0" smtClean="0"/>
              <a:t> class– data can be sent to multiple recipients</a:t>
            </a:r>
          </a:p>
          <a:p>
            <a:pPr>
              <a:buFont typeface="Monotype Sorts" pitchFamily="2" charset="2"/>
              <a:buNone/>
            </a:pPr>
            <a:endParaRPr lang="en-US" altLang="en-US" sz="2400" b="1" dirty="0" smtClean="0"/>
          </a:p>
          <a:p>
            <a:r>
              <a:rPr lang="en-US" altLang="en-US" sz="2400" b="1" dirty="0" smtClean="0"/>
              <a:t>Consider this “Date” server:</a:t>
            </a:r>
          </a:p>
          <a:p>
            <a:pPr lvl="1"/>
            <a:endParaRPr lang="en-US" altLang="en-US" sz="2400" b="1" dirty="0" smtClean="0"/>
          </a:p>
          <a:p>
            <a:endParaRPr lang="en-US" altLang="en-US" sz="2400" b="1" dirty="0" smtClean="0"/>
          </a:p>
        </p:txBody>
      </p:sp>
      <p:pic>
        <p:nvPicPr>
          <p:cNvPr id="59396" name="Picture 1" descr="Screen Shot 2012-12-04 at 1.11.28 P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813" y="1125538"/>
            <a:ext cx="4967287" cy="509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827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Remote Procedure Calls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r>
              <a:rPr lang="en-US" altLang="en-US" sz="2800" b="1" dirty="0" smtClean="0"/>
              <a:t>Remote procedure call (RPC) abstracts procedure calls between processes on networked systems</a:t>
            </a:r>
          </a:p>
          <a:p>
            <a:pPr lvl="1"/>
            <a:r>
              <a:rPr lang="en-US" altLang="en-US" b="1" dirty="0" smtClean="0"/>
              <a:t>Again uses ports for service differentiation</a:t>
            </a:r>
          </a:p>
          <a:p>
            <a:r>
              <a:rPr lang="en-US" altLang="en-US" sz="2800" b="1" dirty="0" smtClean="0">
                <a:solidFill>
                  <a:srgbClr val="0000FF"/>
                </a:solidFill>
              </a:rPr>
              <a:t>Stubs</a:t>
            </a:r>
            <a:r>
              <a:rPr lang="en-US" altLang="en-US" sz="2800" b="1" dirty="0" smtClean="0"/>
              <a:t> – client-side proxy for the actual procedure on the server</a:t>
            </a:r>
          </a:p>
          <a:p>
            <a:r>
              <a:rPr lang="en-US" altLang="en-US" sz="2800" b="1" dirty="0" smtClean="0"/>
              <a:t>The client-side stub locates the server and </a:t>
            </a:r>
            <a:r>
              <a:rPr lang="en-US" altLang="en-US" sz="2800" b="1" dirty="0" err="1" smtClean="0">
                <a:solidFill>
                  <a:srgbClr val="0000FF"/>
                </a:solidFill>
              </a:rPr>
              <a:t>marshalls</a:t>
            </a:r>
            <a:r>
              <a:rPr lang="en-US" altLang="en-US" sz="2800" b="1" dirty="0" smtClean="0"/>
              <a:t> the parameters</a:t>
            </a:r>
          </a:p>
          <a:p>
            <a:r>
              <a:rPr lang="en-US" altLang="en-US" sz="2800" b="1" dirty="0" smtClean="0"/>
              <a:t>The server-side stub receives this message, unpacks the </a:t>
            </a:r>
            <a:r>
              <a:rPr lang="en-US" altLang="en-US" sz="2800" b="1" dirty="0" err="1" smtClean="0"/>
              <a:t>marshalled</a:t>
            </a:r>
            <a:r>
              <a:rPr lang="en-US" altLang="en-US" sz="2800" b="1" dirty="0" smtClean="0"/>
              <a:t> parameters, and performs the procedure on the server</a:t>
            </a:r>
          </a:p>
          <a:p>
            <a:r>
              <a:rPr lang="en-US" altLang="en-US" sz="2800" b="1" dirty="0" smtClean="0"/>
              <a:t>On Windows, stub code compile from specification written in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Microsoft Interface Definition Language </a:t>
            </a:r>
            <a:r>
              <a:rPr lang="en-US" altLang="en-US" sz="2800" b="1" dirty="0" smtClean="0"/>
              <a:t>(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MIDL</a:t>
            </a:r>
            <a:r>
              <a:rPr lang="en-US" altLang="en-US" sz="2800" b="1" dirty="0" smtClean="0"/>
              <a:t>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Remote Procedure Calls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77875"/>
            <a:ext cx="8229600" cy="5241925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endParaRPr lang="en-US" altLang="en-US" sz="2400" b="1" dirty="0" smtClean="0"/>
          </a:p>
          <a:p>
            <a:r>
              <a:rPr lang="en-US" altLang="en-US" sz="2800" b="1" dirty="0" smtClean="0"/>
              <a:t>Data representation handled via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External Data Representation </a:t>
            </a:r>
            <a:r>
              <a:rPr lang="en-US" altLang="en-US" sz="2800" b="1" dirty="0" smtClean="0"/>
              <a:t>(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XDL</a:t>
            </a:r>
            <a:r>
              <a:rPr lang="en-US" altLang="en-US" sz="2800" b="1" dirty="0" smtClean="0"/>
              <a:t>) format to account for different architectures</a:t>
            </a:r>
          </a:p>
          <a:p>
            <a:pPr lvl="1"/>
            <a:r>
              <a:rPr lang="en-US" altLang="en-US" b="1" dirty="0" smtClean="0">
                <a:solidFill>
                  <a:srgbClr val="0000FF"/>
                </a:solidFill>
              </a:rPr>
              <a:t>Big-endian </a:t>
            </a:r>
            <a:r>
              <a:rPr lang="en-US" altLang="en-US" b="1" dirty="0" smtClean="0"/>
              <a:t>and </a:t>
            </a:r>
            <a:r>
              <a:rPr lang="en-US" altLang="en-US" b="1" dirty="0" smtClean="0">
                <a:solidFill>
                  <a:srgbClr val="0000FF"/>
                </a:solidFill>
              </a:rPr>
              <a:t>little-endian</a:t>
            </a:r>
          </a:p>
          <a:p>
            <a:r>
              <a:rPr lang="en-US" altLang="en-US" sz="2800" b="1" dirty="0" smtClean="0"/>
              <a:t>Remote communication has more failure scenarios than local</a:t>
            </a:r>
          </a:p>
          <a:p>
            <a:pPr lvl="1"/>
            <a:r>
              <a:rPr lang="en-US" altLang="en-US" b="1" dirty="0" smtClean="0"/>
              <a:t>Messages can be delivered </a:t>
            </a:r>
            <a:r>
              <a:rPr lang="en-US" altLang="en-US" b="1" i="1" dirty="0" smtClean="0"/>
              <a:t>exactly once </a:t>
            </a:r>
            <a:r>
              <a:rPr lang="en-US" altLang="en-US" b="1" dirty="0" smtClean="0"/>
              <a:t>rather than </a:t>
            </a:r>
            <a:r>
              <a:rPr lang="en-US" altLang="en-US" b="1" i="1" dirty="0" smtClean="0"/>
              <a:t>at most once</a:t>
            </a:r>
          </a:p>
          <a:p>
            <a:r>
              <a:rPr lang="en-US" altLang="en-US" sz="2800" b="1" dirty="0" smtClean="0"/>
              <a:t>OS typically provides a rendezvous (or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matchmaker</a:t>
            </a:r>
            <a:r>
              <a:rPr lang="en-US" altLang="en-US" sz="2800" b="1" dirty="0" smtClean="0"/>
              <a:t>) service to connect client and server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6525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Execution of RPC</a:t>
            </a:r>
          </a:p>
        </p:txBody>
      </p:sp>
      <p:pic>
        <p:nvPicPr>
          <p:cNvPr id="62467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1" y="1016000"/>
            <a:ext cx="6172200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in Memory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025" y="1254125"/>
            <a:ext cx="2911475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Pipes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>
            <a:noAutofit/>
          </a:bodyPr>
          <a:lstStyle/>
          <a:p>
            <a:r>
              <a:rPr lang="en-US" altLang="en-US" sz="2400" b="1" dirty="0" smtClean="0"/>
              <a:t>Acts as a conduit allowing two processes to communicate</a:t>
            </a:r>
          </a:p>
          <a:p>
            <a:r>
              <a:rPr lang="en-US" altLang="en-US" sz="2400" b="1" dirty="0" smtClean="0"/>
              <a:t>Issues:</a:t>
            </a:r>
          </a:p>
          <a:p>
            <a:pPr lvl="1"/>
            <a:r>
              <a:rPr lang="en-US" altLang="en-US" sz="2400" b="1" dirty="0" smtClean="0"/>
              <a:t>Is communication unidirectional or bidirectional?</a:t>
            </a:r>
          </a:p>
          <a:p>
            <a:pPr lvl="1"/>
            <a:r>
              <a:rPr lang="en-US" altLang="en-US" sz="2400" b="1" dirty="0" smtClean="0"/>
              <a:t>In the case of two-way communication, is it half or full-duplex?</a:t>
            </a:r>
          </a:p>
          <a:p>
            <a:pPr lvl="1"/>
            <a:r>
              <a:rPr lang="en-US" altLang="en-US" sz="2400" b="1" dirty="0" smtClean="0"/>
              <a:t>Must there exist a relationship (i.e., </a:t>
            </a:r>
            <a:r>
              <a:rPr lang="en-US" altLang="en-US" sz="2400" b="1" i="1" dirty="0" smtClean="0"/>
              <a:t>parent-child</a:t>
            </a:r>
            <a:r>
              <a:rPr lang="en-US" altLang="en-US" sz="2400" b="1" dirty="0" smtClean="0"/>
              <a:t>) between the communicating processes?</a:t>
            </a:r>
          </a:p>
          <a:p>
            <a:pPr lvl="1"/>
            <a:r>
              <a:rPr lang="en-US" altLang="en-US" sz="2400" b="1" dirty="0" smtClean="0"/>
              <a:t>Can the pipes be used over a network?</a:t>
            </a:r>
          </a:p>
          <a:p>
            <a:r>
              <a:rPr lang="en-US" altLang="en-US" sz="2400" b="1" dirty="0" smtClean="0"/>
              <a:t>Ordinary pipes – cannot be accessed  from outside the process that created it. Typically, a parent process creates a pipe and uses it to communicate with a child process that it created. </a:t>
            </a:r>
          </a:p>
          <a:p>
            <a:r>
              <a:rPr lang="en-US" altLang="en-US" sz="2400" b="1" dirty="0" smtClean="0"/>
              <a:t>Named pipes – can be accessed without a parent-child relationship.</a:t>
            </a:r>
          </a:p>
          <a:p>
            <a:pPr>
              <a:buFont typeface="Monotype Sorts" pitchFamily="2" charset="2"/>
              <a:buNone/>
            </a:pPr>
            <a:endParaRPr lang="en-US" altLang="en-US" sz="2400" b="1" dirty="0" smtClean="0"/>
          </a:p>
          <a:p>
            <a:pPr lvl="1"/>
            <a:endParaRPr lang="en-US" altLang="en-US" sz="2400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6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4817FB"/>
                </a:solidFill>
              </a:rPr>
              <a:t>Ordinary Pipes</a:t>
            </a:r>
          </a:p>
        </p:txBody>
      </p:sp>
      <p:sp>
        <p:nvSpPr>
          <p:cNvPr id="54275" name="Content Placeholder 7"/>
          <p:cNvSpPr>
            <a:spLocks noGrp="1"/>
          </p:cNvSpPr>
          <p:nvPr>
            <p:ph idx="1"/>
          </p:nvPr>
        </p:nvSpPr>
        <p:spPr>
          <a:xfrm>
            <a:off x="822325" y="1138238"/>
            <a:ext cx="7612063" cy="4930775"/>
          </a:xfrm>
        </p:spPr>
        <p:txBody>
          <a:bodyPr>
            <a:normAutofit lnSpcReduction="10000"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Ordinary Pipes allow communication in standard producer-consumer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style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Producer writes to one end (the </a:t>
            </a:r>
            <a:r>
              <a:rPr lang="en-US" sz="20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write-end 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of the pipe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)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Consumer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reads 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from the other end (the </a:t>
            </a:r>
            <a:r>
              <a:rPr lang="en-US" sz="20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read-end</a:t>
            </a:r>
            <a:r>
              <a:rPr lang="en-US" sz="2000" b="1" i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ea typeface="ＭＳ Ｐゴシック" charset="0"/>
                <a:cs typeface="ＭＳ Ｐゴシック" charset="0"/>
              </a:rPr>
              <a:t>of the pipe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)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Ordinary pipes are therefore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unidirectional</a:t>
            </a: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Require parent-child relationship between communicating </a:t>
            </a:r>
            <a:r>
              <a:rPr lang="en-US" sz="2000" b="1" dirty="0" smtClean="0">
                <a:ea typeface="ＭＳ Ｐゴシック" charset="0"/>
                <a:cs typeface="ＭＳ Ｐゴシック" charset="0"/>
              </a:rPr>
              <a:t>processes</a:t>
            </a:r>
          </a:p>
          <a:p>
            <a:pPr marL="0" indent="0">
              <a:buFont typeface="Monotype Sorts" pitchFamily="-84" charset="2"/>
              <a:buNone/>
              <a:defRPr/>
            </a:pP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sz="2000" b="1" dirty="0" smtClean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sz="2000" b="1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sz="2000" b="1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sz="2000" b="1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pitchFamily="-84" charset="2"/>
              <a:buNone/>
              <a:defRPr/>
            </a:pPr>
            <a:endParaRPr lang="en-US" sz="900" b="1" dirty="0" smtClean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sz="2000" b="1" dirty="0" smtClean="0">
                <a:ea typeface="ＭＳ Ｐゴシック" charset="0"/>
                <a:cs typeface="ＭＳ Ｐゴシック" charset="0"/>
              </a:rPr>
              <a:t>Windows calls these </a:t>
            </a:r>
            <a:r>
              <a:rPr lang="en-US" sz="20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anonymous </a:t>
            </a:r>
            <a:r>
              <a:rPr lang="en-US" sz="2000" b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pipes</a:t>
            </a:r>
          </a:p>
          <a:p>
            <a:pPr>
              <a:buFont typeface="Monotype Sorts" charset="0"/>
              <a:buChar char="n"/>
              <a:defRPr/>
            </a:pPr>
            <a:r>
              <a:rPr lang="en-US" sz="2000" b="1" dirty="0">
                <a:ea typeface="ＭＳ Ｐゴシック" charset="0"/>
                <a:cs typeface="ＭＳ Ｐゴシック" charset="0"/>
              </a:rPr>
              <a:t>See Unix and Windows code samples in textbook</a:t>
            </a:r>
          </a:p>
          <a:p>
            <a:pPr>
              <a:buFont typeface="Monotype Sorts" charset="0"/>
              <a:buChar char="n"/>
              <a:defRPr/>
            </a:pPr>
            <a:endParaRPr lang="en-US" sz="2000" b="1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451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2288" y="3313113"/>
            <a:ext cx="5592762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6"/>
          <p:cNvSpPr>
            <a:spLocks noGrp="1"/>
          </p:cNvSpPr>
          <p:nvPr>
            <p:ph type="title"/>
          </p:nvPr>
        </p:nvSpPr>
        <p:spPr>
          <a:xfrm>
            <a:off x="473075" y="152400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Named Pipes</a:t>
            </a:r>
          </a:p>
        </p:txBody>
      </p:sp>
      <p:sp>
        <p:nvSpPr>
          <p:cNvPr id="65539" name="Content Placeholder 7"/>
          <p:cNvSpPr>
            <a:spLocks noGrp="1"/>
          </p:cNvSpPr>
          <p:nvPr>
            <p:ph idx="1"/>
          </p:nvPr>
        </p:nvSpPr>
        <p:spPr>
          <a:xfrm>
            <a:off x="762000" y="990600"/>
            <a:ext cx="8032750" cy="4862512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Named Pipes are more powerful than ordinary pipes</a:t>
            </a:r>
          </a:p>
          <a:p>
            <a:r>
              <a:rPr lang="en-US" altLang="en-US" b="1" dirty="0" smtClean="0"/>
              <a:t>Communication is bidirectional</a:t>
            </a:r>
          </a:p>
          <a:p>
            <a:r>
              <a:rPr lang="en-US" altLang="en-US" b="1" dirty="0" smtClean="0"/>
              <a:t>No parent-child relationship is necessary between the communicating processes</a:t>
            </a:r>
          </a:p>
          <a:p>
            <a:r>
              <a:rPr lang="en-US" altLang="en-US" b="1" dirty="0" smtClean="0"/>
              <a:t>Several processes can use the named pipe for communication</a:t>
            </a:r>
          </a:p>
          <a:p>
            <a:r>
              <a:rPr lang="en-US" altLang="en-US" b="1" dirty="0" smtClean="0"/>
              <a:t>Provided on both UNIX and Windows systems</a:t>
            </a:r>
          </a:p>
          <a:p>
            <a:endParaRPr lang="en-US" altLang="en-US" b="1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4817FB"/>
                </a:solidFill>
              </a:rPr>
              <a:t>End of Chapter (3)</a:t>
            </a:r>
            <a:endParaRPr lang="en-US" b="1" dirty="0">
              <a:solidFill>
                <a:srgbClr val="4817F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246A0-1D49-4D4A-BFD9-B58C7B41293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488" y="182563"/>
            <a:ext cx="62515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State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188"/>
            <a:ext cx="7880350" cy="4773612"/>
          </a:xfrm>
        </p:spPr>
        <p:txBody>
          <a:bodyPr>
            <a:noAutofit/>
          </a:bodyPr>
          <a:lstStyle/>
          <a:p>
            <a:r>
              <a:rPr lang="en-US" altLang="en-US" sz="2800" b="1" dirty="0" smtClean="0"/>
              <a:t>As a process executes, it changes </a:t>
            </a:r>
            <a:r>
              <a:rPr lang="en-US" altLang="en-US" sz="2800" b="1" dirty="0" smtClean="0">
                <a:solidFill>
                  <a:srgbClr val="3366FF"/>
                </a:solidFill>
              </a:rPr>
              <a:t>state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new</a:t>
            </a:r>
            <a:r>
              <a:rPr lang="en-US" altLang="en-US" b="1" dirty="0" smtClean="0"/>
              <a:t>:  The process is being created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running</a:t>
            </a:r>
            <a:r>
              <a:rPr lang="en-US" altLang="en-US" b="1" dirty="0" smtClean="0"/>
              <a:t>:  Instructions are being executed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waiting</a:t>
            </a:r>
            <a:r>
              <a:rPr lang="en-US" altLang="en-US" b="1" dirty="0" smtClean="0"/>
              <a:t>:  The process is waiting for some event to occur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ready</a:t>
            </a:r>
            <a:r>
              <a:rPr lang="en-US" altLang="en-US" b="1" dirty="0" smtClean="0"/>
              <a:t>:  The process is waiting to be assigned to a processor</a:t>
            </a:r>
          </a:p>
          <a:p>
            <a:pPr lvl="1"/>
            <a:r>
              <a:rPr lang="en-US" altLang="en-US" b="1" dirty="0" smtClean="0">
                <a:solidFill>
                  <a:srgbClr val="FF0000"/>
                </a:solidFill>
              </a:rPr>
              <a:t>terminated</a:t>
            </a:r>
            <a:r>
              <a:rPr lang="en-US" altLang="en-US" b="1" dirty="0" smtClean="0"/>
              <a:t>:  The process has finished execution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182563"/>
            <a:ext cx="7947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Diagram of Process State</a:t>
            </a:r>
          </a:p>
        </p:txBody>
      </p:sp>
      <p:pic>
        <p:nvPicPr>
          <p:cNvPr id="1024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19200"/>
            <a:ext cx="7875456" cy="459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66813" y="136525"/>
            <a:ext cx="75199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4817FB"/>
                </a:solidFill>
              </a:rPr>
              <a:t>Process Control Block (PCB)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6477000" cy="5715000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2200" b="1" dirty="0" smtClean="0"/>
              <a:t>Information associated with each process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200" b="1" dirty="0" smtClean="0"/>
              <a:t>(also called </a:t>
            </a:r>
            <a:r>
              <a:rPr lang="en-US" altLang="en-US" sz="2200" b="1" dirty="0" smtClean="0">
                <a:solidFill>
                  <a:srgbClr val="C00000"/>
                </a:solidFill>
              </a:rPr>
              <a:t>task control block</a:t>
            </a:r>
            <a:r>
              <a:rPr lang="en-US" altLang="en-US" sz="2200" b="1" dirty="0" smtClean="0"/>
              <a:t>)</a:t>
            </a:r>
          </a:p>
          <a:p>
            <a:r>
              <a:rPr lang="en-US" altLang="en-US" sz="2200" b="1" dirty="0" smtClean="0"/>
              <a:t>Process state – running, waiting, etc</a:t>
            </a:r>
          </a:p>
          <a:p>
            <a:r>
              <a:rPr lang="en-US" altLang="en-US" sz="2200" b="1" dirty="0" smtClean="0"/>
              <a:t>Program counter – location of instruction to next execute</a:t>
            </a:r>
          </a:p>
          <a:p>
            <a:r>
              <a:rPr lang="en-US" altLang="en-US" sz="2200" b="1" dirty="0" smtClean="0"/>
              <a:t>CPU registers – contents of all process-centric registers</a:t>
            </a:r>
          </a:p>
          <a:p>
            <a:r>
              <a:rPr lang="en-US" altLang="en-US" sz="2200" b="1" dirty="0" smtClean="0"/>
              <a:t>CPU scheduling information- priorities, scheduling queue pointers</a:t>
            </a:r>
          </a:p>
          <a:p>
            <a:r>
              <a:rPr lang="en-US" altLang="en-US" sz="2200" b="1" dirty="0" smtClean="0"/>
              <a:t>Memory-management information – memory allocated to the process</a:t>
            </a:r>
          </a:p>
          <a:p>
            <a:r>
              <a:rPr lang="en-US" altLang="en-US" sz="2200" b="1" dirty="0" smtClean="0"/>
              <a:t>Accounting information – CPU used, clock time elapsed since start, time limits</a:t>
            </a:r>
          </a:p>
          <a:p>
            <a:r>
              <a:rPr lang="en-US" altLang="en-US" sz="2200" b="1" dirty="0" smtClean="0"/>
              <a:t>I/O status information – I/O devices allocated to process, list of open files</a:t>
            </a:r>
          </a:p>
          <a:p>
            <a:endParaRPr lang="en-US" altLang="en-US" sz="2200" b="1" dirty="0" smtClean="0"/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95400"/>
            <a:ext cx="233838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C06E7-282B-4CDA-B54E-01E63D3C491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Diaa Edien Mustafa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3073</Words>
  <Application>Microsoft Office PowerPoint</Application>
  <PresentationFormat>On-screen Show (4:3)</PresentationFormat>
  <Paragraphs>551</Paragraphs>
  <Slides>63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سمة Office</vt:lpstr>
      <vt:lpstr>Operating Systems Concepts and Design Chapter 3:  Processes  </vt:lpstr>
      <vt:lpstr>Chapter 3:  Processes</vt:lpstr>
      <vt:lpstr>Objectives</vt:lpstr>
      <vt:lpstr>Process Concept</vt:lpstr>
      <vt:lpstr>Process Concept (Cont.)</vt:lpstr>
      <vt:lpstr>Process in Memory</vt:lpstr>
      <vt:lpstr>Process State</vt:lpstr>
      <vt:lpstr>Diagram of Process State</vt:lpstr>
      <vt:lpstr>Process Control Block (PCB)</vt:lpstr>
      <vt:lpstr>CPU Switch From Process to Process</vt:lpstr>
      <vt:lpstr>Threads</vt:lpstr>
      <vt:lpstr>Process Representation in Linux</vt:lpstr>
      <vt:lpstr>Process Scheduling</vt:lpstr>
      <vt:lpstr>Ready Queue And Various I/O Device Queues</vt:lpstr>
      <vt:lpstr>Representation of Process Scheduling</vt:lpstr>
      <vt:lpstr>Schedulers</vt:lpstr>
      <vt:lpstr>Addition of Medium Term Scheduling</vt:lpstr>
      <vt:lpstr>Multitasking in Mobile Systems</vt:lpstr>
      <vt:lpstr>Context Switch</vt:lpstr>
      <vt:lpstr>Operations on Processes</vt:lpstr>
      <vt:lpstr>Process Creation</vt:lpstr>
      <vt:lpstr>A Tree of Processes in Linux</vt:lpstr>
      <vt:lpstr>Process Creation (Cont.)</vt:lpstr>
      <vt:lpstr>C Program Forking Separate Process</vt:lpstr>
      <vt:lpstr>Creating a Separate Process via Windows API</vt:lpstr>
      <vt:lpstr>Process Termination</vt:lpstr>
      <vt:lpstr>Process Termination</vt:lpstr>
      <vt:lpstr>Multiprocess Architecture – Chrome Browser</vt:lpstr>
      <vt:lpstr>Interprocess Communication</vt:lpstr>
      <vt:lpstr>Communications Models </vt:lpstr>
      <vt:lpstr>Cooperating Processes</vt:lpstr>
      <vt:lpstr>Producer-Consumer Problem</vt:lpstr>
      <vt:lpstr>Bounded-Buffer – Shared-Memory Solution</vt:lpstr>
      <vt:lpstr>Bounded-Buffer – Producer</vt:lpstr>
      <vt:lpstr>Bounded Buffer – Consumer</vt:lpstr>
      <vt:lpstr>Interprocess Communication –  Shared Memory</vt:lpstr>
      <vt:lpstr>Interprocess Communication – Message Passing</vt:lpstr>
      <vt:lpstr>Message Passing (Cont.)</vt:lpstr>
      <vt:lpstr>Message Passing (Cont.)</vt:lpstr>
      <vt:lpstr>Direct Communication</vt:lpstr>
      <vt:lpstr>Indirect Communication</vt:lpstr>
      <vt:lpstr>Indirect Communication</vt:lpstr>
      <vt:lpstr>Indirect Communication</vt:lpstr>
      <vt:lpstr>Synchronization</vt:lpstr>
      <vt:lpstr>Synchronization (Cont.)</vt:lpstr>
      <vt:lpstr>Buffering</vt:lpstr>
      <vt:lpstr>Examples of IPC Systems - POSIX</vt:lpstr>
      <vt:lpstr>IPC POSIX Producer</vt:lpstr>
      <vt:lpstr>IPC POSIX Consumer</vt:lpstr>
      <vt:lpstr>Examples of IPC Systems - Mach</vt:lpstr>
      <vt:lpstr>Examples of IPC Systems – Windows</vt:lpstr>
      <vt:lpstr>Local Procedure Calls in Windows</vt:lpstr>
      <vt:lpstr>Communications in Client-Server Systems</vt:lpstr>
      <vt:lpstr>Sockets</vt:lpstr>
      <vt:lpstr>Socket Communication</vt:lpstr>
      <vt:lpstr>Sockets in Java</vt:lpstr>
      <vt:lpstr>Remote Procedure Calls</vt:lpstr>
      <vt:lpstr>Remote Procedure Calls (Cont.)</vt:lpstr>
      <vt:lpstr>Execution of RPC</vt:lpstr>
      <vt:lpstr>Pipes</vt:lpstr>
      <vt:lpstr>Ordinary Pipes</vt:lpstr>
      <vt:lpstr>Named Pipes</vt:lpstr>
      <vt:lpstr>End of Chapter (3)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Concepts and Design Chapter 3:  Processes  </dc:title>
  <dc:creator>user</dc:creator>
  <cp:lastModifiedBy>user</cp:lastModifiedBy>
  <cp:revision>6</cp:revision>
  <dcterms:created xsi:type="dcterms:W3CDTF">2014-11-30T16:38:43Z</dcterms:created>
  <dcterms:modified xsi:type="dcterms:W3CDTF">2018-11-30T07:25:09Z</dcterms:modified>
</cp:coreProperties>
</file>