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0"/>
  </p:notesMasterIdLst>
  <p:sldIdLst>
    <p:sldId id="257" r:id="rId2"/>
    <p:sldId id="324" r:id="rId3"/>
    <p:sldId id="259" r:id="rId4"/>
    <p:sldId id="260" r:id="rId5"/>
    <p:sldId id="322" r:id="rId6"/>
    <p:sldId id="262" r:id="rId7"/>
    <p:sldId id="323" r:id="rId8"/>
    <p:sldId id="264" r:id="rId9"/>
    <p:sldId id="270" r:id="rId10"/>
    <p:sldId id="263" r:id="rId11"/>
    <p:sldId id="265" r:id="rId12"/>
    <p:sldId id="266" r:id="rId13"/>
    <p:sldId id="268" r:id="rId14"/>
    <p:sldId id="269" r:id="rId15"/>
    <p:sldId id="272" r:id="rId16"/>
    <p:sldId id="326" r:id="rId17"/>
    <p:sldId id="325" r:id="rId18"/>
    <p:sldId id="327" r:id="rId19"/>
    <p:sldId id="328" r:id="rId20"/>
    <p:sldId id="329" r:id="rId21"/>
    <p:sldId id="344" r:id="rId22"/>
    <p:sldId id="330" r:id="rId23"/>
    <p:sldId id="331" r:id="rId24"/>
    <p:sldId id="332" r:id="rId25"/>
    <p:sldId id="333" r:id="rId26"/>
    <p:sldId id="335" r:id="rId27"/>
    <p:sldId id="341" r:id="rId28"/>
    <p:sldId id="336" r:id="rId29"/>
    <p:sldId id="342" r:id="rId30"/>
    <p:sldId id="274" r:id="rId31"/>
    <p:sldId id="275" r:id="rId32"/>
    <p:sldId id="276" r:id="rId33"/>
    <p:sldId id="277" r:id="rId34"/>
    <p:sldId id="278" r:id="rId35"/>
    <p:sldId id="280" r:id="rId36"/>
    <p:sldId id="339" r:id="rId37"/>
    <p:sldId id="281" r:id="rId38"/>
    <p:sldId id="337"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338" r:id="rId52"/>
    <p:sldId id="294" r:id="rId53"/>
    <p:sldId id="295" r:id="rId54"/>
    <p:sldId id="296" r:id="rId55"/>
    <p:sldId id="297" r:id="rId56"/>
    <p:sldId id="298" r:id="rId57"/>
    <p:sldId id="299" r:id="rId58"/>
    <p:sldId id="300" r:id="rId59"/>
    <p:sldId id="301" r:id="rId60"/>
    <p:sldId id="340" r:id="rId61"/>
    <p:sldId id="302" r:id="rId62"/>
    <p:sldId id="303" r:id="rId63"/>
    <p:sldId id="304" r:id="rId64"/>
    <p:sldId id="305" r:id="rId65"/>
    <p:sldId id="309" r:id="rId66"/>
    <p:sldId id="310" r:id="rId67"/>
    <p:sldId id="311" r:id="rId68"/>
    <p:sldId id="312" r:id="rId69"/>
    <p:sldId id="313" r:id="rId70"/>
    <p:sldId id="314" r:id="rId71"/>
    <p:sldId id="315" r:id="rId72"/>
    <p:sldId id="316" r:id="rId73"/>
    <p:sldId id="317" r:id="rId74"/>
    <p:sldId id="318" r:id="rId75"/>
    <p:sldId id="319" r:id="rId76"/>
    <p:sldId id="320" r:id="rId77"/>
    <p:sldId id="321" r:id="rId78"/>
    <p:sldId id="343"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1204C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90" d="100"/>
          <a:sy n="90" d="100"/>
        </p:scale>
        <p:origin x="-816" y="354"/>
      </p:cViewPr>
      <p:guideLst>
        <p:guide orient="horz" pos="2160"/>
        <p:guide pos="2880"/>
      </p:guideLst>
    </p:cSldViewPr>
  </p:slideViewPr>
  <p:outlineViewPr>
    <p:cViewPr>
      <p:scale>
        <a:sx n="33" d="100"/>
        <a:sy n="33" d="100"/>
      </p:scale>
      <p:origin x="0" y="1053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5FD133-4FE4-49E6-945F-F493C17B9019}" type="datetimeFigureOut">
              <a:rPr lang="en-US" smtClean="0"/>
              <a:pPr/>
              <a:t>10/4/2018</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EF10E-5742-4513-B6EA-C1DA5DA6DB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AF6EF10E-5742-4513-B6EA-C1DA5DA6DB2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43000" y="685800"/>
            <a:ext cx="4573588" cy="3429000"/>
          </a:xfrm>
          <a:ln/>
        </p:spPr>
      </p:sp>
      <p:sp>
        <p:nvSpPr>
          <p:cNvPr id="68611"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F4EF13-AA24-4628-878E-56D671A2A48A}"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43000" y="685800"/>
            <a:ext cx="4573588" cy="3429000"/>
          </a:xfrm>
          <a:ln/>
        </p:spPr>
      </p:sp>
      <p:sp>
        <p:nvSpPr>
          <p:cNvPr id="70659"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43000" y="685800"/>
            <a:ext cx="4573588" cy="3429000"/>
          </a:xfrm>
          <a:ln/>
        </p:spPr>
      </p:sp>
      <p:sp>
        <p:nvSpPr>
          <p:cNvPr id="71683"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43000" y="685800"/>
            <a:ext cx="4573588" cy="3429000"/>
          </a:xfrm>
          <a:ln/>
        </p:spPr>
      </p:sp>
      <p:sp>
        <p:nvSpPr>
          <p:cNvPr id="72707"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43000" y="685800"/>
            <a:ext cx="4573588" cy="3429000"/>
          </a:xfrm>
          <a:ln/>
        </p:spPr>
      </p:sp>
      <p:sp>
        <p:nvSpPr>
          <p:cNvPr id="73731"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43000" y="685800"/>
            <a:ext cx="4573588" cy="3429000"/>
          </a:xfrm>
          <a:ln/>
        </p:spPr>
      </p:sp>
      <p:sp>
        <p:nvSpPr>
          <p:cNvPr id="74755"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43000" y="685800"/>
            <a:ext cx="4573588" cy="3429000"/>
          </a:xfrm>
          <a:ln/>
        </p:spPr>
      </p:sp>
      <p:sp>
        <p:nvSpPr>
          <p:cNvPr id="76803"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43000" y="685800"/>
            <a:ext cx="4573588" cy="3429000"/>
          </a:xfrm>
          <a:ln/>
        </p:spPr>
      </p:sp>
      <p:sp>
        <p:nvSpPr>
          <p:cNvPr id="77827"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43000" y="685800"/>
            <a:ext cx="4573588" cy="3429000"/>
          </a:xfrm>
          <a:ln/>
        </p:spPr>
      </p:sp>
      <p:sp>
        <p:nvSpPr>
          <p:cNvPr id="63491"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43000" y="685800"/>
            <a:ext cx="4573588" cy="3429000"/>
          </a:xfrm>
          <a:ln/>
        </p:spPr>
      </p:sp>
      <p:sp>
        <p:nvSpPr>
          <p:cNvPr id="78851"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43000" y="685800"/>
            <a:ext cx="4573588" cy="3429000"/>
          </a:xfrm>
          <a:ln/>
        </p:spPr>
      </p:sp>
      <p:sp>
        <p:nvSpPr>
          <p:cNvPr id="79875"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43000" y="685800"/>
            <a:ext cx="4573588" cy="3429000"/>
          </a:xfrm>
          <a:ln/>
        </p:spPr>
      </p:sp>
      <p:sp>
        <p:nvSpPr>
          <p:cNvPr id="80899"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43000" y="685800"/>
            <a:ext cx="4573588" cy="3429000"/>
          </a:xfrm>
          <a:ln/>
        </p:spPr>
      </p:sp>
      <p:sp>
        <p:nvSpPr>
          <p:cNvPr id="81923"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43000" y="685800"/>
            <a:ext cx="4573588" cy="3429000"/>
          </a:xfrm>
          <a:ln/>
        </p:spPr>
      </p:sp>
      <p:sp>
        <p:nvSpPr>
          <p:cNvPr id="82947"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43000" y="685800"/>
            <a:ext cx="4573588" cy="3429000"/>
          </a:xfrm>
          <a:ln/>
        </p:spPr>
      </p:sp>
      <p:sp>
        <p:nvSpPr>
          <p:cNvPr id="83971"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43000" y="685800"/>
            <a:ext cx="4573588" cy="3429000"/>
          </a:xfrm>
          <a:ln/>
        </p:spPr>
      </p:sp>
      <p:sp>
        <p:nvSpPr>
          <p:cNvPr id="84995"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43000" y="685800"/>
            <a:ext cx="4573588" cy="3429000"/>
          </a:xfrm>
          <a:ln/>
        </p:spPr>
      </p:sp>
      <p:sp>
        <p:nvSpPr>
          <p:cNvPr id="86019"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43000" y="685800"/>
            <a:ext cx="4573588" cy="3429000"/>
          </a:xfrm>
          <a:ln/>
        </p:spPr>
      </p:sp>
      <p:sp>
        <p:nvSpPr>
          <p:cNvPr id="87043"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43000" y="685800"/>
            <a:ext cx="4573588" cy="3429000"/>
          </a:xfrm>
          <a:ln/>
        </p:spPr>
      </p:sp>
      <p:sp>
        <p:nvSpPr>
          <p:cNvPr id="88067"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43000" y="685800"/>
            <a:ext cx="4573588" cy="3429000"/>
          </a:xfrm>
          <a:ln/>
        </p:spPr>
      </p:sp>
      <p:sp>
        <p:nvSpPr>
          <p:cNvPr id="65539"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43000" y="685800"/>
            <a:ext cx="4573588" cy="3429000"/>
          </a:xfrm>
          <a:ln/>
        </p:spPr>
      </p:sp>
      <p:sp>
        <p:nvSpPr>
          <p:cNvPr id="89091"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dirty="0"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43000" y="685800"/>
            <a:ext cx="4573588" cy="3429000"/>
          </a:xfrm>
          <a:ln/>
        </p:spPr>
      </p:sp>
      <p:sp>
        <p:nvSpPr>
          <p:cNvPr id="90115"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43000" y="685800"/>
            <a:ext cx="4573588" cy="3429000"/>
          </a:xfrm>
          <a:ln/>
        </p:spPr>
      </p:sp>
      <p:sp>
        <p:nvSpPr>
          <p:cNvPr id="91139"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43000" y="685800"/>
            <a:ext cx="4573588" cy="3429000"/>
          </a:xfrm>
          <a:ln/>
        </p:spPr>
      </p:sp>
      <p:sp>
        <p:nvSpPr>
          <p:cNvPr id="92163"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43000" y="685800"/>
            <a:ext cx="4573588" cy="3429000"/>
          </a:xfrm>
          <a:ln/>
        </p:spPr>
      </p:sp>
      <p:sp>
        <p:nvSpPr>
          <p:cNvPr id="93187"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43000" y="685800"/>
            <a:ext cx="4573588" cy="3429000"/>
          </a:xfrm>
          <a:ln/>
        </p:spPr>
      </p:sp>
      <p:sp>
        <p:nvSpPr>
          <p:cNvPr id="94211"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43000" y="685800"/>
            <a:ext cx="4573588" cy="3429000"/>
          </a:xfrm>
          <a:ln/>
        </p:spPr>
      </p:sp>
      <p:sp>
        <p:nvSpPr>
          <p:cNvPr id="95235"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43000" y="685800"/>
            <a:ext cx="4573588" cy="3429000"/>
          </a:xfrm>
          <a:ln/>
        </p:spPr>
      </p:sp>
      <p:sp>
        <p:nvSpPr>
          <p:cNvPr id="96259"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43000" y="685800"/>
            <a:ext cx="4573588" cy="3429000"/>
          </a:xfrm>
          <a:ln/>
        </p:spPr>
      </p:sp>
      <p:sp>
        <p:nvSpPr>
          <p:cNvPr id="97283"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43000" y="685800"/>
            <a:ext cx="4573588" cy="3429000"/>
          </a:xfrm>
          <a:ln/>
        </p:spPr>
      </p:sp>
      <p:sp>
        <p:nvSpPr>
          <p:cNvPr id="98307"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43000" y="685800"/>
            <a:ext cx="4573588" cy="3429000"/>
          </a:xfrm>
          <a:ln/>
        </p:spPr>
      </p:sp>
      <p:sp>
        <p:nvSpPr>
          <p:cNvPr id="99331"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43000" y="685800"/>
            <a:ext cx="4573588" cy="3429000"/>
          </a:xfrm>
          <a:ln/>
        </p:spPr>
      </p:sp>
      <p:sp>
        <p:nvSpPr>
          <p:cNvPr id="100355"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43000" y="685800"/>
            <a:ext cx="4573588" cy="3429000"/>
          </a:xfrm>
          <a:ln/>
        </p:spPr>
      </p:sp>
      <p:sp>
        <p:nvSpPr>
          <p:cNvPr id="101379"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43000" y="685800"/>
            <a:ext cx="4573588" cy="3429000"/>
          </a:xfrm>
          <a:ln/>
        </p:spPr>
      </p:sp>
      <p:sp>
        <p:nvSpPr>
          <p:cNvPr id="102403"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43000" y="685800"/>
            <a:ext cx="4573588" cy="3429000"/>
          </a:xfrm>
          <a:ln/>
        </p:spPr>
      </p:sp>
      <p:sp>
        <p:nvSpPr>
          <p:cNvPr id="103427"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43000" y="685800"/>
            <a:ext cx="4573588" cy="3429000"/>
          </a:xfrm>
          <a:ln/>
        </p:spPr>
      </p:sp>
      <p:sp>
        <p:nvSpPr>
          <p:cNvPr id="104451"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43000" y="685800"/>
            <a:ext cx="4573588" cy="3429000"/>
          </a:xfrm>
          <a:ln/>
        </p:spPr>
      </p:sp>
      <p:sp>
        <p:nvSpPr>
          <p:cNvPr id="105475"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43000" y="685800"/>
            <a:ext cx="4573588" cy="3429000"/>
          </a:xfrm>
          <a:ln/>
        </p:spPr>
      </p:sp>
      <p:sp>
        <p:nvSpPr>
          <p:cNvPr id="106499"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43000" y="685800"/>
            <a:ext cx="4573588" cy="3429000"/>
          </a:xfrm>
          <a:ln/>
        </p:spPr>
      </p:sp>
      <p:sp>
        <p:nvSpPr>
          <p:cNvPr id="107523"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43000" y="685800"/>
            <a:ext cx="4573588" cy="3429000"/>
          </a:xfrm>
          <a:ln/>
        </p:spPr>
      </p:sp>
      <p:sp>
        <p:nvSpPr>
          <p:cNvPr id="108547"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43000" y="685800"/>
            <a:ext cx="4573588" cy="3429000"/>
          </a:xfrm>
          <a:ln/>
        </p:spPr>
      </p:sp>
      <p:sp>
        <p:nvSpPr>
          <p:cNvPr id="67587"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43000" y="685800"/>
            <a:ext cx="4573588" cy="3429000"/>
          </a:xfrm>
          <a:ln/>
        </p:spPr>
      </p:sp>
      <p:sp>
        <p:nvSpPr>
          <p:cNvPr id="66563" name="Rectangle 3"/>
          <p:cNvSpPr>
            <a:spLocks noGrp="1" noChangeArrowheads="1"/>
          </p:cNvSpPr>
          <p:nvPr>
            <p:ph type="body" idx="1"/>
          </p:nvPr>
        </p:nvSpPr>
        <p:spPr>
          <a:xfrm>
            <a:off x="686591" y="4344025"/>
            <a:ext cx="5486400" cy="4114488"/>
          </a:xfrm>
          <a:noFill/>
          <a:ln/>
        </p:spPr>
        <p:txBody>
          <a:bodyPr wrap="square" lIns="91430" tIns="45715" rIns="91430" bIns="45715" anchor="t"/>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BF7129D5-0EBD-43EC-9371-1A76B3893FE6}" type="datetime1">
              <a:rPr lang="en-US" smtClean="0"/>
              <a:pPr/>
              <a:t>10/4/2018</a:t>
            </a:fld>
            <a:endParaRPr lang="en-US"/>
          </a:p>
        </p:txBody>
      </p:sp>
      <p:sp>
        <p:nvSpPr>
          <p:cNvPr id="5" name="عنصر نائب للتذييل 4"/>
          <p:cNvSpPr>
            <a:spLocks noGrp="1"/>
          </p:cNvSpPr>
          <p:nvPr>
            <p:ph type="ftr" sz="quarter" idx="11"/>
          </p:nvPr>
        </p:nvSpPr>
        <p:spPr/>
        <p:txBody>
          <a:bodyPr/>
          <a:lstStyle/>
          <a:p>
            <a:r>
              <a:rPr lang="en-US" smtClean="0"/>
              <a:t>OS-  Lecture (1)- Diaa Eldin Mustafa 2018</a:t>
            </a:r>
            <a:endParaRPr lang="en-US"/>
          </a:p>
        </p:txBody>
      </p:sp>
      <p:sp>
        <p:nvSpPr>
          <p:cNvPr id="6" name="عنصر نائب لرقم الشريحة 5"/>
          <p:cNvSpPr>
            <a:spLocks noGrp="1"/>
          </p:cNvSpPr>
          <p:nvPr>
            <p:ph type="sldNum" sz="quarter" idx="12"/>
          </p:nvPr>
        </p:nvSpPr>
        <p:spPr/>
        <p:txBody>
          <a:bodyPr/>
          <a:lstStyle/>
          <a:p>
            <a:fld id="{1EDA7384-30A3-4D98-8C61-1E233AE8BE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0066C60-3C8B-4E2F-BA2A-871358554258}" type="datetime1">
              <a:rPr lang="en-US" smtClean="0"/>
              <a:pPr/>
              <a:t>10/4/2018</a:t>
            </a:fld>
            <a:endParaRPr lang="en-US"/>
          </a:p>
        </p:txBody>
      </p:sp>
      <p:sp>
        <p:nvSpPr>
          <p:cNvPr id="5" name="عنصر نائب للتذييل 4"/>
          <p:cNvSpPr>
            <a:spLocks noGrp="1"/>
          </p:cNvSpPr>
          <p:nvPr>
            <p:ph type="ftr" sz="quarter" idx="11"/>
          </p:nvPr>
        </p:nvSpPr>
        <p:spPr/>
        <p:txBody>
          <a:bodyPr/>
          <a:lstStyle/>
          <a:p>
            <a:r>
              <a:rPr lang="en-US" smtClean="0"/>
              <a:t>OS-  Lecture (1)- Diaa Eldin Mustafa 2018</a:t>
            </a:r>
            <a:endParaRPr lang="en-US"/>
          </a:p>
        </p:txBody>
      </p:sp>
      <p:sp>
        <p:nvSpPr>
          <p:cNvPr id="6" name="عنصر نائب لرقم الشريحة 5"/>
          <p:cNvSpPr>
            <a:spLocks noGrp="1"/>
          </p:cNvSpPr>
          <p:nvPr>
            <p:ph type="sldNum" sz="quarter" idx="12"/>
          </p:nvPr>
        </p:nvSpPr>
        <p:spPr/>
        <p:txBody>
          <a:bodyPr/>
          <a:lstStyle/>
          <a:p>
            <a:fld id="{1EDA7384-30A3-4D98-8C61-1E233AE8BE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D0724C6-8BFC-406F-AC47-C59F640F5A97}" type="datetime1">
              <a:rPr lang="en-US" smtClean="0"/>
              <a:pPr/>
              <a:t>10/4/2018</a:t>
            </a:fld>
            <a:endParaRPr lang="en-US"/>
          </a:p>
        </p:txBody>
      </p:sp>
      <p:sp>
        <p:nvSpPr>
          <p:cNvPr id="5" name="عنصر نائب للتذييل 4"/>
          <p:cNvSpPr>
            <a:spLocks noGrp="1"/>
          </p:cNvSpPr>
          <p:nvPr>
            <p:ph type="ftr" sz="quarter" idx="11"/>
          </p:nvPr>
        </p:nvSpPr>
        <p:spPr/>
        <p:txBody>
          <a:bodyPr/>
          <a:lstStyle/>
          <a:p>
            <a:r>
              <a:rPr lang="en-US" smtClean="0"/>
              <a:t>OS-  Lecture (1)- Diaa Eldin Mustafa 2018</a:t>
            </a:r>
            <a:endParaRPr lang="en-US"/>
          </a:p>
        </p:txBody>
      </p:sp>
      <p:sp>
        <p:nvSpPr>
          <p:cNvPr id="6" name="عنصر نائب لرقم الشريحة 5"/>
          <p:cNvSpPr>
            <a:spLocks noGrp="1"/>
          </p:cNvSpPr>
          <p:nvPr>
            <p:ph type="sldNum" sz="quarter" idx="12"/>
          </p:nvPr>
        </p:nvSpPr>
        <p:spPr/>
        <p:txBody>
          <a:bodyPr/>
          <a:lstStyle/>
          <a:p>
            <a:fld id="{1EDA7384-30A3-4D98-8C61-1E233AE8BE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BD46113-94C2-4A1D-9F70-A748CE638E28}" type="datetime1">
              <a:rPr lang="en-US" smtClean="0"/>
              <a:pPr/>
              <a:t>10/4/2018</a:t>
            </a:fld>
            <a:endParaRPr lang="en-US"/>
          </a:p>
        </p:txBody>
      </p:sp>
      <p:sp>
        <p:nvSpPr>
          <p:cNvPr id="5" name="عنصر نائب للتذييل 4"/>
          <p:cNvSpPr>
            <a:spLocks noGrp="1"/>
          </p:cNvSpPr>
          <p:nvPr>
            <p:ph type="ftr" sz="quarter" idx="11"/>
          </p:nvPr>
        </p:nvSpPr>
        <p:spPr/>
        <p:txBody>
          <a:bodyPr/>
          <a:lstStyle/>
          <a:p>
            <a:r>
              <a:rPr lang="en-US" smtClean="0"/>
              <a:t>OS-  Lecture (1)- Diaa Eldin Mustafa 2018</a:t>
            </a:r>
            <a:endParaRPr lang="en-US"/>
          </a:p>
        </p:txBody>
      </p:sp>
      <p:sp>
        <p:nvSpPr>
          <p:cNvPr id="6" name="عنصر نائب لرقم الشريحة 5"/>
          <p:cNvSpPr>
            <a:spLocks noGrp="1"/>
          </p:cNvSpPr>
          <p:nvPr>
            <p:ph type="sldNum" sz="quarter" idx="12"/>
          </p:nvPr>
        </p:nvSpPr>
        <p:spPr/>
        <p:txBody>
          <a:bodyPr/>
          <a:lstStyle/>
          <a:p>
            <a:fld id="{1EDA7384-30A3-4D98-8C61-1E233AE8BE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B034071-DD28-4249-ACF0-6A1972514360}" type="datetime1">
              <a:rPr lang="en-US" smtClean="0"/>
              <a:pPr/>
              <a:t>10/4/2018</a:t>
            </a:fld>
            <a:endParaRPr lang="en-US"/>
          </a:p>
        </p:txBody>
      </p:sp>
      <p:sp>
        <p:nvSpPr>
          <p:cNvPr id="5" name="عنصر نائب للتذييل 4"/>
          <p:cNvSpPr>
            <a:spLocks noGrp="1"/>
          </p:cNvSpPr>
          <p:nvPr>
            <p:ph type="ftr" sz="quarter" idx="11"/>
          </p:nvPr>
        </p:nvSpPr>
        <p:spPr/>
        <p:txBody>
          <a:bodyPr/>
          <a:lstStyle/>
          <a:p>
            <a:r>
              <a:rPr lang="en-US" smtClean="0"/>
              <a:t>OS-  Lecture (1)- Diaa Eldin Mustafa 2018</a:t>
            </a:r>
            <a:endParaRPr lang="en-US"/>
          </a:p>
        </p:txBody>
      </p:sp>
      <p:sp>
        <p:nvSpPr>
          <p:cNvPr id="6" name="عنصر نائب لرقم الشريحة 5"/>
          <p:cNvSpPr>
            <a:spLocks noGrp="1"/>
          </p:cNvSpPr>
          <p:nvPr>
            <p:ph type="sldNum" sz="quarter" idx="12"/>
          </p:nvPr>
        </p:nvSpPr>
        <p:spPr/>
        <p:txBody>
          <a:bodyPr/>
          <a:lstStyle/>
          <a:p>
            <a:fld id="{1EDA7384-30A3-4D98-8C61-1E233AE8BE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63E7C54C-B581-4AA5-AEBA-8EF904460782}" type="datetime1">
              <a:rPr lang="en-US" smtClean="0"/>
              <a:pPr/>
              <a:t>10/4/2018</a:t>
            </a:fld>
            <a:endParaRPr lang="en-US"/>
          </a:p>
        </p:txBody>
      </p:sp>
      <p:sp>
        <p:nvSpPr>
          <p:cNvPr id="6" name="عنصر نائب للتذييل 5"/>
          <p:cNvSpPr>
            <a:spLocks noGrp="1"/>
          </p:cNvSpPr>
          <p:nvPr>
            <p:ph type="ftr" sz="quarter" idx="11"/>
          </p:nvPr>
        </p:nvSpPr>
        <p:spPr/>
        <p:txBody>
          <a:bodyPr/>
          <a:lstStyle/>
          <a:p>
            <a:r>
              <a:rPr lang="en-US" smtClean="0"/>
              <a:t>OS-  Lecture (1)- Diaa Eldin Mustafa 2018</a:t>
            </a:r>
            <a:endParaRPr lang="en-US"/>
          </a:p>
        </p:txBody>
      </p:sp>
      <p:sp>
        <p:nvSpPr>
          <p:cNvPr id="7" name="عنصر نائب لرقم الشريحة 6"/>
          <p:cNvSpPr>
            <a:spLocks noGrp="1"/>
          </p:cNvSpPr>
          <p:nvPr>
            <p:ph type="sldNum" sz="quarter" idx="12"/>
          </p:nvPr>
        </p:nvSpPr>
        <p:spPr/>
        <p:txBody>
          <a:bodyPr/>
          <a:lstStyle/>
          <a:p>
            <a:fld id="{1EDA7384-30A3-4D98-8C61-1E233AE8BE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0037C646-921A-43C9-906F-2EFEBC874827}" type="datetime1">
              <a:rPr lang="en-US" smtClean="0"/>
              <a:pPr/>
              <a:t>10/4/2018</a:t>
            </a:fld>
            <a:endParaRPr lang="en-US"/>
          </a:p>
        </p:txBody>
      </p:sp>
      <p:sp>
        <p:nvSpPr>
          <p:cNvPr id="8" name="عنصر نائب للتذييل 7"/>
          <p:cNvSpPr>
            <a:spLocks noGrp="1"/>
          </p:cNvSpPr>
          <p:nvPr>
            <p:ph type="ftr" sz="quarter" idx="11"/>
          </p:nvPr>
        </p:nvSpPr>
        <p:spPr/>
        <p:txBody>
          <a:bodyPr/>
          <a:lstStyle/>
          <a:p>
            <a:r>
              <a:rPr lang="en-US" smtClean="0"/>
              <a:t>OS-  Lecture (1)- Diaa Eldin Mustafa 2018</a:t>
            </a:r>
            <a:endParaRPr lang="en-US"/>
          </a:p>
        </p:txBody>
      </p:sp>
      <p:sp>
        <p:nvSpPr>
          <p:cNvPr id="9" name="عنصر نائب لرقم الشريحة 8"/>
          <p:cNvSpPr>
            <a:spLocks noGrp="1"/>
          </p:cNvSpPr>
          <p:nvPr>
            <p:ph type="sldNum" sz="quarter" idx="12"/>
          </p:nvPr>
        </p:nvSpPr>
        <p:spPr/>
        <p:txBody>
          <a:bodyPr/>
          <a:lstStyle/>
          <a:p>
            <a:fld id="{1EDA7384-30A3-4D98-8C61-1E233AE8BE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6B71B55A-1088-443B-AE2D-2FB33737643D}" type="datetime1">
              <a:rPr lang="en-US" smtClean="0"/>
              <a:pPr/>
              <a:t>10/4/2018</a:t>
            </a:fld>
            <a:endParaRPr lang="en-US"/>
          </a:p>
        </p:txBody>
      </p:sp>
      <p:sp>
        <p:nvSpPr>
          <p:cNvPr id="4" name="عنصر نائب للتذييل 3"/>
          <p:cNvSpPr>
            <a:spLocks noGrp="1"/>
          </p:cNvSpPr>
          <p:nvPr>
            <p:ph type="ftr" sz="quarter" idx="11"/>
          </p:nvPr>
        </p:nvSpPr>
        <p:spPr/>
        <p:txBody>
          <a:bodyPr/>
          <a:lstStyle/>
          <a:p>
            <a:r>
              <a:rPr lang="en-US" smtClean="0"/>
              <a:t>OS-  Lecture (1)- Diaa Eldin Mustafa 2018</a:t>
            </a:r>
            <a:endParaRPr lang="en-US"/>
          </a:p>
        </p:txBody>
      </p:sp>
      <p:sp>
        <p:nvSpPr>
          <p:cNvPr id="5" name="عنصر نائب لرقم الشريحة 4"/>
          <p:cNvSpPr>
            <a:spLocks noGrp="1"/>
          </p:cNvSpPr>
          <p:nvPr>
            <p:ph type="sldNum" sz="quarter" idx="12"/>
          </p:nvPr>
        </p:nvSpPr>
        <p:spPr/>
        <p:txBody>
          <a:bodyPr/>
          <a:lstStyle/>
          <a:p>
            <a:fld id="{1EDA7384-30A3-4D98-8C61-1E233AE8BE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E2E2EE5-38D6-45C5-8C23-11A24D20C4C4}" type="datetime1">
              <a:rPr lang="en-US" smtClean="0"/>
              <a:pPr/>
              <a:t>10/4/2018</a:t>
            </a:fld>
            <a:endParaRPr lang="en-US"/>
          </a:p>
        </p:txBody>
      </p:sp>
      <p:sp>
        <p:nvSpPr>
          <p:cNvPr id="3" name="عنصر نائب للتذييل 2"/>
          <p:cNvSpPr>
            <a:spLocks noGrp="1"/>
          </p:cNvSpPr>
          <p:nvPr>
            <p:ph type="ftr" sz="quarter" idx="11"/>
          </p:nvPr>
        </p:nvSpPr>
        <p:spPr/>
        <p:txBody>
          <a:bodyPr/>
          <a:lstStyle/>
          <a:p>
            <a:r>
              <a:rPr lang="en-US" smtClean="0"/>
              <a:t>OS-  Lecture (1)- Diaa Eldin Mustafa 2018</a:t>
            </a:r>
            <a:endParaRPr lang="en-US"/>
          </a:p>
        </p:txBody>
      </p:sp>
      <p:sp>
        <p:nvSpPr>
          <p:cNvPr id="4" name="عنصر نائب لرقم الشريحة 3"/>
          <p:cNvSpPr>
            <a:spLocks noGrp="1"/>
          </p:cNvSpPr>
          <p:nvPr>
            <p:ph type="sldNum" sz="quarter" idx="12"/>
          </p:nvPr>
        </p:nvSpPr>
        <p:spPr/>
        <p:txBody>
          <a:bodyPr/>
          <a:lstStyle/>
          <a:p>
            <a:fld id="{1EDA7384-30A3-4D98-8C61-1E233AE8BE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C089BF4-1202-416C-A854-47F8A7122E63}" type="datetime1">
              <a:rPr lang="en-US" smtClean="0"/>
              <a:pPr/>
              <a:t>10/4/2018</a:t>
            </a:fld>
            <a:endParaRPr lang="en-US"/>
          </a:p>
        </p:txBody>
      </p:sp>
      <p:sp>
        <p:nvSpPr>
          <p:cNvPr id="6" name="عنصر نائب للتذييل 5"/>
          <p:cNvSpPr>
            <a:spLocks noGrp="1"/>
          </p:cNvSpPr>
          <p:nvPr>
            <p:ph type="ftr" sz="quarter" idx="11"/>
          </p:nvPr>
        </p:nvSpPr>
        <p:spPr/>
        <p:txBody>
          <a:bodyPr/>
          <a:lstStyle/>
          <a:p>
            <a:r>
              <a:rPr lang="en-US" smtClean="0"/>
              <a:t>OS-  Lecture (1)- Diaa Eldin Mustafa 2018</a:t>
            </a:r>
            <a:endParaRPr lang="en-US"/>
          </a:p>
        </p:txBody>
      </p:sp>
      <p:sp>
        <p:nvSpPr>
          <p:cNvPr id="7" name="عنصر نائب لرقم الشريحة 6"/>
          <p:cNvSpPr>
            <a:spLocks noGrp="1"/>
          </p:cNvSpPr>
          <p:nvPr>
            <p:ph type="sldNum" sz="quarter" idx="12"/>
          </p:nvPr>
        </p:nvSpPr>
        <p:spPr/>
        <p:txBody>
          <a:bodyPr/>
          <a:lstStyle/>
          <a:p>
            <a:fld id="{1EDA7384-30A3-4D98-8C61-1E233AE8BE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4C005F4-9026-4605-B499-6243C53A20EB}" type="datetime1">
              <a:rPr lang="en-US" smtClean="0"/>
              <a:pPr/>
              <a:t>10/4/2018</a:t>
            </a:fld>
            <a:endParaRPr lang="en-US"/>
          </a:p>
        </p:txBody>
      </p:sp>
      <p:sp>
        <p:nvSpPr>
          <p:cNvPr id="6" name="عنصر نائب للتذييل 5"/>
          <p:cNvSpPr>
            <a:spLocks noGrp="1"/>
          </p:cNvSpPr>
          <p:nvPr>
            <p:ph type="ftr" sz="quarter" idx="11"/>
          </p:nvPr>
        </p:nvSpPr>
        <p:spPr/>
        <p:txBody>
          <a:bodyPr/>
          <a:lstStyle/>
          <a:p>
            <a:r>
              <a:rPr lang="en-US" smtClean="0"/>
              <a:t>OS-  Lecture (1)- Diaa Eldin Mustafa 2018</a:t>
            </a:r>
            <a:endParaRPr lang="en-US"/>
          </a:p>
        </p:txBody>
      </p:sp>
      <p:sp>
        <p:nvSpPr>
          <p:cNvPr id="7" name="عنصر نائب لرقم الشريحة 6"/>
          <p:cNvSpPr>
            <a:spLocks noGrp="1"/>
          </p:cNvSpPr>
          <p:nvPr>
            <p:ph type="sldNum" sz="quarter" idx="12"/>
          </p:nvPr>
        </p:nvSpPr>
        <p:spPr/>
        <p:txBody>
          <a:bodyPr/>
          <a:lstStyle/>
          <a:p>
            <a:fld id="{1EDA7384-30A3-4D98-8C61-1E233AE8BE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5E04F-5913-4A45-A4FE-57CF5D965B80}" type="datetime1">
              <a:rPr lang="en-US" smtClean="0"/>
              <a:pPr/>
              <a:t>10/4/2018</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OS-  Lecture (1)- Diaa Eldin Mustafa 2018</a:t>
            </a:r>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A7384-30A3-4D98-8C61-1E233AE8BE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s.yale.edu/homes/avi"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people.westminstercollege.edu/faculty/ggagne" TargetMode="External"/><Relationship Id="rId4" Type="http://schemas.openxmlformats.org/officeDocument/2006/relationships/hyperlink" Target="http://www.petergalvin.info/"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10600" cy="2670175"/>
          </a:xfrm>
        </p:spPr>
        <p:txBody>
          <a:bodyPr>
            <a:normAutofit fontScale="90000"/>
          </a:bodyPr>
          <a:lstStyle/>
          <a:p>
            <a:r>
              <a:rPr lang="en-US" sz="6000" b="1" dirty="0" smtClean="0"/>
              <a:t>Operating Systems Concepts </a:t>
            </a:r>
            <a:r>
              <a:rPr lang="en-US" dirty="0" smtClean="0"/>
              <a:t/>
            </a:r>
            <a:br>
              <a:rPr lang="en-US" dirty="0" smtClean="0"/>
            </a:br>
            <a:r>
              <a:rPr lang="en-US" b="1" dirty="0" smtClean="0">
                <a:solidFill>
                  <a:srgbClr val="FF0000"/>
                </a:solidFill>
              </a:rPr>
              <a:t>Chapter (1)</a:t>
            </a:r>
            <a:br>
              <a:rPr lang="en-US" b="1" dirty="0" smtClean="0">
                <a:solidFill>
                  <a:srgbClr val="FF0000"/>
                </a:solidFill>
              </a:rPr>
            </a:br>
            <a:r>
              <a:rPr lang="en-US" sz="5300" b="1" dirty="0" smtClean="0">
                <a:solidFill>
                  <a:srgbClr val="FF0000"/>
                </a:solidFill>
              </a:rPr>
              <a:t>  Introduction</a:t>
            </a:r>
            <a:endParaRPr lang="en-US" b="1" dirty="0">
              <a:solidFill>
                <a:srgbClr val="FF0000"/>
              </a:solidFill>
            </a:endParaRPr>
          </a:p>
        </p:txBody>
      </p:sp>
      <p:sp>
        <p:nvSpPr>
          <p:cNvPr id="3" name="Subtitle 2"/>
          <p:cNvSpPr>
            <a:spLocks noGrp="1"/>
          </p:cNvSpPr>
          <p:nvPr>
            <p:ph type="subTitle" idx="1"/>
          </p:nvPr>
        </p:nvSpPr>
        <p:spPr>
          <a:xfrm>
            <a:off x="685800" y="457200"/>
            <a:ext cx="8153400" cy="1752600"/>
          </a:xfrm>
        </p:spPr>
        <p:txBody>
          <a:bodyPr/>
          <a:lstStyle/>
          <a:p>
            <a:r>
              <a:rPr lang="en-US" b="1" dirty="0" smtClean="0">
                <a:solidFill>
                  <a:srgbClr val="4817FB"/>
                </a:solidFill>
              </a:rPr>
              <a:t>University of Science and Technology</a:t>
            </a:r>
          </a:p>
          <a:p>
            <a:r>
              <a:rPr lang="en-US" b="1" dirty="0" smtClean="0">
                <a:solidFill>
                  <a:srgbClr val="4817FB"/>
                </a:solidFill>
              </a:rPr>
              <a:t>Faculty of Computer Science and Information Technology</a:t>
            </a:r>
            <a:endParaRPr lang="en-US" b="1" dirty="0">
              <a:solidFill>
                <a:srgbClr val="4817FB"/>
              </a:solidFill>
            </a:endParaRPr>
          </a:p>
        </p:txBody>
      </p:sp>
      <p:sp>
        <p:nvSpPr>
          <p:cNvPr id="4" name="Rectangle 3"/>
          <p:cNvSpPr>
            <a:spLocks noChangeArrowheads="1"/>
          </p:cNvSpPr>
          <p:nvPr/>
        </p:nvSpPr>
        <p:spPr bwMode="auto">
          <a:xfrm>
            <a:off x="714348" y="5000636"/>
            <a:ext cx="7929618"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99"/>
                </a:solidFill>
                <a:effectLst/>
                <a:latin typeface="Arial" pitchFamily="34" charset="0"/>
                <a:cs typeface="Arial" pitchFamily="34" charset="0"/>
              </a:rPr>
              <a:t>Instructor</a:t>
            </a:r>
            <a:r>
              <a:rPr kumimoji="0" lang="en-US" sz="2800" b="1" i="0" u="none" strike="noStrike" cap="none" normalizeH="0" baseline="0" dirty="0" smtClean="0">
                <a:ln>
                  <a:noFill/>
                </a:ln>
                <a:solidFill>
                  <a:schemeClr val="tx1"/>
                </a:solidFill>
                <a:effectLst/>
                <a:latin typeface="Arial" pitchFamily="34" charset="0"/>
                <a:cs typeface="Arial" pitchFamily="34" charset="0"/>
              </a:rPr>
              <a:t>: </a:t>
            </a:r>
            <a:r>
              <a:rPr kumimoji="0" lang="en-US" sz="2800" b="1" i="0" u="none" strike="noStrike" cap="none" normalizeH="0" baseline="0" dirty="0" err="1" smtClean="0">
                <a:ln>
                  <a:noFill/>
                </a:ln>
                <a:solidFill>
                  <a:schemeClr val="tx1"/>
                </a:solidFill>
                <a:effectLst/>
                <a:latin typeface="Arial" pitchFamily="34" charset="0"/>
                <a:cs typeface="Arial" pitchFamily="34" charset="0"/>
              </a:rPr>
              <a:t>Diaa</a:t>
            </a:r>
            <a:r>
              <a:rPr kumimoji="0" lang="en-US" sz="2800" b="1" i="0" u="none" strike="noStrike" cap="none" normalizeH="0" baseline="0" dirty="0" smtClean="0">
                <a:ln>
                  <a:noFill/>
                </a:ln>
                <a:solidFill>
                  <a:schemeClr val="tx1"/>
                </a:solidFill>
                <a:effectLst/>
                <a:latin typeface="Arial" pitchFamily="34" charset="0"/>
                <a:cs typeface="Arial" pitchFamily="34" charset="0"/>
              </a:rPr>
              <a:t> </a:t>
            </a:r>
            <a:r>
              <a:rPr kumimoji="0" lang="en-US" sz="2800" b="1" i="0" u="none" strike="noStrike" cap="none" normalizeH="0" baseline="0" dirty="0" err="1" smtClean="0">
                <a:ln>
                  <a:noFill/>
                </a:ln>
                <a:solidFill>
                  <a:schemeClr val="tx1"/>
                </a:solidFill>
                <a:effectLst/>
                <a:latin typeface="Arial" pitchFamily="34" charset="0"/>
                <a:cs typeface="Arial" pitchFamily="34" charset="0"/>
              </a:rPr>
              <a:t>Eldein</a:t>
            </a:r>
            <a:r>
              <a:rPr kumimoji="0" lang="en-US" sz="2800" b="1" i="0" u="none" strike="noStrike" cap="none" normalizeH="0" baseline="0" dirty="0" smtClean="0">
                <a:ln>
                  <a:noFill/>
                </a:ln>
                <a:solidFill>
                  <a:schemeClr val="tx1"/>
                </a:solidFill>
                <a:effectLst/>
                <a:latin typeface="Arial" pitchFamily="34" charset="0"/>
                <a:cs typeface="Arial" pitchFamily="34" charset="0"/>
              </a:rPr>
              <a:t>  Mustafa Ahmed</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a:latin typeface="Arial" pitchFamily="34" charset="0"/>
                <a:cs typeface="Arial" pitchFamily="34" charset="0"/>
              </a:rPr>
              <a:t> </a:t>
            </a:r>
            <a:r>
              <a:rPr lang="en-US" sz="2000" b="1" dirty="0" smtClean="0">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smtClean="0">
                <a:latin typeface="Arial" pitchFamily="34" charset="0"/>
                <a:cs typeface="Arial" pitchFamily="34" charset="0"/>
              </a:rPr>
              <a:t>2018</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041400" y="277813"/>
            <a:ext cx="7645400" cy="576262"/>
          </a:xfrm>
        </p:spPr>
        <p:txBody>
          <a:bodyPr>
            <a:noAutofit/>
          </a:bodyPr>
          <a:lstStyle/>
          <a:p>
            <a:r>
              <a:rPr lang="en-US" sz="3600" b="1" dirty="0" smtClean="0">
                <a:solidFill>
                  <a:srgbClr val="1204C8"/>
                </a:solidFill>
              </a:rPr>
              <a:t>Computer System Structure</a:t>
            </a:r>
          </a:p>
        </p:txBody>
      </p:sp>
      <p:sp>
        <p:nvSpPr>
          <p:cNvPr id="7171" name="Rectangle 3"/>
          <p:cNvSpPr>
            <a:spLocks noGrp="1" noChangeArrowheads="1"/>
          </p:cNvSpPr>
          <p:nvPr>
            <p:ph type="body" idx="4294967295"/>
          </p:nvPr>
        </p:nvSpPr>
        <p:spPr>
          <a:xfrm>
            <a:off x="285720" y="1066800"/>
            <a:ext cx="8429684" cy="5029199"/>
          </a:xfrm>
        </p:spPr>
        <p:txBody>
          <a:bodyPr>
            <a:normAutofit fontScale="92500" lnSpcReduction="20000"/>
          </a:bodyPr>
          <a:lstStyle/>
          <a:p>
            <a:r>
              <a:rPr lang="en-US" b="1" dirty="0" smtClean="0">
                <a:solidFill>
                  <a:srgbClr val="4817FB"/>
                </a:solidFill>
              </a:rPr>
              <a:t>Computer system can be divided into four components:</a:t>
            </a:r>
          </a:p>
          <a:p>
            <a:pPr lvl="1"/>
            <a:r>
              <a:rPr lang="en-US" b="1" dirty="0" smtClean="0">
                <a:solidFill>
                  <a:srgbClr val="FF0000"/>
                </a:solidFill>
              </a:rPr>
              <a:t>Hardware</a:t>
            </a:r>
            <a:r>
              <a:rPr lang="en-US" b="1" dirty="0" smtClean="0"/>
              <a:t> – provides basic computing resources</a:t>
            </a:r>
          </a:p>
          <a:p>
            <a:pPr lvl="2"/>
            <a:r>
              <a:rPr lang="en-US" dirty="0" smtClean="0"/>
              <a:t>CPU, memory, I/O devices</a:t>
            </a:r>
          </a:p>
          <a:p>
            <a:pPr lvl="1"/>
            <a:r>
              <a:rPr lang="en-US" b="1" dirty="0" smtClean="0">
                <a:solidFill>
                  <a:srgbClr val="FF0000"/>
                </a:solidFill>
              </a:rPr>
              <a:t>Operating system</a:t>
            </a:r>
          </a:p>
          <a:p>
            <a:pPr lvl="2"/>
            <a:r>
              <a:rPr lang="en-US" dirty="0" smtClean="0"/>
              <a:t>Controls and coordinates use of hardware among various applications and users</a:t>
            </a:r>
          </a:p>
          <a:p>
            <a:pPr lvl="1"/>
            <a:r>
              <a:rPr lang="en-US" b="1" dirty="0" smtClean="0">
                <a:solidFill>
                  <a:srgbClr val="FF0000"/>
                </a:solidFill>
              </a:rPr>
              <a:t>Application programs </a:t>
            </a:r>
            <a:r>
              <a:rPr lang="en-US" b="1" dirty="0" smtClean="0"/>
              <a:t>– define the ways in which the system resources are used to solve the computing problems of the users</a:t>
            </a:r>
          </a:p>
          <a:p>
            <a:pPr lvl="2"/>
            <a:r>
              <a:rPr lang="en-US" dirty="0" smtClean="0"/>
              <a:t>Word processors, compilers, web browsers, database systems, video games</a:t>
            </a:r>
          </a:p>
          <a:p>
            <a:pPr lvl="1"/>
            <a:r>
              <a:rPr lang="en-US" b="1" dirty="0" smtClean="0">
                <a:solidFill>
                  <a:srgbClr val="FF0000"/>
                </a:solidFill>
              </a:rPr>
              <a:t>Users</a:t>
            </a:r>
          </a:p>
          <a:p>
            <a:pPr lvl="2"/>
            <a:r>
              <a:rPr lang="en-US" b="1" dirty="0" smtClean="0"/>
              <a:t>People, machines, other computers</a:t>
            </a: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10</a:t>
            </a:fld>
            <a:endParaRPr lang="en-US" sz="1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fade">
                                      <p:cBhvr>
                                        <p:cTn id="10" dur="2000"/>
                                        <p:tgtEl>
                                          <p:spTgt spid="71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Effect transition="in" filter="fade">
                                      <p:cBhvr>
                                        <p:cTn id="13" dur="2000"/>
                                        <p:tgtEl>
                                          <p:spTgt spid="717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71">
                                            <p:txEl>
                                              <p:pRg st="3" end="3"/>
                                            </p:txEl>
                                          </p:spTgt>
                                        </p:tgtEl>
                                        <p:attrNameLst>
                                          <p:attrName>style.visibility</p:attrName>
                                        </p:attrNameLst>
                                      </p:cBhvr>
                                      <p:to>
                                        <p:strVal val="visible"/>
                                      </p:to>
                                    </p:set>
                                    <p:animEffect transition="in" filter="fade">
                                      <p:cBhvr>
                                        <p:cTn id="16" dur="2000"/>
                                        <p:tgtEl>
                                          <p:spTgt spid="717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fade">
                                      <p:cBhvr>
                                        <p:cTn id="19" dur="2000"/>
                                        <p:tgtEl>
                                          <p:spTgt spid="717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171">
                                            <p:txEl>
                                              <p:pRg st="5" end="5"/>
                                            </p:txEl>
                                          </p:spTgt>
                                        </p:tgtEl>
                                        <p:attrNameLst>
                                          <p:attrName>style.visibility</p:attrName>
                                        </p:attrNameLst>
                                      </p:cBhvr>
                                      <p:to>
                                        <p:strVal val="visible"/>
                                      </p:to>
                                    </p:set>
                                    <p:animEffect transition="in" filter="fade">
                                      <p:cBhvr>
                                        <p:cTn id="22" dur="2000"/>
                                        <p:tgtEl>
                                          <p:spTgt spid="7171">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Effect transition="in" filter="fade">
                                      <p:cBhvr>
                                        <p:cTn id="25" dur="2000"/>
                                        <p:tgtEl>
                                          <p:spTgt spid="7171">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171">
                                            <p:txEl>
                                              <p:pRg st="7" end="7"/>
                                            </p:txEl>
                                          </p:spTgt>
                                        </p:tgtEl>
                                        <p:attrNameLst>
                                          <p:attrName>style.visibility</p:attrName>
                                        </p:attrNameLst>
                                      </p:cBhvr>
                                      <p:to>
                                        <p:strVal val="visible"/>
                                      </p:to>
                                    </p:set>
                                    <p:animEffect transition="in" filter="fade">
                                      <p:cBhvr>
                                        <p:cTn id="28" dur="2000"/>
                                        <p:tgtEl>
                                          <p:spTgt spid="7171">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171">
                                            <p:txEl>
                                              <p:pRg st="8" end="8"/>
                                            </p:txEl>
                                          </p:spTgt>
                                        </p:tgtEl>
                                        <p:attrNameLst>
                                          <p:attrName>style.visibility</p:attrName>
                                        </p:attrNameLst>
                                      </p:cBhvr>
                                      <p:to>
                                        <p:strVal val="visible"/>
                                      </p:to>
                                    </p:set>
                                    <p:animEffect transition="in" filter="fade">
                                      <p:cBhvr>
                                        <p:cTn id="31" dur="20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1204C8"/>
                </a:solidFill>
              </a:rPr>
              <a:t>Services Provided by the OS</a:t>
            </a:r>
            <a:endParaRPr lang="en-US" sz="3600" b="1" dirty="0">
              <a:solidFill>
                <a:srgbClr val="1204C8"/>
              </a:solidFill>
            </a:endParaRPr>
          </a:p>
        </p:txBody>
      </p:sp>
      <p:sp>
        <p:nvSpPr>
          <p:cNvPr id="3" name="Content Placeholder 2"/>
          <p:cNvSpPr>
            <a:spLocks noGrp="1"/>
          </p:cNvSpPr>
          <p:nvPr>
            <p:ph idx="1"/>
          </p:nvPr>
        </p:nvSpPr>
        <p:spPr>
          <a:xfrm>
            <a:off x="381000" y="990600"/>
            <a:ext cx="8229600" cy="5334000"/>
          </a:xfrm>
        </p:spPr>
        <p:txBody>
          <a:bodyPr>
            <a:normAutofit/>
          </a:bodyPr>
          <a:lstStyle/>
          <a:p>
            <a:r>
              <a:rPr lang="en-US" sz="2800" dirty="0" smtClean="0"/>
              <a:t>Program development</a:t>
            </a:r>
          </a:p>
          <a:p>
            <a:pPr lvl="1"/>
            <a:r>
              <a:rPr lang="en-US" sz="2600" dirty="0" smtClean="0">
                <a:solidFill>
                  <a:srgbClr val="000099"/>
                </a:solidFill>
              </a:rPr>
              <a:t>Editors ,Compilers ,Linkers ,and debuggers</a:t>
            </a:r>
          </a:p>
          <a:p>
            <a:r>
              <a:rPr lang="en-US" sz="2800" dirty="0" smtClean="0"/>
              <a:t>Program execution</a:t>
            </a:r>
          </a:p>
          <a:p>
            <a:r>
              <a:rPr lang="en-US" sz="2800" dirty="0" smtClean="0"/>
              <a:t>Access I/O devices</a:t>
            </a:r>
          </a:p>
          <a:p>
            <a:r>
              <a:rPr lang="en-US" sz="2800" dirty="0" smtClean="0"/>
              <a:t>Controlled access to files</a:t>
            </a:r>
          </a:p>
          <a:p>
            <a:r>
              <a:rPr lang="en-US" sz="2800" dirty="0" smtClean="0"/>
              <a:t>System access</a:t>
            </a:r>
          </a:p>
          <a:p>
            <a:r>
              <a:rPr lang="en-US" sz="2800" dirty="0" smtClean="0"/>
              <a:t>Error detection and response</a:t>
            </a:r>
          </a:p>
          <a:p>
            <a:pPr lvl="1"/>
            <a:r>
              <a:rPr lang="en-US" sz="2400" dirty="0" smtClean="0">
                <a:solidFill>
                  <a:srgbClr val="000099"/>
                </a:solidFill>
              </a:rPr>
              <a:t>Internal and external hardware errors</a:t>
            </a:r>
          </a:p>
          <a:p>
            <a:pPr lvl="1"/>
            <a:r>
              <a:rPr lang="en-US" sz="2400" dirty="0" smtClean="0">
                <a:solidFill>
                  <a:srgbClr val="000099"/>
                </a:solidFill>
              </a:rPr>
              <a:t>Software errors</a:t>
            </a:r>
          </a:p>
          <a:p>
            <a:pPr lvl="1"/>
            <a:r>
              <a:rPr lang="en-US" sz="2400" dirty="0" smtClean="0">
                <a:solidFill>
                  <a:srgbClr val="000099"/>
                </a:solidFill>
              </a:rPr>
              <a:t>Operating system cannot grant request of application</a:t>
            </a:r>
          </a:p>
          <a:p>
            <a:endParaRPr lang="en-US" dirty="0"/>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11</a:t>
            </a:fld>
            <a:endParaRPr lang="en-US" sz="1800" b="1" dirty="0">
              <a:solidFill>
                <a:schemeClr val="tx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1204C8"/>
                </a:solidFill>
              </a:rPr>
              <a:t>Services Provided by the OS   Cont</a:t>
            </a:r>
            <a:r>
              <a:rPr lang="en-US" sz="3600" b="1" dirty="0" smtClean="0">
                <a:solidFill>
                  <a:srgbClr val="4817FB"/>
                </a:solidFill>
              </a:rPr>
              <a:t>.</a:t>
            </a:r>
            <a:endParaRPr lang="en-US" sz="3600" b="1" dirty="0">
              <a:solidFill>
                <a:srgbClr val="4817FB"/>
              </a:solidFill>
            </a:endParaRPr>
          </a:p>
        </p:txBody>
      </p:sp>
      <p:sp>
        <p:nvSpPr>
          <p:cNvPr id="3" name="Content Placeholder 2"/>
          <p:cNvSpPr>
            <a:spLocks noGrp="1"/>
          </p:cNvSpPr>
          <p:nvPr>
            <p:ph idx="1"/>
          </p:nvPr>
        </p:nvSpPr>
        <p:spPr>
          <a:xfrm>
            <a:off x="533400" y="1371600"/>
            <a:ext cx="8229600" cy="4525963"/>
          </a:xfrm>
        </p:spPr>
        <p:txBody>
          <a:bodyPr/>
          <a:lstStyle/>
          <a:p>
            <a:r>
              <a:rPr lang="en-US" sz="2800" dirty="0" smtClean="0"/>
              <a:t>Accounting</a:t>
            </a:r>
          </a:p>
          <a:p>
            <a:pPr lvl="1"/>
            <a:r>
              <a:rPr lang="en-US" sz="2400" dirty="0" smtClean="0">
                <a:solidFill>
                  <a:srgbClr val="000099"/>
                </a:solidFill>
              </a:rPr>
              <a:t>Collect usage statistics</a:t>
            </a:r>
          </a:p>
          <a:p>
            <a:pPr lvl="1"/>
            <a:r>
              <a:rPr lang="en-US" sz="2400" dirty="0" smtClean="0">
                <a:solidFill>
                  <a:srgbClr val="000099"/>
                </a:solidFill>
              </a:rPr>
              <a:t>Monitor performance</a:t>
            </a:r>
          </a:p>
          <a:p>
            <a:pPr lvl="1"/>
            <a:r>
              <a:rPr lang="en-US" sz="2400" dirty="0" smtClean="0">
                <a:solidFill>
                  <a:srgbClr val="000099"/>
                </a:solidFill>
              </a:rPr>
              <a:t>Used to anticipate future enhancements</a:t>
            </a:r>
          </a:p>
          <a:p>
            <a:pPr lvl="1"/>
            <a:r>
              <a:rPr lang="en-US" sz="2400" dirty="0" smtClean="0">
                <a:solidFill>
                  <a:srgbClr val="000099"/>
                </a:solidFill>
              </a:rPr>
              <a:t>Used for billing purposes</a:t>
            </a:r>
          </a:p>
          <a:p>
            <a:endParaRPr lang="en-US" dirty="0"/>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12</a:t>
            </a:fld>
            <a:endParaRPr lang="en-US" sz="1800" b="1" dirty="0">
              <a:solidFill>
                <a:schemeClr val="tx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b="1" dirty="0" smtClean="0">
                <a:solidFill>
                  <a:srgbClr val="1204C8"/>
                </a:solidFill>
              </a:rPr>
              <a:t>OS as Resource Manager</a:t>
            </a:r>
            <a:endParaRPr lang="en-US" sz="3600" b="1" dirty="0">
              <a:solidFill>
                <a:srgbClr val="1204C8"/>
              </a:solidFill>
            </a:endParaRPr>
          </a:p>
        </p:txBody>
      </p:sp>
      <p:pic>
        <p:nvPicPr>
          <p:cNvPr id="4" name="Content Placeholder 3" descr="Fig02_02.gif"/>
          <p:cNvPicPr>
            <a:picLocks noGrp="1" noChangeAspect="1"/>
          </p:cNvPicPr>
          <p:nvPr>
            <p:ph idx="1"/>
          </p:nvPr>
        </p:nvPicPr>
        <p:blipFill>
          <a:blip r:embed="rId3" cstate="print"/>
          <a:stretch>
            <a:fillRect/>
          </a:stretch>
        </p:blipFill>
        <p:spPr>
          <a:xfrm>
            <a:off x="1447800" y="1219201"/>
            <a:ext cx="5910282" cy="4710130"/>
          </a:xfrm>
        </p:spPr>
      </p:pic>
      <p:sp>
        <p:nvSpPr>
          <p:cNvPr id="9" name="عنصر نائب للتذييل 8"/>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13</a:t>
            </a:fld>
            <a:endParaRPr lang="en-US" sz="1800" b="1" dirty="0">
              <a:solidFill>
                <a:schemeClr val="tx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a:bodyPr>
          <a:lstStyle/>
          <a:p>
            <a:pPr>
              <a:defRPr/>
            </a:pPr>
            <a:r>
              <a:rPr lang="en-US" sz="3600" b="1" dirty="0" smtClean="0">
                <a:solidFill>
                  <a:srgbClr val="1204C8"/>
                </a:solidFill>
              </a:rPr>
              <a:t>Kernel</a:t>
            </a:r>
            <a:endParaRPr lang="en-US" sz="3600" b="1" dirty="0">
              <a:solidFill>
                <a:srgbClr val="1204C8"/>
              </a:solidFill>
            </a:endParaRPr>
          </a:p>
        </p:txBody>
      </p:sp>
      <p:sp>
        <p:nvSpPr>
          <p:cNvPr id="3" name="Content Placeholder 2"/>
          <p:cNvSpPr>
            <a:spLocks noGrp="1"/>
          </p:cNvSpPr>
          <p:nvPr>
            <p:ph idx="1"/>
          </p:nvPr>
        </p:nvSpPr>
        <p:spPr>
          <a:xfrm>
            <a:off x="428596" y="1142984"/>
            <a:ext cx="8229600" cy="4525963"/>
          </a:xfrm>
        </p:spPr>
        <p:txBody>
          <a:bodyPr>
            <a:normAutofit/>
          </a:bodyPr>
          <a:lstStyle/>
          <a:p>
            <a:pPr algn="just"/>
            <a:r>
              <a:rPr lang="en-US" sz="2800" dirty="0" smtClean="0">
                <a:solidFill>
                  <a:srgbClr val="000099"/>
                </a:solidFill>
              </a:rPr>
              <a:t>Portion of operating system </a:t>
            </a:r>
            <a:r>
              <a:rPr lang="en-US" sz="2800" dirty="0" smtClean="0"/>
              <a:t>that is in main memory.</a:t>
            </a:r>
          </a:p>
          <a:p>
            <a:r>
              <a:rPr lang="en-US" sz="2800" dirty="0" smtClean="0"/>
              <a:t>A kernel is a program that </a:t>
            </a:r>
            <a:r>
              <a:rPr lang="en-US" sz="2800" dirty="0" smtClean="0">
                <a:solidFill>
                  <a:srgbClr val="000099"/>
                </a:solidFill>
              </a:rPr>
              <a:t>allocates and controls hardware and software resources </a:t>
            </a:r>
            <a:r>
              <a:rPr lang="en-US" sz="2800" dirty="0" smtClean="0"/>
              <a:t>in a system.</a:t>
            </a:r>
          </a:p>
          <a:p>
            <a:r>
              <a:rPr lang="en-US" sz="2800" dirty="0" smtClean="0"/>
              <a:t>Contains most frequently used functions</a:t>
            </a:r>
          </a:p>
          <a:p>
            <a:pPr algn="just"/>
            <a:r>
              <a:rPr lang="en-US" sz="2800" dirty="0" smtClean="0"/>
              <a:t>Also called the </a:t>
            </a:r>
            <a:r>
              <a:rPr lang="en-US" sz="2800" dirty="0" smtClean="0">
                <a:solidFill>
                  <a:srgbClr val="000099"/>
                </a:solidFill>
              </a:rPr>
              <a:t>nucleus</a:t>
            </a:r>
            <a:r>
              <a:rPr lang="en-US" sz="2800" dirty="0" smtClean="0"/>
              <a:t>.</a:t>
            </a:r>
          </a:p>
          <a:p>
            <a:pPr algn="just"/>
            <a:r>
              <a:rPr lang="en-US" altLang="ja-JP" sz="2800" dirty="0" smtClean="0"/>
              <a:t>The </a:t>
            </a:r>
            <a:r>
              <a:rPr lang="en-US" altLang="ja-JP" sz="2800" dirty="0" smtClean="0">
                <a:solidFill>
                  <a:srgbClr val="000099"/>
                </a:solidFill>
              </a:rPr>
              <a:t>one program running at all times</a:t>
            </a:r>
            <a:r>
              <a:rPr lang="en-US" altLang="ja-JP" sz="2800" dirty="0" smtClean="0"/>
              <a:t> on the computer</a:t>
            </a:r>
            <a:r>
              <a:rPr lang="ja-JP" altLang="en-US" sz="2800" smtClean="0"/>
              <a:t>”</a:t>
            </a:r>
            <a:r>
              <a:rPr lang="en-US" altLang="ja-JP" sz="2800" dirty="0" smtClean="0"/>
              <a:t> is the </a:t>
            </a:r>
            <a:r>
              <a:rPr lang="en-US" altLang="ja-JP" sz="2800" dirty="0" smtClean="0">
                <a:solidFill>
                  <a:srgbClr val="1204C8"/>
                </a:solidFill>
              </a:rPr>
              <a:t>kernel</a:t>
            </a:r>
            <a:r>
              <a:rPr lang="en-US" altLang="ja-JP" sz="2800" dirty="0" smtClean="0"/>
              <a:t>.  </a:t>
            </a:r>
          </a:p>
          <a:p>
            <a:pPr algn="just"/>
            <a:r>
              <a:rPr lang="en-US" altLang="ja-JP" sz="2800" dirty="0" smtClean="0"/>
              <a:t>Everything else is either a system program (ships with the operating system) or an application program.</a:t>
            </a:r>
            <a:endParaRPr lang="en-US" sz="2800" dirty="0"/>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14</a:t>
            </a:fld>
            <a:endParaRPr lang="en-US" sz="1800" b="1" dirty="0">
              <a:solidFill>
                <a:schemeClr val="tx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176338" y="277813"/>
            <a:ext cx="7510462" cy="576262"/>
          </a:xfrm>
        </p:spPr>
        <p:txBody>
          <a:bodyPr>
            <a:noAutofit/>
          </a:bodyPr>
          <a:lstStyle/>
          <a:p>
            <a:pPr>
              <a:defRPr/>
            </a:pPr>
            <a:r>
              <a:rPr lang="en-US" sz="3600" b="1" dirty="0" smtClean="0">
                <a:solidFill>
                  <a:srgbClr val="1204C8"/>
                </a:solidFill>
              </a:rPr>
              <a:t>Operating System Responsibilities</a:t>
            </a:r>
          </a:p>
        </p:txBody>
      </p:sp>
      <p:sp>
        <p:nvSpPr>
          <p:cNvPr id="10243" name="Rectangle 3"/>
          <p:cNvSpPr>
            <a:spLocks noGrp="1" noChangeArrowheads="1"/>
          </p:cNvSpPr>
          <p:nvPr>
            <p:ph type="body" idx="4294967295"/>
          </p:nvPr>
        </p:nvSpPr>
        <p:spPr>
          <a:xfrm>
            <a:off x="827088" y="1028700"/>
            <a:ext cx="7859712" cy="4838700"/>
          </a:xfrm>
        </p:spPr>
        <p:txBody>
          <a:bodyPr>
            <a:normAutofit/>
          </a:bodyPr>
          <a:lstStyle/>
          <a:p>
            <a:r>
              <a:rPr lang="en-US" sz="2800" b="1" dirty="0" smtClean="0"/>
              <a:t>OS is a </a:t>
            </a:r>
            <a:r>
              <a:rPr lang="en-US" sz="2800" b="1" dirty="0" smtClean="0">
                <a:solidFill>
                  <a:srgbClr val="4817FB"/>
                </a:solidFill>
              </a:rPr>
              <a:t>resource allocator</a:t>
            </a:r>
          </a:p>
          <a:p>
            <a:pPr lvl="1"/>
            <a:r>
              <a:rPr lang="en-US" sz="2400" dirty="0" smtClean="0"/>
              <a:t>Manages all resources.</a:t>
            </a:r>
          </a:p>
          <a:p>
            <a:pPr lvl="1"/>
            <a:r>
              <a:rPr lang="en-US" sz="2400" dirty="0" smtClean="0"/>
              <a:t>Decides between conflicting requests for efficient and fair resource use.</a:t>
            </a:r>
          </a:p>
          <a:p>
            <a:r>
              <a:rPr lang="en-US" sz="2800" b="1" dirty="0" smtClean="0"/>
              <a:t>OS is a </a:t>
            </a:r>
            <a:r>
              <a:rPr lang="en-US" sz="2800" b="1" dirty="0" smtClean="0">
                <a:solidFill>
                  <a:srgbClr val="4817FB"/>
                </a:solidFill>
              </a:rPr>
              <a:t>control program</a:t>
            </a:r>
          </a:p>
          <a:p>
            <a:pPr lvl="1"/>
            <a:r>
              <a:rPr lang="en-US" sz="2400" dirty="0" smtClean="0"/>
              <a:t>Controls execution of programs to prevent errors and improper use of the computer.</a:t>
            </a: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15</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4282" y="1000108"/>
            <a:ext cx="8686800" cy="5257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8-Point Star 7"/>
          <p:cNvSpPr/>
          <p:nvPr/>
        </p:nvSpPr>
        <p:spPr>
          <a:xfrm>
            <a:off x="2514600" y="1676400"/>
            <a:ext cx="4038600" cy="30480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latin typeface="Brush Script MT" pitchFamily="66" charset="0"/>
              </a:rPr>
              <a:t>Types of Operating System</a:t>
            </a:r>
          </a:p>
        </p:txBody>
      </p:sp>
      <p:sp>
        <p:nvSpPr>
          <p:cNvPr id="9" name="TextBox 8"/>
          <p:cNvSpPr txBox="1"/>
          <p:nvPr/>
        </p:nvSpPr>
        <p:spPr>
          <a:xfrm>
            <a:off x="3429000" y="1219200"/>
            <a:ext cx="2286000" cy="461665"/>
          </a:xfrm>
          <a:prstGeom prst="rect">
            <a:avLst/>
          </a:prstGeom>
          <a:noFill/>
        </p:spPr>
        <p:txBody>
          <a:bodyPr wrap="square" rtlCol="0">
            <a:spAutoFit/>
          </a:bodyPr>
          <a:lstStyle/>
          <a:p>
            <a:pPr algn="ctr"/>
            <a:r>
              <a:rPr lang="en-US" sz="2400" b="1" dirty="0" smtClean="0">
                <a:solidFill>
                  <a:schemeClr val="bg1"/>
                </a:solidFill>
                <a:latin typeface="Modern No. 20" pitchFamily="18" charset="0"/>
              </a:rPr>
              <a:t>Batch processing</a:t>
            </a:r>
            <a:endParaRPr lang="en-US" sz="2400" b="1" dirty="0">
              <a:solidFill>
                <a:schemeClr val="bg1"/>
              </a:solidFill>
              <a:latin typeface="Modern No. 20" pitchFamily="18" charset="0"/>
            </a:endParaRPr>
          </a:p>
        </p:txBody>
      </p:sp>
      <p:sp>
        <p:nvSpPr>
          <p:cNvPr id="10" name="TextBox 9"/>
          <p:cNvSpPr txBox="1"/>
          <p:nvPr/>
        </p:nvSpPr>
        <p:spPr>
          <a:xfrm>
            <a:off x="5867400" y="1676400"/>
            <a:ext cx="2923309" cy="461665"/>
          </a:xfrm>
          <a:prstGeom prst="rect">
            <a:avLst/>
          </a:prstGeom>
          <a:noFill/>
        </p:spPr>
        <p:txBody>
          <a:bodyPr wrap="square" rtlCol="0">
            <a:spAutoFit/>
          </a:bodyPr>
          <a:lstStyle/>
          <a:p>
            <a:pPr algn="ctr"/>
            <a:r>
              <a:rPr lang="en-US" sz="2400" b="1" dirty="0" smtClean="0">
                <a:solidFill>
                  <a:schemeClr val="bg1"/>
                </a:solidFill>
                <a:latin typeface="Modern No. 20" pitchFamily="18" charset="0"/>
              </a:rPr>
              <a:t>Multi-programming</a:t>
            </a:r>
            <a:endParaRPr lang="en-US" sz="2400" b="1" dirty="0">
              <a:solidFill>
                <a:schemeClr val="bg1"/>
              </a:solidFill>
              <a:latin typeface="Modern No. 20" pitchFamily="18" charset="0"/>
            </a:endParaRPr>
          </a:p>
        </p:txBody>
      </p:sp>
      <p:sp>
        <p:nvSpPr>
          <p:cNvPr id="11" name="TextBox 10"/>
          <p:cNvSpPr txBox="1"/>
          <p:nvPr/>
        </p:nvSpPr>
        <p:spPr>
          <a:xfrm>
            <a:off x="6553201" y="2971800"/>
            <a:ext cx="2057399" cy="461665"/>
          </a:xfrm>
          <a:prstGeom prst="rect">
            <a:avLst/>
          </a:prstGeom>
          <a:noFill/>
        </p:spPr>
        <p:txBody>
          <a:bodyPr wrap="square" rtlCol="0">
            <a:spAutoFit/>
          </a:bodyPr>
          <a:lstStyle/>
          <a:p>
            <a:pPr algn="ctr"/>
            <a:r>
              <a:rPr lang="en-US" sz="2400" b="1" dirty="0" smtClean="0">
                <a:solidFill>
                  <a:schemeClr val="bg1"/>
                </a:solidFill>
                <a:latin typeface="Modern No. 20" pitchFamily="18" charset="0"/>
              </a:rPr>
              <a:t>Time-sharing</a:t>
            </a:r>
            <a:endParaRPr lang="en-US" sz="2400" b="1" dirty="0">
              <a:solidFill>
                <a:schemeClr val="bg1"/>
              </a:solidFill>
              <a:latin typeface="Modern No. 20" pitchFamily="18" charset="0"/>
            </a:endParaRPr>
          </a:p>
        </p:txBody>
      </p:sp>
      <p:sp>
        <p:nvSpPr>
          <p:cNvPr id="12" name="TextBox 11"/>
          <p:cNvSpPr txBox="1"/>
          <p:nvPr/>
        </p:nvSpPr>
        <p:spPr>
          <a:xfrm>
            <a:off x="5943600" y="4267200"/>
            <a:ext cx="1752600" cy="461665"/>
          </a:xfrm>
          <a:prstGeom prst="rect">
            <a:avLst/>
          </a:prstGeom>
          <a:noFill/>
        </p:spPr>
        <p:txBody>
          <a:bodyPr wrap="square" rtlCol="0">
            <a:spAutoFit/>
          </a:bodyPr>
          <a:lstStyle/>
          <a:p>
            <a:pPr algn="ctr"/>
            <a:r>
              <a:rPr lang="en-US" sz="2400" b="1" dirty="0" smtClean="0">
                <a:solidFill>
                  <a:schemeClr val="bg1"/>
                </a:solidFill>
                <a:latin typeface="Modern No. 20" pitchFamily="18" charset="0"/>
              </a:rPr>
              <a:t>Network OS</a:t>
            </a:r>
            <a:endParaRPr lang="en-US" sz="2400" b="1" dirty="0">
              <a:solidFill>
                <a:schemeClr val="bg1"/>
              </a:solidFill>
              <a:latin typeface="Modern No. 20" pitchFamily="18" charset="0"/>
            </a:endParaRPr>
          </a:p>
        </p:txBody>
      </p:sp>
      <p:sp>
        <p:nvSpPr>
          <p:cNvPr id="13" name="TextBox 12"/>
          <p:cNvSpPr txBox="1"/>
          <p:nvPr/>
        </p:nvSpPr>
        <p:spPr>
          <a:xfrm>
            <a:off x="2819400" y="4724400"/>
            <a:ext cx="3304309" cy="830997"/>
          </a:xfrm>
          <a:prstGeom prst="rect">
            <a:avLst/>
          </a:prstGeom>
          <a:noFill/>
        </p:spPr>
        <p:txBody>
          <a:bodyPr wrap="square" rtlCol="0">
            <a:spAutoFit/>
          </a:bodyPr>
          <a:lstStyle/>
          <a:p>
            <a:pPr algn="ctr"/>
            <a:r>
              <a:rPr lang="en-US" sz="2400" b="1" dirty="0" smtClean="0">
                <a:solidFill>
                  <a:schemeClr val="bg1"/>
                </a:solidFill>
                <a:latin typeface="Modern No. 20" pitchFamily="18" charset="0"/>
              </a:rPr>
              <a:t>Embedded OS.</a:t>
            </a:r>
          </a:p>
          <a:p>
            <a:pPr algn="ctr"/>
            <a:r>
              <a:rPr lang="en-US" sz="2400" b="1" dirty="0" smtClean="0">
                <a:solidFill>
                  <a:schemeClr val="bg1"/>
                </a:solidFill>
                <a:latin typeface="Modern No. 20" pitchFamily="18" charset="0"/>
              </a:rPr>
              <a:t>On-line  &amp; Real time  OS</a:t>
            </a:r>
            <a:endParaRPr lang="en-US" sz="2400" b="1" dirty="0">
              <a:solidFill>
                <a:schemeClr val="bg1"/>
              </a:solidFill>
              <a:latin typeface="Modern No. 20" pitchFamily="18" charset="0"/>
            </a:endParaRPr>
          </a:p>
        </p:txBody>
      </p:sp>
      <p:sp>
        <p:nvSpPr>
          <p:cNvPr id="14" name="TextBox 13"/>
          <p:cNvSpPr txBox="1"/>
          <p:nvPr/>
        </p:nvSpPr>
        <p:spPr>
          <a:xfrm>
            <a:off x="609600" y="4191000"/>
            <a:ext cx="2923309" cy="461665"/>
          </a:xfrm>
          <a:prstGeom prst="rect">
            <a:avLst/>
          </a:prstGeom>
          <a:noFill/>
        </p:spPr>
        <p:txBody>
          <a:bodyPr wrap="square" rtlCol="0">
            <a:spAutoFit/>
          </a:bodyPr>
          <a:lstStyle/>
          <a:p>
            <a:pPr algn="ctr"/>
            <a:r>
              <a:rPr lang="en-US" sz="2400" b="1" dirty="0" smtClean="0">
                <a:solidFill>
                  <a:schemeClr val="bg1"/>
                </a:solidFill>
                <a:latin typeface="Modern No. 20" pitchFamily="18" charset="0"/>
              </a:rPr>
              <a:t>Distributed OS</a:t>
            </a:r>
            <a:endParaRPr lang="en-US" sz="2400" b="1" dirty="0">
              <a:solidFill>
                <a:schemeClr val="bg1"/>
              </a:solidFill>
              <a:latin typeface="Modern No. 20" pitchFamily="18" charset="0"/>
            </a:endParaRPr>
          </a:p>
        </p:txBody>
      </p:sp>
      <p:sp>
        <p:nvSpPr>
          <p:cNvPr id="15" name="TextBox 14"/>
          <p:cNvSpPr txBox="1"/>
          <p:nvPr/>
        </p:nvSpPr>
        <p:spPr>
          <a:xfrm>
            <a:off x="228600" y="2971800"/>
            <a:ext cx="2286000" cy="461665"/>
          </a:xfrm>
          <a:prstGeom prst="rect">
            <a:avLst/>
          </a:prstGeom>
          <a:noFill/>
        </p:spPr>
        <p:txBody>
          <a:bodyPr wrap="square" rtlCol="0">
            <a:spAutoFit/>
          </a:bodyPr>
          <a:lstStyle/>
          <a:p>
            <a:pPr algn="ctr"/>
            <a:r>
              <a:rPr lang="en-US" sz="2400" b="1" dirty="0" smtClean="0">
                <a:solidFill>
                  <a:schemeClr val="bg1"/>
                </a:solidFill>
                <a:latin typeface="Modern No. 20" pitchFamily="18" charset="0"/>
              </a:rPr>
              <a:t>Multi- processor</a:t>
            </a:r>
            <a:endParaRPr lang="en-US" sz="2400" b="1" dirty="0">
              <a:solidFill>
                <a:schemeClr val="bg1"/>
              </a:solidFill>
              <a:latin typeface="Modern No. 20" pitchFamily="18" charset="0"/>
            </a:endParaRPr>
          </a:p>
        </p:txBody>
      </p:sp>
      <p:sp>
        <p:nvSpPr>
          <p:cNvPr id="16" name="TextBox 15"/>
          <p:cNvSpPr txBox="1"/>
          <p:nvPr/>
        </p:nvSpPr>
        <p:spPr>
          <a:xfrm>
            <a:off x="1143000" y="1600200"/>
            <a:ext cx="1905000" cy="461665"/>
          </a:xfrm>
          <a:prstGeom prst="rect">
            <a:avLst/>
          </a:prstGeom>
          <a:noFill/>
        </p:spPr>
        <p:txBody>
          <a:bodyPr wrap="square" rtlCol="0">
            <a:spAutoFit/>
          </a:bodyPr>
          <a:lstStyle/>
          <a:p>
            <a:pPr algn="ctr"/>
            <a:r>
              <a:rPr lang="en-US" sz="2400" b="1" dirty="0" smtClean="0">
                <a:solidFill>
                  <a:schemeClr val="bg1"/>
                </a:solidFill>
                <a:latin typeface="Modern No. 20" pitchFamily="18" charset="0"/>
              </a:rPr>
              <a:t>Multi-tasking</a:t>
            </a:r>
            <a:endParaRPr lang="en-US" sz="2400" b="1" dirty="0">
              <a:solidFill>
                <a:schemeClr val="bg1"/>
              </a:solidFill>
              <a:latin typeface="Modern No. 20" pitchFamily="18" charset="0"/>
            </a:endParaRPr>
          </a:p>
        </p:txBody>
      </p:sp>
      <p:sp>
        <p:nvSpPr>
          <p:cNvPr id="17" name="Title 1"/>
          <p:cNvSpPr txBox="1">
            <a:spLocks/>
          </p:cNvSpPr>
          <p:nvPr/>
        </p:nvSpPr>
        <p:spPr>
          <a:xfrm>
            <a:off x="457200" y="274638"/>
            <a:ext cx="8229600" cy="1143000"/>
          </a:xfrm>
          <a:prstGeom prst="rect">
            <a:avLst/>
          </a:prstGeom>
        </p:spPr>
        <p:txBody>
          <a:bodyPr>
            <a:normAutofit/>
          </a:bodyPr>
          <a:lstStyle/>
          <a:p>
            <a:pPr marL="0" marR="0" lvl="0" indent="0" algn="ctr" fontAlgn="auto">
              <a:lnSpc>
                <a:spcPct val="100000"/>
              </a:lnSpc>
              <a:spcBef>
                <a:spcPct val="0"/>
              </a:spcBef>
              <a:spcAft>
                <a:spcPts val="0"/>
              </a:spcAft>
              <a:buClrTx/>
              <a:buSzTx/>
              <a:tabLst/>
              <a:defRPr/>
            </a:pPr>
            <a:r>
              <a:rPr lang="en-US" sz="3600" b="1" dirty="0" smtClean="0">
                <a:solidFill>
                  <a:srgbClr val="1204C8"/>
                </a:solidFill>
                <a:latin typeface="+mj-lt"/>
                <a:ea typeface="+mj-ea"/>
                <a:cs typeface="+mj-cs"/>
              </a:rPr>
              <a:t>Types of OS</a:t>
            </a:r>
            <a:endParaRPr lang="en-US" sz="3600" b="1" dirty="0">
              <a:solidFill>
                <a:srgbClr val="1204C8"/>
              </a:solidFill>
              <a:latin typeface="+mj-lt"/>
              <a:ea typeface="+mj-ea"/>
              <a:cs typeface="+mj-cs"/>
            </a:endParaRPr>
          </a:p>
        </p:txBody>
      </p:sp>
      <p:sp>
        <p:nvSpPr>
          <p:cNvPr id="18" name="Footer Placeholder 1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19" name="Slide Number Placeholder 18"/>
          <p:cNvSpPr>
            <a:spLocks noGrp="1"/>
          </p:cNvSpPr>
          <p:nvPr>
            <p:ph type="sldNum" sz="quarter" idx="12"/>
          </p:nvPr>
        </p:nvSpPr>
        <p:spPr/>
        <p:txBody>
          <a:bodyPr/>
          <a:lstStyle/>
          <a:p>
            <a:fld id="{1EDA7384-30A3-4D98-8C61-1E233AE8BEB8}" type="slidenum">
              <a:rPr lang="en-US" sz="1800" b="1" smtClean="0">
                <a:solidFill>
                  <a:schemeClr val="tx1"/>
                </a:solidFill>
              </a:rPr>
              <a:pPr/>
              <a:t>16</a:t>
            </a:fld>
            <a:endParaRPr lang="en-US" sz="1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childTnLst>
                          </p:cTn>
                        </p:par>
                        <p:par>
                          <p:cTn id="11" fill="hold">
                            <p:stCondLst>
                              <p:cond delay="2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par>
                          <p:cTn id="17" fill="hold">
                            <p:stCondLst>
                              <p:cond delay="264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10"/>
                                        </p:tgtEl>
                                        <p:attrNameLst>
                                          <p:attrName>style.visibility</p:attrName>
                                        </p:attrNameLst>
                                      </p:cBhvr>
                                      <p:to>
                                        <p:strVal val="visible"/>
                                      </p:to>
                                    </p:set>
                                    <p:anim calcmode="discrete" valueType="clr">
                                      <p:cBhvr override="childStyle">
                                        <p:cTn id="20"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0"/>
                                        </p:tgtEl>
                                        <p:attrNameLst>
                                          <p:attrName>fillcolor</p:attrName>
                                        </p:attrNameLst>
                                      </p:cBhvr>
                                      <p:tavLst>
                                        <p:tav tm="0">
                                          <p:val>
                                            <p:clrVal>
                                              <a:schemeClr val="accent2"/>
                                            </p:clrVal>
                                          </p:val>
                                        </p:tav>
                                        <p:tav tm="50000">
                                          <p:val>
                                            <p:clrVal>
                                              <a:schemeClr val="hlink"/>
                                            </p:clrVal>
                                          </p:val>
                                        </p:tav>
                                      </p:tavLst>
                                    </p:anim>
                                    <p:set>
                                      <p:cBhvr>
                                        <p:cTn id="22" dur="80"/>
                                        <p:tgtEl>
                                          <p:spTgt spid="10"/>
                                        </p:tgtEl>
                                        <p:attrNameLst>
                                          <p:attrName>fill.type</p:attrName>
                                        </p:attrNameLst>
                                      </p:cBhvr>
                                      <p:to>
                                        <p:strVal val="solid"/>
                                      </p:to>
                                    </p:set>
                                  </p:childTnLst>
                                </p:cTn>
                              </p:par>
                            </p:childTnLst>
                          </p:cTn>
                        </p:par>
                        <p:par>
                          <p:cTn id="23" fill="hold">
                            <p:stCondLst>
                              <p:cond delay="336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11"/>
                                        </p:tgtEl>
                                        <p:attrNameLst>
                                          <p:attrName>style.visibility</p:attrName>
                                        </p:attrNameLst>
                                      </p:cBhvr>
                                      <p:to>
                                        <p:strVal val="visible"/>
                                      </p:to>
                                    </p:set>
                                    <p:anim calcmode="discrete" valueType="clr">
                                      <p:cBhvr override="childStyle">
                                        <p:cTn id="26"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1"/>
                                        </p:tgtEl>
                                        <p:attrNameLst>
                                          <p:attrName>fillcolor</p:attrName>
                                        </p:attrNameLst>
                                      </p:cBhvr>
                                      <p:tavLst>
                                        <p:tav tm="0">
                                          <p:val>
                                            <p:clrVal>
                                              <a:schemeClr val="accent2"/>
                                            </p:clrVal>
                                          </p:val>
                                        </p:tav>
                                        <p:tav tm="50000">
                                          <p:val>
                                            <p:clrVal>
                                              <a:schemeClr val="hlink"/>
                                            </p:clrVal>
                                          </p:val>
                                        </p:tav>
                                      </p:tavLst>
                                    </p:anim>
                                    <p:set>
                                      <p:cBhvr>
                                        <p:cTn id="28" dur="80"/>
                                        <p:tgtEl>
                                          <p:spTgt spid="11"/>
                                        </p:tgtEl>
                                        <p:attrNameLst>
                                          <p:attrName>fill.type</p:attrName>
                                        </p:attrNameLst>
                                      </p:cBhvr>
                                      <p:to>
                                        <p:strVal val="solid"/>
                                      </p:to>
                                    </p:set>
                                  </p:childTnLst>
                                </p:cTn>
                              </p:par>
                            </p:childTnLst>
                          </p:cTn>
                        </p:par>
                        <p:par>
                          <p:cTn id="29" fill="hold">
                            <p:stCondLst>
                              <p:cond delay="388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12"/>
                                        </p:tgtEl>
                                        <p:attrNameLst>
                                          <p:attrName>style.visibility</p:attrName>
                                        </p:attrNameLst>
                                      </p:cBhvr>
                                      <p:to>
                                        <p:strVal val="visible"/>
                                      </p:to>
                                    </p:set>
                                    <p:anim calcmode="discrete" valueType="clr">
                                      <p:cBhvr override="childStyle">
                                        <p:cTn id="32"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2"/>
                                        </p:tgtEl>
                                        <p:attrNameLst>
                                          <p:attrName>fillcolor</p:attrName>
                                        </p:attrNameLst>
                                      </p:cBhvr>
                                      <p:tavLst>
                                        <p:tav tm="0">
                                          <p:val>
                                            <p:clrVal>
                                              <a:schemeClr val="accent2"/>
                                            </p:clrVal>
                                          </p:val>
                                        </p:tav>
                                        <p:tav tm="50000">
                                          <p:val>
                                            <p:clrVal>
                                              <a:schemeClr val="hlink"/>
                                            </p:clrVal>
                                          </p:val>
                                        </p:tav>
                                      </p:tavLst>
                                    </p:anim>
                                    <p:set>
                                      <p:cBhvr>
                                        <p:cTn id="34" dur="80"/>
                                        <p:tgtEl>
                                          <p:spTgt spid="12"/>
                                        </p:tgtEl>
                                        <p:attrNameLst>
                                          <p:attrName>fill.type</p:attrName>
                                        </p:attrNameLst>
                                      </p:cBhvr>
                                      <p:to>
                                        <p:strVal val="solid"/>
                                      </p:to>
                                    </p:set>
                                  </p:childTnLst>
                                </p:cTn>
                              </p:par>
                            </p:childTnLst>
                          </p:cTn>
                        </p:par>
                        <p:par>
                          <p:cTn id="35" fill="hold">
                            <p:stCondLst>
                              <p:cond delay="428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13"/>
                                        </p:tgtEl>
                                        <p:attrNameLst>
                                          <p:attrName>style.visibility</p:attrName>
                                        </p:attrNameLst>
                                      </p:cBhvr>
                                      <p:to>
                                        <p:strVal val="visible"/>
                                      </p:to>
                                    </p:set>
                                    <p:anim calcmode="discrete" valueType="clr">
                                      <p:cBhvr override="childStyle">
                                        <p:cTn id="38"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3"/>
                                        </p:tgtEl>
                                        <p:attrNameLst>
                                          <p:attrName>fillcolor</p:attrName>
                                        </p:attrNameLst>
                                      </p:cBhvr>
                                      <p:tavLst>
                                        <p:tav tm="0">
                                          <p:val>
                                            <p:clrVal>
                                              <a:schemeClr val="accent2"/>
                                            </p:clrVal>
                                          </p:val>
                                        </p:tav>
                                        <p:tav tm="50000">
                                          <p:val>
                                            <p:clrVal>
                                              <a:schemeClr val="hlink"/>
                                            </p:clrVal>
                                          </p:val>
                                        </p:tav>
                                      </p:tavLst>
                                    </p:anim>
                                    <p:set>
                                      <p:cBhvr>
                                        <p:cTn id="40" dur="80"/>
                                        <p:tgtEl>
                                          <p:spTgt spid="13"/>
                                        </p:tgtEl>
                                        <p:attrNameLst>
                                          <p:attrName>fill.type</p:attrName>
                                        </p:attrNameLst>
                                      </p:cBhvr>
                                      <p:to>
                                        <p:strVal val="solid"/>
                                      </p:to>
                                    </p:set>
                                  </p:childTnLst>
                                </p:cTn>
                              </p:par>
                            </p:childTnLst>
                          </p:cTn>
                        </p:par>
                        <p:par>
                          <p:cTn id="41" fill="hold">
                            <p:stCondLst>
                              <p:cond delay="5480"/>
                            </p:stCondLst>
                            <p:childTnLst>
                              <p:par>
                                <p:cTn id="42" presetID="27" presetClass="entr" presetSubtype="0" fill="hold" grpId="0" nodeType="afterEffect">
                                  <p:stCondLst>
                                    <p:cond delay="0"/>
                                  </p:stCondLst>
                                  <p:iterate type="lt">
                                    <p:tmPct val="50000"/>
                                  </p:iterate>
                                  <p:childTnLst>
                                    <p:set>
                                      <p:cBhvr>
                                        <p:cTn id="43" dur="1" fill="hold">
                                          <p:stCondLst>
                                            <p:cond delay="0"/>
                                          </p:stCondLst>
                                        </p:cTn>
                                        <p:tgtEl>
                                          <p:spTgt spid="14"/>
                                        </p:tgtEl>
                                        <p:attrNameLst>
                                          <p:attrName>style.visibility</p:attrName>
                                        </p:attrNameLst>
                                      </p:cBhvr>
                                      <p:to>
                                        <p:strVal val="visible"/>
                                      </p:to>
                                    </p:set>
                                    <p:anim calcmode="discrete" valueType="clr">
                                      <p:cBhvr override="childStyle">
                                        <p:cTn id="44"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4"/>
                                        </p:tgtEl>
                                        <p:attrNameLst>
                                          <p:attrName>fillcolor</p:attrName>
                                        </p:attrNameLst>
                                      </p:cBhvr>
                                      <p:tavLst>
                                        <p:tav tm="0">
                                          <p:val>
                                            <p:clrVal>
                                              <a:schemeClr val="accent2"/>
                                            </p:clrVal>
                                          </p:val>
                                        </p:tav>
                                        <p:tav tm="50000">
                                          <p:val>
                                            <p:clrVal>
                                              <a:schemeClr val="hlink"/>
                                            </p:clrVal>
                                          </p:val>
                                        </p:tav>
                                      </p:tavLst>
                                    </p:anim>
                                    <p:set>
                                      <p:cBhvr>
                                        <p:cTn id="46" dur="80"/>
                                        <p:tgtEl>
                                          <p:spTgt spid="14"/>
                                        </p:tgtEl>
                                        <p:attrNameLst>
                                          <p:attrName>fill.type</p:attrName>
                                        </p:attrNameLst>
                                      </p:cBhvr>
                                      <p:to>
                                        <p:strVal val="solid"/>
                                      </p:to>
                                    </p:set>
                                  </p:childTnLst>
                                </p:cTn>
                              </p:par>
                            </p:childTnLst>
                          </p:cTn>
                        </p:par>
                        <p:par>
                          <p:cTn id="47" fill="hold">
                            <p:stCondLst>
                              <p:cond delay="6040"/>
                            </p:stCondLst>
                            <p:childTnLst>
                              <p:par>
                                <p:cTn id="48" presetID="27" presetClass="entr" presetSubtype="0" fill="hold" grpId="0" nodeType="afterEffect">
                                  <p:stCondLst>
                                    <p:cond delay="0"/>
                                  </p:stCondLst>
                                  <p:iterate type="lt">
                                    <p:tmPct val="50000"/>
                                  </p:iterate>
                                  <p:childTnLst>
                                    <p:set>
                                      <p:cBhvr>
                                        <p:cTn id="49" dur="1" fill="hold">
                                          <p:stCondLst>
                                            <p:cond delay="0"/>
                                          </p:stCondLst>
                                        </p:cTn>
                                        <p:tgtEl>
                                          <p:spTgt spid="15"/>
                                        </p:tgtEl>
                                        <p:attrNameLst>
                                          <p:attrName>style.visibility</p:attrName>
                                        </p:attrNameLst>
                                      </p:cBhvr>
                                      <p:to>
                                        <p:strVal val="visible"/>
                                      </p:to>
                                    </p:set>
                                    <p:anim calcmode="discrete" valueType="clr">
                                      <p:cBhvr override="childStyle">
                                        <p:cTn id="5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5"/>
                                        </p:tgtEl>
                                        <p:attrNameLst>
                                          <p:attrName>fillcolor</p:attrName>
                                        </p:attrNameLst>
                                      </p:cBhvr>
                                      <p:tavLst>
                                        <p:tav tm="0">
                                          <p:val>
                                            <p:clrVal>
                                              <a:schemeClr val="accent2"/>
                                            </p:clrVal>
                                          </p:val>
                                        </p:tav>
                                        <p:tav tm="50000">
                                          <p:val>
                                            <p:clrVal>
                                              <a:schemeClr val="hlink"/>
                                            </p:clrVal>
                                          </p:val>
                                        </p:tav>
                                      </p:tavLst>
                                    </p:anim>
                                    <p:set>
                                      <p:cBhvr>
                                        <p:cTn id="52" dur="80"/>
                                        <p:tgtEl>
                                          <p:spTgt spid="15"/>
                                        </p:tgtEl>
                                        <p:attrNameLst>
                                          <p:attrName>fill.type</p:attrName>
                                        </p:attrNameLst>
                                      </p:cBhvr>
                                      <p:to>
                                        <p:strVal val="solid"/>
                                      </p:to>
                                    </p:set>
                                  </p:childTnLst>
                                </p:cTn>
                              </p:par>
                            </p:childTnLst>
                          </p:cTn>
                        </p:par>
                        <p:par>
                          <p:cTn id="53" fill="hold">
                            <p:stCondLst>
                              <p:cond delay="6680"/>
                            </p:stCondLst>
                            <p:childTnLst>
                              <p:par>
                                <p:cTn id="54" presetID="27" presetClass="entr" presetSubtype="0" fill="hold" grpId="0" nodeType="afterEffect">
                                  <p:stCondLst>
                                    <p:cond delay="0"/>
                                  </p:stCondLst>
                                  <p:iterate type="lt">
                                    <p:tmPct val="50000"/>
                                  </p:iterate>
                                  <p:childTnLst>
                                    <p:set>
                                      <p:cBhvr>
                                        <p:cTn id="55" dur="1" fill="hold">
                                          <p:stCondLst>
                                            <p:cond delay="0"/>
                                          </p:stCondLst>
                                        </p:cTn>
                                        <p:tgtEl>
                                          <p:spTgt spid="16"/>
                                        </p:tgtEl>
                                        <p:attrNameLst>
                                          <p:attrName>style.visibility</p:attrName>
                                        </p:attrNameLst>
                                      </p:cBhvr>
                                      <p:to>
                                        <p:strVal val="visible"/>
                                      </p:to>
                                    </p:set>
                                    <p:anim calcmode="discrete" valueType="clr">
                                      <p:cBhvr override="childStyle">
                                        <p:cTn id="56"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6"/>
                                        </p:tgtEl>
                                        <p:attrNameLst>
                                          <p:attrName>fillcolor</p:attrName>
                                        </p:attrNameLst>
                                      </p:cBhvr>
                                      <p:tavLst>
                                        <p:tav tm="0">
                                          <p:val>
                                            <p:clrVal>
                                              <a:schemeClr val="accent2"/>
                                            </p:clrVal>
                                          </p:val>
                                        </p:tav>
                                        <p:tav tm="50000">
                                          <p:val>
                                            <p:clrVal>
                                              <a:schemeClr val="hlink"/>
                                            </p:clrVal>
                                          </p:val>
                                        </p:tav>
                                      </p:tavLst>
                                    </p:anim>
                                    <p:set>
                                      <p:cBhvr>
                                        <p:cTn id="58"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1204C8"/>
                </a:solidFill>
              </a:rPr>
              <a:t>Types of OS</a:t>
            </a:r>
            <a:endParaRPr lang="en-US" sz="3600" b="1" dirty="0">
              <a:solidFill>
                <a:srgbClr val="1204C8"/>
              </a:solidFill>
            </a:endParaRPr>
          </a:p>
        </p:txBody>
      </p:sp>
      <p:sp>
        <p:nvSpPr>
          <p:cNvPr id="3" name="Content Placeholder 2"/>
          <p:cNvSpPr>
            <a:spLocks noGrp="1"/>
          </p:cNvSpPr>
          <p:nvPr>
            <p:ph idx="1"/>
          </p:nvPr>
        </p:nvSpPr>
        <p:spPr/>
        <p:txBody>
          <a:bodyPr>
            <a:normAutofit/>
          </a:bodyPr>
          <a:lstStyle/>
          <a:p>
            <a:pPr lvl="1"/>
            <a:r>
              <a:rPr lang="en-US" b="1" dirty="0" smtClean="0"/>
              <a:t>Early OS or serial processing</a:t>
            </a:r>
          </a:p>
          <a:p>
            <a:pPr lvl="1"/>
            <a:r>
              <a:rPr lang="en-US" b="1" dirty="0" smtClean="0"/>
              <a:t>Batch OS</a:t>
            </a:r>
          </a:p>
          <a:p>
            <a:pPr lvl="1"/>
            <a:r>
              <a:rPr lang="en-US" b="1" dirty="0" smtClean="0"/>
              <a:t>Multi-programmed OS</a:t>
            </a:r>
          </a:p>
          <a:p>
            <a:pPr lvl="1"/>
            <a:r>
              <a:rPr lang="en-US" b="1" dirty="0" smtClean="0"/>
              <a:t>Multitasking OS</a:t>
            </a:r>
          </a:p>
          <a:p>
            <a:pPr lvl="1"/>
            <a:r>
              <a:rPr lang="en-US" b="1" dirty="0" smtClean="0"/>
              <a:t>Time sharing OS</a:t>
            </a:r>
          </a:p>
          <a:p>
            <a:pPr lvl="1"/>
            <a:r>
              <a:rPr lang="en-US" b="1" dirty="0" smtClean="0"/>
              <a:t>Multiprocessing OS</a:t>
            </a:r>
          </a:p>
          <a:p>
            <a:pPr lvl="1"/>
            <a:r>
              <a:rPr lang="en-US" b="1" dirty="0" smtClean="0"/>
              <a:t>Real time OS</a:t>
            </a:r>
          </a:p>
          <a:p>
            <a:pPr lvl="1"/>
            <a:r>
              <a:rPr lang="en-US" b="1" dirty="0" smtClean="0"/>
              <a:t>Distributed OS</a:t>
            </a:r>
          </a:p>
          <a:p>
            <a:pPr>
              <a:buFont typeface="Wingdings" pitchFamily="2" charset="2"/>
              <a:buChar char="v"/>
            </a:pPr>
            <a:endParaRPr lang="en-US" sz="2400" dirty="0">
              <a:solidFill>
                <a:srgbClr val="3610DA"/>
              </a:solidFill>
              <a:latin typeface="Berlin Sans FB" pitchFamily="34" charset="0"/>
            </a:endParaRPr>
          </a:p>
        </p:txBody>
      </p:sp>
      <p:sp>
        <p:nvSpPr>
          <p:cNvPr id="4" name="Footer Placeholder 3"/>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5" name="Slide Number Placeholder 4"/>
          <p:cNvSpPr>
            <a:spLocks noGrp="1"/>
          </p:cNvSpPr>
          <p:nvPr>
            <p:ph type="sldNum" sz="quarter" idx="12"/>
          </p:nvPr>
        </p:nvSpPr>
        <p:spPr/>
        <p:txBody>
          <a:bodyPr/>
          <a:lstStyle/>
          <a:p>
            <a:fld id="{1EDA7384-30A3-4D98-8C61-1E233AE8BEB8}" type="slidenum">
              <a:rPr lang="en-US" sz="1800" b="1" smtClean="0">
                <a:solidFill>
                  <a:schemeClr val="tx1"/>
                </a:solidFill>
              </a:rPr>
              <a:pPr/>
              <a:t>17</a:t>
            </a:fld>
            <a:endParaRPr lang="en-US" sz="1800" b="1" dirty="0">
              <a:solidFill>
                <a:schemeClr val="tx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dirty="0" smtClean="0">
                <a:solidFill>
                  <a:srgbClr val="1204C8"/>
                </a:solidFill>
              </a:rPr>
              <a:t>Early O.S or processing O.S</a:t>
            </a:r>
            <a:endParaRPr lang="en-US" sz="3600" b="1" dirty="0">
              <a:solidFill>
                <a:srgbClr val="1204C8"/>
              </a:solidFill>
            </a:endParaRPr>
          </a:p>
        </p:txBody>
      </p:sp>
      <p:sp>
        <p:nvSpPr>
          <p:cNvPr id="3" name="Content Placeholder 2"/>
          <p:cNvSpPr>
            <a:spLocks noGrp="1"/>
          </p:cNvSpPr>
          <p:nvPr>
            <p:ph idx="1"/>
          </p:nvPr>
        </p:nvSpPr>
        <p:spPr>
          <a:xfrm>
            <a:off x="428596" y="1142984"/>
            <a:ext cx="8501122" cy="4857784"/>
          </a:xfrm>
        </p:spPr>
        <p:txBody>
          <a:bodyPr>
            <a:normAutofit/>
          </a:bodyPr>
          <a:lstStyle/>
          <a:p>
            <a:pPr algn="just"/>
            <a:r>
              <a:rPr lang="en-US" sz="2800" dirty="0" smtClean="0"/>
              <a:t>In serial operating system only one job resides in computer memory and it remains there till it is executed. After completion of job, next job is entered</a:t>
            </a:r>
            <a:r>
              <a:rPr lang="en-US" sz="2400" dirty="0" smtClean="0">
                <a:latin typeface="Berlin Sans FB" pitchFamily="34" charset="0"/>
              </a:rPr>
              <a:t>.</a:t>
            </a:r>
          </a:p>
          <a:p>
            <a:r>
              <a:rPr lang="en-US" sz="2800" b="1" dirty="0" smtClean="0">
                <a:solidFill>
                  <a:srgbClr val="FF0000"/>
                </a:solidFill>
              </a:rPr>
              <a:t>Disadvantages:-</a:t>
            </a:r>
          </a:p>
          <a:p>
            <a:pPr marL="798513" indent="-341313">
              <a:buFont typeface="+mj-lt"/>
              <a:buAutoNum type="arabicPeriod"/>
            </a:pPr>
            <a:r>
              <a:rPr lang="en-US" sz="2400" dirty="0" smtClean="0"/>
              <a:t>CPU remains idle for most of time.</a:t>
            </a:r>
          </a:p>
          <a:p>
            <a:pPr marL="798513" indent="-341313">
              <a:buFont typeface="+mj-lt"/>
              <a:buAutoNum type="arabicPeriod"/>
            </a:pPr>
            <a:r>
              <a:rPr lang="en-US" sz="2400" dirty="0" smtClean="0"/>
              <a:t>Very slow</a:t>
            </a:r>
          </a:p>
          <a:p>
            <a:pPr marL="798513" indent="-341313">
              <a:buFont typeface="+mj-lt"/>
              <a:buAutoNum type="arabicPeriod"/>
            </a:pPr>
            <a:r>
              <a:rPr lang="en-US" sz="2400" dirty="0" smtClean="0"/>
              <a:t>Waiting time of jobs are more</a:t>
            </a:r>
          </a:p>
          <a:p>
            <a:r>
              <a:rPr lang="en-US" sz="2800" b="1" dirty="0" smtClean="0">
                <a:solidFill>
                  <a:srgbClr val="FF0000"/>
                </a:solidFill>
              </a:rPr>
              <a:t>Advantages:-</a:t>
            </a:r>
          </a:p>
          <a:p>
            <a:pPr marL="795338" indent="-338138">
              <a:buFont typeface="+mj-lt"/>
              <a:buAutoNum type="arabicPeriod"/>
              <a:tabLst>
                <a:tab pos="796925" algn="l"/>
              </a:tabLst>
            </a:pPr>
            <a:r>
              <a:rPr lang="en-US" sz="2400" dirty="0" smtClean="0"/>
              <a:t>Resource management  is very easy.</a:t>
            </a:r>
          </a:p>
          <a:p>
            <a:pPr marL="795338" indent="-338138">
              <a:buFont typeface="+mj-lt"/>
              <a:buAutoNum type="arabicPeriod"/>
              <a:tabLst>
                <a:tab pos="796925" algn="l"/>
              </a:tabLst>
            </a:pPr>
            <a:r>
              <a:rPr lang="en-US" sz="2400" dirty="0" smtClean="0"/>
              <a:t>allocation is very easy.</a:t>
            </a:r>
          </a:p>
        </p:txBody>
      </p:sp>
      <p:graphicFrame>
        <p:nvGraphicFramePr>
          <p:cNvPr id="4" name="Table 3"/>
          <p:cNvGraphicFramePr>
            <a:graphicFrameLocks noGrp="1"/>
          </p:cNvGraphicFramePr>
          <p:nvPr/>
        </p:nvGraphicFramePr>
        <p:xfrm>
          <a:off x="6500826" y="3071810"/>
          <a:ext cx="2071702" cy="2428892"/>
        </p:xfrm>
        <a:graphic>
          <a:graphicData uri="http://schemas.openxmlformats.org/drawingml/2006/table">
            <a:tbl>
              <a:tblPr firstRow="1" bandRow="1">
                <a:tableStyleId>{5C22544A-7EE6-4342-B048-85BDC9FD1C3A}</a:tableStyleId>
              </a:tblPr>
              <a:tblGrid>
                <a:gridCol w="2071702"/>
              </a:tblGrid>
              <a:tr h="1047888">
                <a:tc>
                  <a:txBody>
                    <a:bodyPr/>
                    <a:lstStyle/>
                    <a:p>
                      <a:r>
                        <a:rPr lang="en-US" dirty="0" smtClean="0"/>
                        <a:t>           </a:t>
                      </a:r>
                    </a:p>
                    <a:p>
                      <a:r>
                        <a:rPr lang="en-US" dirty="0" smtClean="0"/>
                        <a:t>                O.S</a:t>
                      </a:r>
                      <a:endParaRPr lang="en-US" dirty="0"/>
                    </a:p>
                  </a:txBody>
                  <a:tcPr/>
                </a:tc>
              </a:tr>
              <a:tr h="1381004">
                <a:tc>
                  <a:txBody>
                    <a:bodyPr/>
                    <a:lstStyle/>
                    <a:p>
                      <a:endParaRPr lang="en-US" dirty="0" smtClean="0"/>
                    </a:p>
                    <a:p>
                      <a:pPr algn="l"/>
                      <a:r>
                        <a:rPr lang="en-US" sz="2000" b="1" dirty="0" smtClean="0"/>
                        <a:t>              User</a:t>
                      </a:r>
                    </a:p>
                    <a:p>
                      <a:pPr algn="l"/>
                      <a:r>
                        <a:rPr lang="en-US" sz="2000" b="1" dirty="0" smtClean="0"/>
                        <a:t>          Program</a:t>
                      </a:r>
                    </a:p>
                    <a:p>
                      <a:pPr algn="l"/>
                      <a:r>
                        <a:rPr lang="en-US" sz="2000" b="1" dirty="0" smtClean="0"/>
                        <a:t>              Area</a:t>
                      </a:r>
                      <a:endParaRPr lang="en-US" sz="2000" b="1" dirty="0"/>
                    </a:p>
                  </a:txBody>
                  <a:tcPr/>
                </a:tc>
              </a:tr>
            </a:tbl>
          </a:graphicData>
        </a:graphic>
      </p:graphicFrame>
      <p:sp>
        <p:nvSpPr>
          <p:cNvPr id="5" name="Slide Number Placeholder 4"/>
          <p:cNvSpPr>
            <a:spLocks noGrp="1"/>
          </p:cNvSpPr>
          <p:nvPr>
            <p:ph type="sldNum" sz="quarter" idx="12"/>
          </p:nvPr>
        </p:nvSpPr>
        <p:spPr/>
        <p:txBody>
          <a:bodyPr/>
          <a:lstStyle/>
          <a:p>
            <a:fld id="{1EDA7384-30A3-4D98-8C61-1E233AE8BEB8}" type="slidenum">
              <a:rPr lang="en-US" sz="1800" b="1" smtClean="0">
                <a:solidFill>
                  <a:schemeClr val="tx1"/>
                </a:solidFill>
              </a:rPr>
              <a:pPr/>
              <a:t>18</a:t>
            </a:fld>
            <a:endParaRPr lang="en-US" sz="1800" b="1" dirty="0">
              <a:solidFill>
                <a:schemeClr val="tx1"/>
              </a:solidFill>
            </a:endParaRPr>
          </a:p>
        </p:txBody>
      </p:sp>
      <p:sp>
        <p:nvSpPr>
          <p:cNvPr id="6" name="Footer Placeholder 5"/>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785794"/>
          </a:xfrm>
        </p:spPr>
        <p:txBody>
          <a:bodyPr>
            <a:normAutofit/>
          </a:bodyPr>
          <a:lstStyle/>
          <a:p>
            <a:r>
              <a:rPr lang="en-US" sz="3600" b="1" dirty="0" smtClean="0">
                <a:solidFill>
                  <a:srgbClr val="1204C8"/>
                </a:solidFill>
              </a:rPr>
              <a:t>Batch O.S</a:t>
            </a:r>
            <a:endParaRPr lang="en-US" sz="3600" b="1" dirty="0">
              <a:solidFill>
                <a:srgbClr val="1204C8"/>
              </a:solidFill>
            </a:endParaRPr>
          </a:p>
        </p:txBody>
      </p:sp>
      <p:sp>
        <p:nvSpPr>
          <p:cNvPr id="3" name="Content Placeholder 2"/>
          <p:cNvSpPr>
            <a:spLocks noGrp="1"/>
          </p:cNvSpPr>
          <p:nvPr>
            <p:ph idx="1"/>
          </p:nvPr>
        </p:nvSpPr>
        <p:spPr>
          <a:xfrm>
            <a:off x="357158" y="642918"/>
            <a:ext cx="8643998" cy="5715040"/>
          </a:xfrm>
        </p:spPr>
        <p:txBody>
          <a:bodyPr>
            <a:noAutofit/>
          </a:bodyPr>
          <a:lstStyle/>
          <a:p>
            <a:r>
              <a:rPr lang="en-US" sz="2800" dirty="0" smtClean="0"/>
              <a:t>It process a batch of jobs</a:t>
            </a:r>
          </a:p>
          <a:p>
            <a:r>
              <a:rPr lang="en-US" sz="2800" dirty="0" smtClean="0"/>
              <a:t>Does not allow user to interact computer directly.</a:t>
            </a:r>
          </a:p>
          <a:p>
            <a:r>
              <a:rPr lang="en-US" sz="2800" dirty="0" smtClean="0"/>
              <a:t>Each user prepares his job and submits to the operator.</a:t>
            </a:r>
          </a:p>
          <a:p>
            <a:r>
              <a:rPr lang="en-US" sz="2800" dirty="0" smtClean="0"/>
              <a:t>Major task is to transfer control automatically from one job to next.</a:t>
            </a:r>
          </a:p>
          <a:p>
            <a:r>
              <a:rPr lang="en-US" sz="2800" b="1" dirty="0" smtClean="0">
                <a:solidFill>
                  <a:srgbClr val="FF0000"/>
                </a:solidFill>
              </a:rPr>
              <a:t>Advantages:-</a:t>
            </a:r>
          </a:p>
          <a:p>
            <a:pPr marL="690563" indent="-350838">
              <a:buFont typeface="+mj-lt"/>
              <a:buAutoNum type="arabicPeriod"/>
            </a:pPr>
            <a:r>
              <a:rPr lang="en-US" sz="2400" dirty="0" smtClean="0"/>
              <a:t>Faster than serial processing</a:t>
            </a:r>
          </a:p>
          <a:p>
            <a:pPr marL="690563" indent="-350838">
              <a:buFont typeface="+mj-lt"/>
              <a:buAutoNum type="arabicPeriod"/>
            </a:pPr>
            <a:r>
              <a:rPr lang="en-US" sz="2400" dirty="0" smtClean="0"/>
              <a:t>Resource allocation and management is very easy.</a:t>
            </a:r>
          </a:p>
          <a:p>
            <a:r>
              <a:rPr lang="en-US" sz="2800" b="1" dirty="0" smtClean="0">
                <a:solidFill>
                  <a:srgbClr val="FF0000"/>
                </a:solidFill>
              </a:rPr>
              <a:t>Disadvantages:-</a:t>
            </a:r>
          </a:p>
          <a:p>
            <a:pPr marL="690563" indent="-350838">
              <a:buFont typeface="+mj-lt"/>
              <a:buAutoNum type="arabicPeriod"/>
              <a:tabLst>
                <a:tab pos="690563" algn="l"/>
              </a:tabLst>
            </a:pPr>
            <a:r>
              <a:rPr lang="en-US" sz="2400" dirty="0" smtClean="0"/>
              <a:t>Lack of interaction between user and job.</a:t>
            </a:r>
          </a:p>
          <a:p>
            <a:pPr marL="690563" indent="-350838">
              <a:buFont typeface="+mj-lt"/>
              <a:buAutoNum type="arabicPeriod"/>
              <a:tabLst>
                <a:tab pos="690563" algn="l"/>
              </a:tabLst>
            </a:pPr>
            <a:r>
              <a:rPr lang="en-US" sz="2400" dirty="0" smtClean="0"/>
              <a:t>Turnaround time is high.</a:t>
            </a:r>
          </a:p>
          <a:p>
            <a:pPr marL="690563" indent="-350838">
              <a:buFont typeface="+mj-lt"/>
              <a:buAutoNum type="arabicPeriod"/>
              <a:tabLst>
                <a:tab pos="690563" algn="l"/>
              </a:tabLst>
            </a:pPr>
            <a:r>
              <a:rPr lang="en-US" sz="2400" dirty="0" smtClean="0"/>
              <a:t>Off line debugging.</a:t>
            </a:r>
          </a:p>
        </p:txBody>
      </p:sp>
      <p:sp>
        <p:nvSpPr>
          <p:cNvPr id="4" name="Slide Number Placeholder 3"/>
          <p:cNvSpPr>
            <a:spLocks noGrp="1"/>
          </p:cNvSpPr>
          <p:nvPr>
            <p:ph type="sldNum" sz="quarter" idx="12"/>
          </p:nvPr>
        </p:nvSpPr>
        <p:spPr/>
        <p:txBody>
          <a:bodyPr/>
          <a:lstStyle/>
          <a:p>
            <a:fld id="{1EDA7384-30A3-4D98-8C61-1E233AE8BEB8}" type="slidenum">
              <a:rPr lang="en-US" sz="1800" b="1" smtClean="0">
                <a:solidFill>
                  <a:schemeClr val="tx1"/>
                </a:solidFill>
              </a:rPr>
              <a:pPr/>
              <a:t>19</a:t>
            </a:fld>
            <a:endParaRPr lang="en-US" b="1" dirty="0">
              <a:solidFill>
                <a:schemeClr val="tx1"/>
              </a:solidFill>
            </a:endParaRPr>
          </a:p>
        </p:txBody>
      </p:sp>
      <p:sp>
        <p:nvSpPr>
          <p:cNvPr id="5" name="Footer Placeholder 4"/>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graphicFrame>
        <p:nvGraphicFramePr>
          <p:cNvPr id="6" name="Content Placeholder 3"/>
          <p:cNvGraphicFramePr>
            <a:graphicFrameLocks noGrp="1"/>
          </p:cNvGraphicFramePr>
          <p:nvPr>
            <p:ph idx="1"/>
          </p:nvPr>
        </p:nvGraphicFramePr>
        <p:xfrm>
          <a:off x="500034" y="642918"/>
          <a:ext cx="8401048" cy="5843348"/>
        </p:xfrm>
        <a:graphic>
          <a:graphicData uri="http://schemas.openxmlformats.org/drawingml/2006/table">
            <a:tbl>
              <a:tblPr/>
              <a:tblGrid>
                <a:gridCol w="1400175"/>
                <a:gridCol w="7000873"/>
              </a:tblGrid>
              <a:tr h="292818">
                <a:tc>
                  <a:txBody>
                    <a:bodyPr/>
                    <a:lstStyle/>
                    <a:p>
                      <a:pPr algn="ctr">
                        <a:spcBef>
                          <a:spcPts val="0"/>
                        </a:spcBef>
                        <a:spcAft>
                          <a:spcPts val="0"/>
                        </a:spcAft>
                      </a:pPr>
                      <a:r>
                        <a:rPr lang="en-US" sz="2000" b="1" dirty="0">
                          <a:solidFill>
                            <a:srgbClr val="462DFD"/>
                          </a:solidFill>
                        </a:rPr>
                        <a:t>Week</a:t>
                      </a:r>
                      <a:endParaRPr lang="en-US" sz="2000" dirty="0">
                        <a:solidFill>
                          <a:srgbClr val="462DFD"/>
                        </a:solidFill>
                      </a:endParaRPr>
                    </a:p>
                  </a:txBody>
                  <a:tcPr marL="14553" marR="14553" marT="7276" marB="7276" anchor="ctr">
                    <a:lnL>
                      <a:noFill/>
                    </a:lnL>
                    <a:lnR>
                      <a:noFill/>
                    </a:lnR>
                    <a:lnT>
                      <a:noFill/>
                    </a:lnT>
                    <a:lnB>
                      <a:noFill/>
                    </a:lnB>
                  </a:tcPr>
                </a:tc>
                <a:tc>
                  <a:txBody>
                    <a:bodyPr/>
                    <a:lstStyle/>
                    <a:p>
                      <a:pPr>
                        <a:spcBef>
                          <a:spcPts val="0"/>
                        </a:spcBef>
                        <a:spcAft>
                          <a:spcPts val="0"/>
                        </a:spcAft>
                      </a:pPr>
                      <a:r>
                        <a:rPr lang="en-US" sz="2000" b="1" dirty="0">
                          <a:solidFill>
                            <a:srgbClr val="462DFD"/>
                          </a:solidFill>
                        </a:rPr>
                        <a:t>Covered Topics</a:t>
                      </a:r>
                      <a:endParaRPr lang="en-US" sz="2000" dirty="0">
                        <a:solidFill>
                          <a:srgbClr val="462DFD"/>
                        </a:solidFill>
                      </a:endParaRPr>
                    </a:p>
                  </a:txBody>
                  <a:tcPr marL="14553" marR="14553" marT="7276" marB="7276" anchor="ctr">
                    <a:lnL>
                      <a:noFill/>
                    </a:lnL>
                    <a:lnR>
                      <a:noFill/>
                    </a:lnR>
                    <a:lnT>
                      <a:noFill/>
                    </a:lnT>
                    <a:lnB>
                      <a:noFill/>
                    </a:lnB>
                  </a:tcPr>
                </a:tc>
              </a:tr>
              <a:tr h="292818">
                <a:tc>
                  <a:txBody>
                    <a:bodyPr/>
                    <a:lstStyle/>
                    <a:p>
                      <a:pPr algn="ctr">
                        <a:spcBef>
                          <a:spcPts val="0"/>
                        </a:spcBef>
                        <a:spcAft>
                          <a:spcPts val="0"/>
                        </a:spcAft>
                      </a:pPr>
                      <a:r>
                        <a:rPr lang="en-US" sz="1800" b="1" dirty="0" smtClean="0">
                          <a:solidFill>
                            <a:schemeClr val="tx1"/>
                          </a:solidFill>
                        </a:rPr>
                        <a:t>1</a:t>
                      </a:r>
                      <a:endParaRPr lang="ar-SA" sz="1800" b="1" dirty="0">
                        <a:solidFill>
                          <a:schemeClr val="tx1"/>
                        </a:solidFill>
                      </a:endParaRPr>
                    </a:p>
                  </a:txBody>
                  <a:tcPr marL="14553" marR="14553" marT="7276" marB="7276" anchor="ctr">
                    <a:lnL>
                      <a:noFill/>
                    </a:lnL>
                    <a:lnR>
                      <a:noFill/>
                    </a:lnR>
                    <a:lnT>
                      <a:noFill/>
                    </a:lnT>
                    <a:lnB>
                      <a:noFill/>
                    </a:lnB>
                  </a:tcPr>
                </a:tc>
                <a:tc>
                  <a:txBody>
                    <a:bodyPr/>
                    <a:lstStyle/>
                    <a:p>
                      <a:pPr>
                        <a:spcBef>
                          <a:spcPts val="0"/>
                        </a:spcBef>
                        <a:spcAft>
                          <a:spcPts val="0"/>
                        </a:spcAft>
                      </a:pPr>
                      <a:r>
                        <a:rPr lang="en-US" sz="2000" b="1" dirty="0" smtClean="0"/>
                        <a:t>Chapter </a:t>
                      </a:r>
                      <a:r>
                        <a:rPr lang="en-US" sz="2000" b="1" dirty="0"/>
                        <a:t>1 - </a:t>
                      </a:r>
                      <a:r>
                        <a:rPr lang="en-US" sz="2000" b="1" dirty="0">
                          <a:solidFill>
                            <a:srgbClr val="FF0000"/>
                          </a:solidFill>
                        </a:rPr>
                        <a:t>Introduction</a:t>
                      </a:r>
                    </a:p>
                  </a:txBody>
                  <a:tcPr marL="14553" marR="14553" marT="7276" marB="7276" anchor="ctr">
                    <a:lnL>
                      <a:noFill/>
                    </a:lnL>
                    <a:lnR>
                      <a:noFill/>
                    </a:lnR>
                    <a:lnT>
                      <a:noFill/>
                    </a:lnT>
                    <a:lnB>
                      <a:noFill/>
                    </a:lnB>
                  </a:tcPr>
                </a:tc>
              </a:tr>
              <a:tr h="292818">
                <a:tc>
                  <a:txBody>
                    <a:bodyPr/>
                    <a:lstStyle/>
                    <a:p>
                      <a:pPr algn="ctr">
                        <a:spcBef>
                          <a:spcPts val="0"/>
                        </a:spcBef>
                        <a:spcAft>
                          <a:spcPts val="0"/>
                        </a:spcAft>
                      </a:pPr>
                      <a:r>
                        <a:rPr lang="en-US" sz="1800" b="1" dirty="0" smtClean="0">
                          <a:solidFill>
                            <a:schemeClr val="tx1"/>
                          </a:solidFill>
                        </a:rPr>
                        <a:t>2</a:t>
                      </a:r>
                      <a:endParaRPr lang="ar-SA" sz="1800" b="1" dirty="0">
                        <a:solidFill>
                          <a:schemeClr val="tx1"/>
                        </a:solidFill>
                      </a:endParaRPr>
                    </a:p>
                  </a:txBody>
                  <a:tcPr marL="14553" marR="14553" marT="7276" marB="7276" anchor="ctr">
                    <a:lnL>
                      <a:noFill/>
                    </a:lnL>
                    <a:lnR>
                      <a:noFill/>
                    </a:lnR>
                    <a:lnT>
                      <a:noFill/>
                    </a:lnT>
                    <a:lnB>
                      <a:noFill/>
                    </a:lnB>
                  </a:tcPr>
                </a:tc>
                <a:tc>
                  <a:txBody>
                    <a:bodyPr/>
                    <a:lstStyle/>
                    <a:p>
                      <a:pPr>
                        <a:spcBef>
                          <a:spcPts val="0"/>
                        </a:spcBef>
                        <a:spcAft>
                          <a:spcPts val="0"/>
                        </a:spcAft>
                      </a:pPr>
                      <a:r>
                        <a:rPr lang="en-US" sz="2000" b="1" dirty="0" smtClean="0"/>
                        <a:t>Chapter </a:t>
                      </a:r>
                      <a:r>
                        <a:rPr lang="en-US" sz="2000" b="1" dirty="0"/>
                        <a:t>2 - </a:t>
                      </a:r>
                      <a:r>
                        <a:rPr lang="en-US" sz="2000" b="1" dirty="0">
                          <a:solidFill>
                            <a:srgbClr val="FF0000"/>
                          </a:solidFill>
                        </a:rPr>
                        <a:t>OS Structures</a:t>
                      </a:r>
                    </a:p>
                  </a:txBody>
                  <a:tcPr marL="14553" marR="14553" marT="7276" marB="7276" anchor="ctr">
                    <a:lnL>
                      <a:noFill/>
                    </a:lnL>
                    <a:lnR>
                      <a:noFill/>
                    </a:lnR>
                    <a:lnT>
                      <a:noFill/>
                    </a:lnT>
                    <a:lnB>
                      <a:noFill/>
                    </a:lnB>
                  </a:tcPr>
                </a:tc>
              </a:tr>
              <a:tr h="516399">
                <a:tc>
                  <a:txBody>
                    <a:bodyPr/>
                    <a:lstStyle/>
                    <a:p>
                      <a:pPr algn="ctr">
                        <a:spcBef>
                          <a:spcPts val="0"/>
                        </a:spcBef>
                        <a:spcAft>
                          <a:spcPts val="0"/>
                        </a:spcAft>
                      </a:pPr>
                      <a:r>
                        <a:rPr lang="en-US" sz="1800" b="1" dirty="0" smtClean="0">
                          <a:solidFill>
                            <a:schemeClr val="tx1"/>
                          </a:solidFill>
                        </a:rPr>
                        <a:t>3</a:t>
                      </a:r>
                      <a:r>
                        <a:rPr lang="ar-SA" sz="1800" b="1" dirty="0">
                          <a:solidFill>
                            <a:schemeClr val="tx1"/>
                          </a:solidFill>
                        </a:rPr>
                        <a:t/>
                      </a:r>
                      <a:br>
                        <a:rPr lang="ar-SA" sz="1800" b="1" dirty="0">
                          <a:solidFill>
                            <a:schemeClr val="tx1"/>
                          </a:solidFill>
                        </a:rPr>
                      </a:br>
                      <a:endParaRPr lang="ar-SA" sz="1800" b="1" dirty="0">
                        <a:solidFill>
                          <a:schemeClr val="tx1"/>
                        </a:solidFill>
                      </a:endParaRPr>
                    </a:p>
                  </a:txBody>
                  <a:tcPr marL="14553" marR="14553" marT="7276" marB="7276" anchor="ctr">
                    <a:lnL>
                      <a:noFill/>
                    </a:lnL>
                    <a:lnR>
                      <a:noFill/>
                    </a:lnR>
                    <a:lnT>
                      <a:noFill/>
                    </a:lnT>
                    <a:lnB>
                      <a:noFill/>
                    </a:lnB>
                  </a:tcPr>
                </a:tc>
                <a:tc>
                  <a:txBody>
                    <a:bodyPr/>
                    <a:lstStyle/>
                    <a:p>
                      <a:pPr>
                        <a:spcBef>
                          <a:spcPts val="0"/>
                        </a:spcBef>
                        <a:spcAft>
                          <a:spcPts val="0"/>
                        </a:spcAft>
                      </a:pPr>
                      <a:r>
                        <a:rPr lang="en-US" sz="2000" b="1" dirty="0" smtClean="0"/>
                        <a:t>Chapter </a:t>
                      </a:r>
                      <a:r>
                        <a:rPr lang="en-US" sz="2000" b="1" dirty="0"/>
                        <a:t>3 - </a:t>
                      </a:r>
                      <a:r>
                        <a:rPr lang="en-US" sz="2000" b="1" dirty="0">
                          <a:solidFill>
                            <a:srgbClr val="FF0000"/>
                          </a:solidFill>
                        </a:rPr>
                        <a:t>Processes</a:t>
                      </a:r>
                      <a:r>
                        <a:rPr lang="en-US" sz="2000" b="1" dirty="0"/>
                        <a:t> </a:t>
                      </a:r>
                    </a:p>
                  </a:txBody>
                  <a:tcPr marL="14553" marR="14553" marT="7276" marB="7276" anchor="ctr">
                    <a:lnL>
                      <a:noFill/>
                    </a:lnL>
                    <a:lnR>
                      <a:noFill/>
                    </a:lnR>
                    <a:lnT>
                      <a:noFill/>
                    </a:lnT>
                    <a:lnB>
                      <a:noFill/>
                    </a:lnB>
                  </a:tcPr>
                </a:tc>
              </a:tr>
              <a:tr h="292818">
                <a:tc>
                  <a:txBody>
                    <a:bodyPr/>
                    <a:lstStyle/>
                    <a:p>
                      <a:pPr algn="ctr" rtl="1"/>
                      <a:r>
                        <a:rPr lang="en-US" sz="1800" b="1" dirty="0" smtClean="0"/>
                        <a:t>4</a:t>
                      </a:r>
                      <a:endParaRPr lang="ar-SA" sz="1800" b="1" dirty="0"/>
                    </a:p>
                  </a:txBody>
                  <a:tcPr marL="14553" marR="14553" marT="7276" marB="7276" anchor="ctr">
                    <a:lnL>
                      <a:noFill/>
                    </a:lnL>
                    <a:lnR>
                      <a:noFill/>
                    </a:lnR>
                    <a:lnT>
                      <a:noFill/>
                    </a:lnT>
                    <a:lnB>
                      <a:noFill/>
                    </a:lnB>
                  </a:tcPr>
                </a:tc>
                <a:tc>
                  <a:txBody>
                    <a:bodyPr/>
                    <a:lstStyle/>
                    <a:p>
                      <a:pPr>
                        <a:spcBef>
                          <a:spcPts val="0"/>
                        </a:spcBef>
                        <a:spcAft>
                          <a:spcPts val="0"/>
                        </a:spcAft>
                      </a:pPr>
                      <a:r>
                        <a:rPr lang="en-US" sz="2000" b="1" dirty="0" smtClean="0"/>
                        <a:t>Chapter </a:t>
                      </a:r>
                      <a:r>
                        <a:rPr lang="en-US" sz="2000" b="1" dirty="0"/>
                        <a:t>4 - </a:t>
                      </a:r>
                      <a:r>
                        <a:rPr lang="en-US" sz="2000" b="1" dirty="0">
                          <a:solidFill>
                            <a:srgbClr val="FF0000"/>
                          </a:solidFill>
                        </a:rPr>
                        <a:t>Threads</a:t>
                      </a:r>
                      <a:r>
                        <a:rPr lang="en-US" sz="2000" b="1" dirty="0"/>
                        <a:t> </a:t>
                      </a:r>
                    </a:p>
                  </a:txBody>
                  <a:tcPr marL="14553" marR="14553" marT="7276" marB="7276" anchor="ctr">
                    <a:lnL>
                      <a:noFill/>
                    </a:lnL>
                    <a:lnR>
                      <a:noFill/>
                    </a:lnR>
                    <a:lnT>
                      <a:noFill/>
                    </a:lnT>
                    <a:lnB>
                      <a:noFill/>
                    </a:lnB>
                  </a:tcPr>
                </a:tc>
              </a:tr>
              <a:tr h="516399">
                <a:tc>
                  <a:txBody>
                    <a:bodyPr/>
                    <a:lstStyle/>
                    <a:p>
                      <a:pPr algn="ctr">
                        <a:spcBef>
                          <a:spcPts val="0"/>
                        </a:spcBef>
                        <a:spcAft>
                          <a:spcPts val="0"/>
                        </a:spcAft>
                      </a:pPr>
                      <a:r>
                        <a:rPr lang="en-US" sz="1800" b="1" dirty="0" smtClean="0">
                          <a:solidFill>
                            <a:schemeClr val="tx1"/>
                          </a:solidFill>
                        </a:rPr>
                        <a:t>5</a:t>
                      </a:r>
                      <a:r>
                        <a:rPr lang="ar-SA" sz="1800" b="1" dirty="0">
                          <a:solidFill>
                            <a:schemeClr val="tx1"/>
                          </a:solidFill>
                        </a:rPr>
                        <a:t/>
                      </a:r>
                      <a:br>
                        <a:rPr lang="ar-SA" sz="1800" b="1" dirty="0">
                          <a:solidFill>
                            <a:schemeClr val="tx1"/>
                          </a:solidFill>
                        </a:rPr>
                      </a:br>
                      <a:endParaRPr lang="ar-SA" sz="1800" b="1" dirty="0">
                        <a:solidFill>
                          <a:schemeClr val="tx1"/>
                        </a:solidFill>
                      </a:endParaRPr>
                    </a:p>
                  </a:txBody>
                  <a:tcPr marL="14553" marR="14553" marT="7276" marB="7276" anchor="ctr">
                    <a:lnL>
                      <a:noFill/>
                    </a:lnL>
                    <a:lnR>
                      <a:noFill/>
                    </a:lnR>
                    <a:lnT>
                      <a:noFill/>
                    </a:lnT>
                    <a:lnB>
                      <a:noFill/>
                    </a:lnB>
                  </a:tcPr>
                </a:tc>
                <a:tc>
                  <a:txBody>
                    <a:bodyPr/>
                    <a:lstStyle/>
                    <a:p>
                      <a:pPr>
                        <a:spcBef>
                          <a:spcPts val="0"/>
                        </a:spcBef>
                        <a:spcAft>
                          <a:spcPts val="0"/>
                        </a:spcAft>
                      </a:pPr>
                      <a:r>
                        <a:rPr lang="en-US" sz="2000" b="1" dirty="0" smtClean="0"/>
                        <a:t>Chapter </a:t>
                      </a:r>
                      <a:r>
                        <a:rPr lang="en-US" sz="2000" b="1" dirty="0"/>
                        <a:t>5 - </a:t>
                      </a:r>
                      <a:r>
                        <a:rPr lang="en-US" sz="2000" b="1" dirty="0">
                          <a:solidFill>
                            <a:srgbClr val="FF0000"/>
                          </a:solidFill>
                        </a:rPr>
                        <a:t>Process Synchronization </a:t>
                      </a:r>
                    </a:p>
                  </a:txBody>
                  <a:tcPr marL="14553" marR="14553" marT="7276" marB="7276" anchor="ctr">
                    <a:lnL>
                      <a:noFill/>
                    </a:lnL>
                    <a:lnR>
                      <a:noFill/>
                    </a:lnR>
                    <a:lnT>
                      <a:noFill/>
                    </a:lnT>
                    <a:lnB>
                      <a:noFill/>
                    </a:lnB>
                  </a:tcPr>
                </a:tc>
              </a:tr>
              <a:tr h="292818">
                <a:tc>
                  <a:txBody>
                    <a:bodyPr/>
                    <a:lstStyle/>
                    <a:p>
                      <a:pPr algn="ctr" rtl="1"/>
                      <a:r>
                        <a:rPr lang="en-US" sz="1800" b="1" dirty="0" smtClean="0"/>
                        <a:t>6</a:t>
                      </a:r>
                      <a:endParaRPr lang="ar-SA" sz="1800" b="1" dirty="0"/>
                    </a:p>
                  </a:txBody>
                  <a:tcPr marL="14553" marR="14553" marT="7276" marB="7276" anchor="ctr">
                    <a:lnL>
                      <a:noFill/>
                    </a:lnL>
                    <a:lnR>
                      <a:noFill/>
                    </a:lnR>
                    <a:lnT>
                      <a:noFill/>
                    </a:lnT>
                    <a:lnB>
                      <a:noFill/>
                    </a:lnB>
                  </a:tcPr>
                </a:tc>
                <a:tc>
                  <a:txBody>
                    <a:bodyPr/>
                    <a:lstStyle/>
                    <a:p>
                      <a:pPr>
                        <a:spcBef>
                          <a:spcPts val="0"/>
                        </a:spcBef>
                        <a:spcAft>
                          <a:spcPts val="0"/>
                        </a:spcAft>
                      </a:pPr>
                      <a:r>
                        <a:rPr lang="en-US" sz="2000" b="1" dirty="0" smtClean="0"/>
                        <a:t>Chapter </a:t>
                      </a:r>
                      <a:r>
                        <a:rPr lang="en-US" sz="2000" b="1" dirty="0"/>
                        <a:t>6 - </a:t>
                      </a:r>
                      <a:r>
                        <a:rPr lang="en-US" sz="2000" b="1" dirty="0">
                          <a:solidFill>
                            <a:srgbClr val="FF0000"/>
                          </a:solidFill>
                        </a:rPr>
                        <a:t>CPU Scheduling</a:t>
                      </a:r>
                    </a:p>
                  </a:txBody>
                  <a:tcPr marL="14553" marR="14553" marT="7276" marB="7276" anchor="ctr">
                    <a:lnL>
                      <a:noFill/>
                    </a:lnL>
                    <a:lnR>
                      <a:noFill/>
                    </a:lnR>
                    <a:lnT>
                      <a:noFill/>
                    </a:lnT>
                    <a:lnB>
                      <a:noFill/>
                    </a:lnB>
                  </a:tcPr>
                </a:tc>
              </a:tr>
              <a:tr h="516399">
                <a:tc>
                  <a:txBody>
                    <a:bodyPr/>
                    <a:lstStyle/>
                    <a:p>
                      <a:pPr algn="ctr">
                        <a:spcBef>
                          <a:spcPts val="0"/>
                        </a:spcBef>
                        <a:spcAft>
                          <a:spcPts val="0"/>
                        </a:spcAft>
                      </a:pPr>
                      <a:r>
                        <a:rPr lang="en-US" sz="1800" b="1" dirty="0" smtClean="0">
                          <a:solidFill>
                            <a:schemeClr val="tx1"/>
                          </a:solidFill>
                        </a:rPr>
                        <a:t>7</a:t>
                      </a:r>
                      <a:r>
                        <a:rPr lang="ar-SA" sz="1800" b="1" dirty="0">
                          <a:solidFill>
                            <a:schemeClr val="tx1"/>
                          </a:solidFill>
                        </a:rPr>
                        <a:t/>
                      </a:r>
                      <a:br>
                        <a:rPr lang="ar-SA" sz="1800" b="1" dirty="0">
                          <a:solidFill>
                            <a:schemeClr val="tx1"/>
                          </a:solidFill>
                        </a:rPr>
                      </a:br>
                      <a:endParaRPr lang="ar-SA" sz="1800" b="1" dirty="0">
                        <a:solidFill>
                          <a:schemeClr val="tx1"/>
                        </a:solidFill>
                      </a:endParaRPr>
                    </a:p>
                  </a:txBody>
                  <a:tcPr marL="14553" marR="14553" marT="7276" marB="7276" anchor="ctr">
                    <a:lnL>
                      <a:noFill/>
                    </a:lnL>
                    <a:lnR>
                      <a:noFill/>
                    </a:lnR>
                    <a:lnT>
                      <a:noFill/>
                    </a:lnT>
                    <a:lnB>
                      <a:noFill/>
                    </a:lnB>
                  </a:tcPr>
                </a:tc>
                <a:tc>
                  <a:txBody>
                    <a:bodyPr/>
                    <a:lstStyle/>
                    <a:p>
                      <a:r>
                        <a:rPr lang="en-US" sz="2000" b="1" dirty="0">
                          <a:solidFill>
                            <a:srgbClr val="000099"/>
                          </a:solidFill>
                        </a:rPr>
                        <a:t>Mid-term Exam: </a:t>
                      </a:r>
                    </a:p>
                  </a:txBody>
                  <a:tcPr marL="14553" marR="14553" marT="7276" marB="7276" anchor="ctr">
                    <a:lnL>
                      <a:noFill/>
                    </a:lnL>
                    <a:lnR>
                      <a:noFill/>
                    </a:lnR>
                    <a:lnT>
                      <a:noFill/>
                    </a:lnT>
                    <a:lnB>
                      <a:noFill/>
                    </a:lnB>
                  </a:tcPr>
                </a:tc>
              </a:tr>
              <a:tr h="292818">
                <a:tc rowSpan="2">
                  <a:txBody>
                    <a:bodyPr/>
                    <a:lstStyle/>
                    <a:p>
                      <a:pPr algn="ctr"/>
                      <a:r>
                        <a:rPr lang="en-US" sz="1800" b="1" dirty="0" smtClean="0">
                          <a:solidFill>
                            <a:schemeClr val="tx1"/>
                          </a:solidFill>
                        </a:rPr>
                        <a:t>8</a:t>
                      </a:r>
                      <a:endParaRPr lang="ar-SA" sz="1800" b="1" dirty="0">
                        <a:solidFill>
                          <a:schemeClr val="tx1"/>
                        </a:solidFill>
                      </a:endParaRPr>
                    </a:p>
                  </a:txBody>
                  <a:tcPr marL="14553" marR="14553" marT="7276" marB="7276" anchor="ctr">
                    <a:lnL>
                      <a:noFill/>
                    </a:lnL>
                    <a:lnR>
                      <a:noFill/>
                    </a:lnR>
                    <a:lnT>
                      <a:noFill/>
                    </a:lnT>
                    <a:lnB>
                      <a:noFill/>
                    </a:lnB>
                  </a:tcPr>
                </a:tc>
                <a:tc>
                  <a:txBody>
                    <a:bodyPr/>
                    <a:lstStyle/>
                    <a:p>
                      <a:pPr>
                        <a:spcBef>
                          <a:spcPts val="0"/>
                        </a:spcBef>
                        <a:spcAft>
                          <a:spcPts val="0"/>
                        </a:spcAft>
                      </a:pPr>
                      <a:r>
                        <a:rPr lang="en-US" sz="2000" b="1" dirty="0"/>
                        <a:t>Chapter 7 - </a:t>
                      </a:r>
                      <a:r>
                        <a:rPr lang="en-US" sz="2000" b="1" dirty="0">
                          <a:solidFill>
                            <a:srgbClr val="FF0000"/>
                          </a:solidFill>
                        </a:rPr>
                        <a:t>Dead locks</a:t>
                      </a:r>
                    </a:p>
                  </a:txBody>
                  <a:tcPr marL="14553" marR="14553" marT="7276" marB="7276" anchor="ctr">
                    <a:lnL>
                      <a:noFill/>
                    </a:lnL>
                    <a:lnR>
                      <a:noFill/>
                    </a:lnR>
                    <a:lnT>
                      <a:noFill/>
                    </a:lnT>
                    <a:lnB>
                      <a:noFill/>
                    </a:lnB>
                  </a:tcPr>
                </a:tc>
              </a:tr>
              <a:tr h="0">
                <a:tc vMerge="1">
                  <a:txBody>
                    <a:bodyPr/>
                    <a:lstStyle/>
                    <a:p>
                      <a:pPr rtl="1"/>
                      <a:endParaRPr lang="ar-SA"/>
                    </a:p>
                  </a:txBody>
                  <a:tcPr/>
                </a:tc>
                <a:tc rowSpan="2">
                  <a:txBody>
                    <a:bodyPr/>
                    <a:lstStyle/>
                    <a:p>
                      <a:r>
                        <a:rPr lang="en-US" sz="2000" b="1" dirty="0" smtClean="0"/>
                        <a:t>Chapter </a:t>
                      </a:r>
                      <a:r>
                        <a:rPr lang="en-US" sz="2000" b="1" dirty="0"/>
                        <a:t>8 </a:t>
                      </a:r>
                      <a:r>
                        <a:rPr lang="en-US" sz="2000" b="1" dirty="0" smtClean="0"/>
                        <a:t>- </a:t>
                      </a:r>
                      <a:r>
                        <a:rPr lang="en-US" sz="2000" b="1" dirty="0" smtClean="0">
                          <a:solidFill>
                            <a:srgbClr val="FF0000"/>
                          </a:solidFill>
                        </a:rPr>
                        <a:t>Main Memory Organization </a:t>
                      </a:r>
                      <a:endParaRPr lang="en-US" sz="2000" b="1" dirty="0">
                        <a:solidFill>
                          <a:srgbClr val="FF0000"/>
                        </a:solidFill>
                      </a:endParaRPr>
                    </a:p>
                  </a:txBody>
                  <a:tcPr marL="14553" marR="14553" marT="7276" marB="7276" anchor="ctr">
                    <a:lnL>
                      <a:noFill/>
                    </a:lnL>
                    <a:lnR>
                      <a:noFill/>
                    </a:lnR>
                    <a:lnT>
                      <a:noFill/>
                    </a:lnT>
                    <a:lnB>
                      <a:noFill/>
                    </a:lnB>
                  </a:tcPr>
                </a:tc>
              </a:tr>
              <a:tr h="264871">
                <a:tc>
                  <a:txBody>
                    <a:bodyPr/>
                    <a:lstStyle/>
                    <a:p>
                      <a:pPr algn="ctr"/>
                      <a:r>
                        <a:rPr lang="en-US" sz="1800" b="1" dirty="0" smtClean="0">
                          <a:solidFill>
                            <a:schemeClr val="tx1"/>
                          </a:solidFill>
                        </a:rPr>
                        <a:t>9</a:t>
                      </a:r>
                      <a:endParaRPr lang="ar-SA" sz="1800" b="1" dirty="0">
                        <a:solidFill>
                          <a:schemeClr val="tx1"/>
                        </a:solidFill>
                      </a:endParaRPr>
                    </a:p>
                  </a:txBody>
                  <a:tcPr marL="14553" marR="14553" marT="7276" marB="7276" anchor="ctr">
                    <a:lnL>
                      <a:noFill/>
                    </a:lnL>
                    <a:lnR>
                      <a:noFill/>
                    </a:lnR>
                    <a:lnT>
                      <a:noFill/>
                    </a:lnT>
                    <a:lnB>
                      <a:noFill/>
                    </a:lnB>
                  </a:tcPr>
                </a:tc>
                <a:tc vMerge="1">
                  <a:txBody>
                    <a:bodyPr/>
                    <a:lstStyle/>
                    <a:p>
                      <a:pPr rtl="1"/>
                      <a:endParaRPr lang="ar-SA"/>
                    </a:p>
                  </a:txBody>
                  <a:tcPr/>
                </a:tc>
              </a:tr>
              <a:tr h="292818">
                <a:tc>
                  <a:txBody>
                    <a:bodyPr/>
                    <a:lstStyle/>
                    <a:p>
                      <a:pPr algn="ctr"/>
                      <a:r>
                        <a:rPr lang="en-US" sz="1800" b="1" dirty="0" smtClean="0">
                          <a:solidFill>
                            <a:schemeClr val="tx1"/>
                          </a:solidFill>
                        </a:rPr>
                        <a:t>10</a:t>
                      </a:r>
                      <a:endParaRPr lang="ar-SA" sz="1800" b="1" dirty="0">
                        <a:solidFill>
                          <a:schemeClr val="tx1"/>
                        </a:solidFill>
                      </a:endParaRPr>
                    </a:p>
                  </a:txBody>
                  <a:tcPr marL="14553" marR="14553" marT="7276" marB="7276" anchor="ctr">
                    <a:lnL>
                      <a:noFill/>
                    </a:lnL>
                    <a:lnR>
                      <a:noFill/>
                    </a:lnR>
                    <a:lnT>
                      <a:noFill/>
                    </a:lnT>
                    <a:lnB>
                      <a:noFill/>
                    </a:lnB>
                  </a:tcPr>
                </a:tc>
                <a:tc>
                  <a:txBody>
                    <a:bodyPr/>
                    <a:lstStyle/>
                    <a:p>
                      <a:r>
                        <a:rPr lang="en-US" sz="2000" b="1" dirty="0" smtClean="0"/>
                        <a:t>Chapter </a:t>
                      </a:r>
                      <a:r>
                        <a:rPr lang="en-US" sz="2000" b="1" dirty="0"/>
                        <a:t>9 </a:t>
                      </a:r>
                      <a:r>
                        <a:rPr lang="en-US" sz="2000" b="1" dirty="0" smtClean="0"/>
                        <a:t>- </a:t>
                      </a:r>
                      <a:r>
                        <a:rPr lang="en-US" sz="2000" b="1" dirty="0" smtClean="0">
                          <a:solidFill>
                            <a:srgbClr val="FF0000"/>
                          </a:solidFill>
                        </a:rPr>
                        <a:t>Virtual Memory Management</a:t>
                      </a:r>
                      <a:endParaRPr lang="en-US" sz="2000" b="1" dirty="0">
                        <a:solidFill>
                          <a:srgbClr val="FF0000"/>
                        </a:solidFill>
                      </a:endParaRPr>
                    </a:p>
                  </a:txBody>
                  <a:tcPr marL="14553" marR="14553" marT="7276" marB="7276" anchor="ctr">
                    <a:lnL>
                      <a:noFill/>
                    </a:lnL>
                    <a:lnR>
                      <a:noFill/>
                    </a:lnR>
                    <a:lnT>
                      <a:noFill/>
                    </a:lnT>
                    <a:lnB>
                      <a:noFill/>
                    </a:lnB>
                  </a:tcPr>
                </a:tc>
              </a:tr>
              <a:tr h="292818">
                <a:tc>
                  <a:txBody>
                    <a:bodyPr/>
                    <a:lstStyle/>
                    <a:p>
                      <a:pPr algn="ctr"/>
                      <a:r>
                        <a:rPr lang="en-US" sz="1800" b="1" dirty="0" smtClean="0">
                          <a:solidFill>
                            <a:schemeClr val="tx1"/>
                          </a:solidFill>
                        </a:rPr>
                        <a:t>11</a:t>
                      </a:r>
                      <a:endParaRPr lang="ar-SA" sz="1800" b="1" dirty="0">
                        <a:solidFill>
                          <a:schemeClr val="tx1"/>
                        </a:solidFill>
                      </a:endParaRPr>
                    </a:p>
                  </a:txBody>
                  <a:tcPr marL="14553" marR="14553" marT="7276" marB="7276" anchor="ctr">
                    <a:lnL>
                      <a:noFill/>
                    </a:lnL>
                    <a:lnR>
                      <a:noFill/>
                    </a:lnR>
                    <a:lnT>
                      <a:noFill/>
                    </a:lnT>
                    <a:lnB>
                      <a:noFill/>
                    </a:lnB>
                  </a:tcPr>
                </a:tc>
                <a:tc>
                  <a:txBody>
                    <a:bodyPr/>
                    <a:lstStyle/>
                    <a:p>
                      <a:r>
                        <a:rPr lang="en-US" sz="2000" b="1" dirty="0" smtClean="0"/>
                        <a:t>Chapter 10-</a:t>
                      </a:r>
                      <a:r>
                        <a:rPr lang="en-US" sz="2000" b="1" dirty="0" smtClean="0">
                          <a:solidFill>
                            <a:srgbClr val="FF0000"/>
                          </a:solidFill>
                        </a:rPr>
                        <a:t>Mass </a:t>
                      </a:r>
                      <a:r>
                        <a:rPr lang="en-US" sz="2000" b="1" dirty="0">
                          <a:solidFill>
                            <a:srgbClr val="FF0000"/>
                          </a:solidFill>
                        </a:rPr>
                        <a:t>Storage Structure</a:t>
                      </a:r>
                    </a:p>
                  </a:txBody>
                  <a:tcPr marL="14553" marR="14553" marT="7276" marB="7276" anchor="ctr">
                    <a:lnL>
                      <a:noFill/>
                    </a:lnL>
                    <a:lnR>
                      <a:noFill/>
                    </a:lnR>
                    <a:lnT>
                      <a:noFill/>
                    </a:lnT>
                    <a:lnB>
                      <a:noFill/>
                    </a:lnB>
                  </a:tcPr>
                </a:tc>
              </a:tr>
              <a:tr h="292818">
                <a:tc>
                  <a:txBody>
                    <a:bodyPr/>
                    <a:lstStyle/>
                    <a:p>
                      <a:pPr algn="ctr"/>
                      <a:r>
                        <a:rPr lang="en-US" sz="1800" b="1" dirty="0" smtClean="0">
                          <a:solidFill>
                            <a:schemeClr val="tx1"/>
                          </a:solidFill>
                        </a:rPr>
                        <a:t>12</a:t>
                      </a:r>
                      <a:endParaRPr lang="ar-SA" sz="1800" b="1" dirty="0">
                        <a:solidFill>
                          <a:schemeClr val="tx1"/>
                        </a:solidFill>
                      </a:endParaRPr>
                    </a:p>
                  </a:txBody>
                  <a:tcPr marL="14553" marR="14553" marT="7276" marB="7276" anchor="ctr">
                    <a:lnL>
                      <a:noFill/>
                    </a:lnL>
                    <a:lnR>
                      <a:noFill/>
                    </a:lnR>
                    <a:lnT>
                      <a:noFill/>
                    </a:lnT>
                    <a:lnB>
                      <a:noFill/>
                    </a:lnB>
                  </a:tcPr>
                </a:tc>
                <a:tc>
                  <a:txBody>
                    <a:bodyPr/>
                    <a:lstStyle/>
                    <a:p>
                      <a:pPr>
                        <a:spcBef>
                          <a:spcPts val="0"/>
                        </a:spcBef>
                        <a:spcAft>
                          <a:spcPts val="0"/>
                        </a:spcAft>
                      </a:pPr>
                      <a:r>
                        <a:rPr lang="en-US" sz="2000" b="1" dirty="0" smtClean="0"/>
                        <a:t>Chapter 11-</a:t>
                      </a:r>
                      <a:r>
                        <a:rPr lang="en-US" sz="2000" b="1" dirty="0" smtClean="0">
                          <a:solidFill>
                            <a:srgbClr val="FF0000"/>
                          </a:solidFill>
                        </a:rPr>
                        <a:t>File </a:t>
                      </a:r>
                      <a:r>
                        <a:rPr lang="en-US" sz="2000" b="1" dirty="0">
                          <a:solidFill>
                            <a:srgbClr val="FF0000"/>
                          </a:solidFill>
                        </a:rPr>
                        <a:t>System Interface</a:t>
                      </a:r>
                    </a:p>
                  </a:txBody>
                  <a:tcPr marL="14553" marR="14553" marT="7276" marB="7276" anchor="ctr">
                    <a:lnL>
                      <a:noFill/>
                    </a:lnL>
                    <a:lnR>
                      <a:noFill/>
                    </a:lnR>
                    <a:lnT>
                      <a:noFill/>
                    </a:lnT>
                    <a:lnB>
                      <a:noFill/>
                    </a:lnB>
                  </a:tcPr>
                </a:tc>
              </a:tr>
              <a:tr h="292818">
                <a:tc>
                  <a:txBody>
                    <a:bodyPr/>
                    <a:lstStyle/>
                    <a:p>
                      <a:pPr algn="ctr"/>
                      <a:r>
                        <a:rPr lang="en-US" sz="1800" b="1" dirty="0" smtClean="0">
                          <a:solidFill>
                            <a:schemeClr val="tx1"/>
                          </a:solidFill>
                        </a:rPr>
                        <a:t>13</a:t>
                      </a:r>
                      <a:endParaRPr lang="ar-SA" sz="1800" b="1" dirty="0">
                        <a:solidFill>
                          <a:schemeClr val="tx1"/>
                        </a:solidFill>
                      </a:endParaRPr>
                    </a:p>
                  </a:txBody>
                  <a:tcPr marL="14553" marR="14553" marT="7276" marB="7276" anchor="ctr">
                    <a:lnL>
                      <a:noFill/>
                    </a:lnL>
                    <a:lnR>
                      <a:noFill/>
                    </a:lnR>
                    <a:lnT>
                      <a:noFill/>
                    </a:lnT>
                    <a:lnB>
                      <a:noFill/>
                    </a:lnB>
                  </a:tcPr>
                </a:tc>
                <a:tc>
                  <a:txBody>
                    <a:bodyPr/>
                    <a:lstStyle/>
                    <a:p>
                      <a:pPr>
                        <a:spcBef>
                          <a:spcPts val="0"/>
                        </a:spcBef>
                        <a:spcAft>
                          <a:spcPts val="0"/>
                        </a:spcAft>
                      </a:pPr>
                      <a:r>
                        <a:rPr lang="fr-FR" sz="2000" b="1" dirty="0" smtClean="0"/>
                        <a:t>Chapter 12-</a:t>
                      </a:r>
                      <a:r>
                        <a:rPr lang="fr-FR" sz="2000" b="1" dirty="0" smtClean="0">
                          <a:solidFill>
                            <a:srgbClr val="FF0000"/>
                          </a:solidFill>
                        </a:rPr>
                        <a:t>File </a:t>
                      </a:r>
                      <a:r>
                        <a:rPr lang="fr-FR" sz="2000" b="1" dirty="0">
                          <a:solidFill>
                            <a:srgbClr val="FF0000"/>
                          </a:solidFill>
                        </a:rPr>
                        <a:t>System </a:t>
                      </a:r>
                      <a:r>
                        <a:rPr lang="fr-FR" sz="2000" b="1" dirty="0" smtClean="0">
                          <a:solidFill>
                            <a:srgbClr val="FF0000"/>
                          </a:solidFill>
                        </a:rPr>
                        <a:t>Implémentation</a:t>
                      </a:r>
                      <a:endParaRPr lang="fr-FR" sz="2000" b="1" dirty="0">
                        <a:solidFill>
                          <a:srgbClr val="FF0000"/>
                        </a:solidFill>
                      </a:endParaRPr>
                    </a:p>
                  </a:txBody>
                  <a:tcPr marL="14553" marR="14553" marT="7276" marB="7276" anchor="ctr">
                    <a:lnL>
                      <a:noFill/>
                    </a:lnL>
                    <a:lnR>
                      <a:noFill/>
                    </a:lnR>
                    <a:lnT>
                      <a:noFill/>
                    </a:lnT>
                    <a:lnB>
                      <a:noFill/>
                    </a:lnB>
                  </a:tcPr>
                </a:tc>
              </a:tr>
              <a:tr h="292818">
                <a:tc>
                  <a:txBody>
                    <a:bodyPr/>
                    <a:lstStyle/>
                    <a:p>
                      <a:pPr algn="ctr"/>
                      <a:r>
                        <a:rPr lang="en-US" sz="1800" b="1" dirty="0" smtClean="0">
                          <a:solidFill>
                            <a:schemeClr val="tx1"/>
                          </a:solidFill>
                        </a:rPr>
                        <a:t>14</a:t>
                      </a:r>
                      <a:endParaRPr lang="ar-SA" sz="1800" b="1" dirty="0">
                        <a:solidFill>
                          <a:schemeClr val="tx1"/>
                        </a:solidFill>
                      </a:endParaRPr>
                    </a:p>
                  </a:txBody>
                  <a:tcPr marL="14553" marR="14553" marT="7276" marB="7276" anchor="ctr">
                    <a:lnL>
                      <a:noFill/>
                    </a:lnL>
                    <a:lnR>
                      <a:noFill/>
                    </a:lnR>
                    <a:lnT>
                      <a:noFill/>
                    </a:lnT>
                    <a:lnB>
                      <a:noFill/>
                    </a:lnB>
                  </a:tcPr>
                </a:tc>
                <a:tc>
                  <a:txBody>
                    <a:bodyPr/>
                    <a:lstStyle/>
                    <a:p>
                      <a:r>
                        <a:rPr lang="en-US" sz="2000" b="1" dirty="0" smtClean="0"/>
                        <a:t>Chapter 13-</a:t>
                      </a:r>
                      <a:r>
                        <a:rPr lang="en-US" sz="2000" b="1" dirty="0" smtClean="0">
                          <a:solidFill>
                            <a:srgbClr val="FF0000"/>
                          </a:solidFill>
                        </a:rPr>
                        <a:t>I/O </a:t>
                      </a:r>
                      <a:r>
                        <a:rPr lang="en-US" sz="2000" b="1" dirty="0">
                          <a:solidFill>
                            <a:srgbClr val="FF0000"/>
                          </a:solidFill>
                        </a:rPr>
                        <a:t>Systems</a:t>
                      </a:r>
                    </a:p>
                  </a:txBody>
                  <a:tcPr marL="14553" marR="14553" marT="7276" marB="7276" anchor="ctr">
                    <a:lnL>
                      <a:noFill/>
                    </a:lnL>
                    <a:lnR>
                      <a:noFill/>
                    </a:lnR>
                    <a:lnT>
                      <a:noFill/>
                    </a:lnT>
                    <a:lnB>
                      <a:noFill/>
                    </a:lnB>
                  </a:tcPr>
                </a:tc>
              </a:tr>
              <a:tr h="292818">
                <a:tc>
                  <a:txBody>
                    <a:bodyPr/>
                    <a:lstStyle/>
                    <a:p>
                      <a:pPr algn="ctr" rtl="1"/>
                      <a:endParaRPr lang="ar-SA" sz="2000" b="1" dirty="0"/>
                    </a:p>
                  </a:txBody>
                  <a:tcPr marL="14553" marR="14553" marT="7276" marB="7276" anchor="ctr">
                    <a:lnL>
                      <a:noFill/>
                    </a:lnL>
                    <a:lnR>
                      <a:noFill/>
                    </a:lnR>
                    <a:lnT>
                      <a:noFill/>
                    </a:lnT>
                    <a:lnB>
                      <a:noFill/>
                    </a:lnB>
                  </a:tcPr>
                </a:tc>
                <a:tc>
                  <a:txBody>
                    <a:bodyPr/>
                    <a:lstStyle/>
                    <a:p>
                      <a:pPr>
                        <a:spcBef>
                          <a:spcPts val="0"/>
                        </a:spcBef>
                        <a:spcAft>
                          <a:spcPts val="0"/>
                        </a:spcAft>
                      </a:pPr>
                      <a:r>
                        <a:rPr lang="en-US" sz="2000" b="1" dirty="0">
                          <a:solidFill>
                            <a:srgbClr val="FF0000"/>
                          </a:solidFill>
                        </a:rPr>
                        <a:t> </a:t>
                      </a:r>
                      <a:r>
                        <a:rPr lang="en-US" sz="2000" b="1" dirty="0">
                          <a:solidFill>
                            <a:srgbClr val="000099"/>
                          </a:solidFill>
                        </a:rPr>
                        <a:t>Final </a:t>
                      </a:r>
                      <a:r>
                        <a:rPr lang="en-US" sz="2000" b="1" dirty="0" smtClean="0">
                          <a:solidFill>
                            <a:srgbClr val="000099"/>
                          </a:solidFill>
                        </a:rPr>
                        <a:t>Exam:</a:t>
                      </a:r>
                      <a:endParaRPr lang="en-US" sz="2000" b="1" dirty="0">
                        <a:solidFill>
                          <a:srgbClr val="000099"/>
                        </a:solidFill>
                      </a:endParaRPr>
                    </a:p>
                  </a:txBody>
                  <a:tcPr marL="14553" marR="14553" marT="7276" marB="7276" anchor="ctr">
                    <a:lnL>
                      <a:noFill/>
                    </a:lnL>
                    <a:lnR>
                      <a:noFill/>
                    </a:lnR>
                    <a:lnT>
                      <a:noFill/>
                    </a:lnT>
                    <a:lnB>
                      <a:noFill/>
                    </a:lnB>
                  </a:tcPr>
                </a:tc>
              </a:tr>
            </a:tbl>
          </a:graphicData>
        </a:graphic>
      </p:graphicFrame>
      <p:sp>
        <p:nvSpPr>
          <p:cNvPr id="7" name="Title 1"/>
          <p:cNvSpPr>
            <a:spLocks noGrp="1"/>
          </p:cNvSpPr>
          <p:nvPr>
            <p:ph type="title"/>
          </p:nvPr>
        </p:nvSpPr>
        <p:spPr>
          <a:xfrm>
            <a:off x="500034" y="214290"/>
            <a:ext cx="8229600" cy="563562"/>
          </a:xfrm>
        </p:spPr>
        <p:txBody>
          <a:bodyPr>
            <a:noAutofit/>
          </a:bodyPr>
          <a:lstStyle/>
          <a:p>
            <a:r>
              <a:rPr lang="en-US" sz="3600" b="1" dirty="0" smtClean="0">
                <a:solidFill>
                  <a:srgbClr val="1204C8"/>
                </a:solidFill>
              </a:rPr>
              <a:t>Course Schedule </a:t>
            </a:r>
            <a:endParaRPr lang="en-US" sz="3600" b="1" dirty="0">
              <a:solidFill>
                <a:srgbClr val="1204C8"/>
              </a:solidFill>
            </a:endParaRPr>
          </a:p>
        </p:txBody>
      </p:sp>
      <p:sp>
        <p:nvSpPr>
          <p:cNvPr id="8" name="Slide Number Placeholder 7"/>
          <p:cNvSpPr>
            <a:spLocks noGrp="1"/>
          </p:cNvSpPr>
          <p:nvPr>
            <p:ph type="sldNum" sz="quarter" idx="12"/>
          </p:nvPr>
        </p:nvSpPr>
        <p:spPr/>
        <p:txBody>
          <a:bodyPr/>
          <a:lstStyle/>
          <a:p>
            <a:fld id="{1EDA7384-30A3-4D98-8C61-1E233AE8BEB8}" type="slidenum">
              <a:rPr lang="en-US" sz="1800" b="1" smtClean="0">
                <a:solidFill>
                  <a:schemeClr val="tx1"/>
                </a:solidFill>
              </a:rPr>
              <a:pPr/>
              <a:t>2</a:t>
            </a:fld>
            <a:endParaRPr lang="en-US"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071570"/>
          </a:xfrm>
        </p:spPr>
        <p:txBody>
          <a:bodyPr>
            <a:noAutofit/>
          </a:bodyPr>
          <a:lstStyle/>
          <a:p>
            <a:r>
              <a:rPr lang="en-US" sz="3600" b="1" dirty="0" smtClean="0">
                <a:solidFill>
                  <a:srgbClr val="1204C8"/>
                </a:solidFill>
              </a:rPr>
              <a:t>Multiprogramming O.S</a:t>
            </a:r>
          </a:p>
        </p:txBody>
      </p:sp>
      <p:sp>
        <p:nvSpPr>
          <p:cNvPr id="3" name="Content Placeholder 2"/>
          <p:cNvSpPr>
            <a:spLocks noGrp="1"/>
          </p:cNvSpPr>
          <p:nvPr>
            <p:ph idx="1"/>
          </p:nvPr>
        </p:nvSpPr>
        <p:spPr>
          <a:xfrm>
            <a:off x="428596" y="928670"/>
            <a:ext cx="8472518" cy="5500726"/>
          </a:xfrm>
        </p:spPr>
        <p:txBody>
          <a:bodyPr>
            <a:normAutofit fontScale="85000" lnSpcReduction="20000"/>
          </a:bodyPr>
          <a:lstStyle/>
          <a:p>
            <a:r>
              <a:rPr lang="en-US" sz="3300" dirty="0" smtClean="0"/>
              <a:t>It refers to holding more than one process in memory and executing them concurrently.</a:t>
            </a:r>
          </a:p>
          <a:p>
            <a:r>
              <a:rPr lang="en-US" sz="3300" dirty="0" smtClean="0"/>
              <a:t>It increase cpu utilisation such that cpu always has one to execute.</a:t>
            </a:r>
          </a:p>
          <a:p>
            <a:r>
              <a:rPr lang="en-US" sz="3300" dirty="0" smtClean="0"/>
              <a:t>Example of multiprogramming is given below:  </a:t>
            </a:r>
            <a:r>
              <a:rPr lang="en-US" sz="2800" dirty="0" smtClean="0"/>
              <a:t>                                         </a:t>
            </a:r>
          </a:p>
          <a:p>
            <a:pPr algn="ctr">
              <a:buNone/>
            </a:pPr>
            <a:r>
              <a:rPr lang="en-US" sz="2400" b="1" dirty="0" smtClean="0"/>
              <a:t>                                                        Main memory</a:t>
            </a:r>
          </a:p>
          <a:p>
            <a:pPr>
              <a:buNone/>
            </a:pPr>
            <a:endParaRPr lang="en-US" sz="2400" dirty="0" smtClean="0">
              <a:latin typeface="Berlin Sans FB" pitchFamily="34" charset="0"/>
            </a:endParaRPr>
          </a:p>
          <a:p>
            <a:pPr>
              <a:buNone/>
            </a:pPr>
            <a:endParaRPr lang="en-US" sz="2400" dirty="0" smtClean="0">
              <a:latin typeface="Berlin Sans FB" pitchFamily="34" charset="0"/>
            </a:endParaRP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2000" b="1" dirty="0" smtClean="0"/>
              <a:t>               Secondary disk storage</a:t>
            </a:r>
            <a:endParaRPr lang="en-US" sz="2000" b="1" dirty="0"/>
          </a:p>
        </p:txBody>
      </p:sp>
      <p:sp>
        <p:nvSpPr>
          <p:cNvPr id="4" name="Flowchart: Magnetic Disk 3"/>
          <p:cNvSpPr/>
          <p:nvPr/>
        </p:nvSpPr>
        <p:spPr>
          <a:xfrm>
            <a:off x="1142976" y="2928934"/>
            <a:ext cx="1371600" cy="25146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nvGraphicFramePr>
        <p:xfrm>
          <a:off x="4857752" y="3429000"/>
          <a:ext cx="2590800" cy="1752600"/>
        </p:xfrm>
        <a:graphic>
          <a:graphicData uri="http://schemas.openxmlformats.org/drawingml/2006/table">
            <a:tbl>
              <a:tblPr firstRow="1" bandRow="1">
                <a:tableStyleId>{5C22544A-7EE6-4342-B048-85BDC9FD1C3A}</a:tableStyleId>
              </a:tblPr>
              <a:tblGrid>
                <a:gridCol w="2590800"/>
              </a:tblGrid>
              <a:tr h="370840">
                <a:tc>
                  <a:txBody>
                    <a:bodyPr/>
                    <a:lstStyle/>
                    <a:p>
                      <a:r>
                        <a:rPr lang="en-US" dirty="0" smtClean="0"/>
                        <a:t>SUPERVISOR</a:t>
                      </a:r>
                      <a:endParaRPr lang="en-US" dirty="0"/>
                    </a:p>
                  </a:txBody>
                  <a:tcPr/>
                </a:tc>
              </a:tr>
              <a:tr h="370840">
                <a:tc>
                  <a:txBody>
                    <a:bodyPr/>
                    <a:lstStyle/>
                    <a:p>
                      <a:r>
                        <a:rPr lang="en-US" b="1" dirty="0" smtClean="0"/>
                        <a:t>PROGRAM </a:t>
                      </a:r>
                      <a:r>
                        <a:rPr lang="en-US" b="1" dirty="0" smtClean="0">
                          <a:solidFill>
                            <a:srgbClr val="FF0000"/>
                          </a:solidFill>
                        </a:rPr>
                        <a:t>A</a:t>
                      </a:r>
                      <a:endParaRPr lang="en-US" b="1" dirty="0">
                        <a:solidFill>
                          <a:srgbClr val="FF0000"/>
                        </a:solidFill>
                      </a:endParaRPr>
                    </a:p>
                  </a:txBody>
                  <a:tcPr/>
                </a:tc>
              </a:tr>
              <a:tr h="370840">
                <a:tc>
                  <a:txBody>
                    <a:bodyPr/>
                    <a:lstStyle/>
                    <a:p>
                      <a:r>
                        <a:rPr lang="en-US" b="1" dirty="0" smtClean="0"/>
                        <a:t>PROGRAM </a:t>
                      </a:r>
                      <a:r>
                        <a:rPr lang="en-US" b="1" dirty="0" smtClean="0">
                          <a:solidFill>
                            <a:srgbClr val="FF0000"/>
                          </a:solidFill>
                        </a:rPr>
                        <a:t>B</a:t>
                      </a:r>
                      <a:endParaRPr lang="en-US" b="1" dirty="0">
                        <a:solidFill>
                          <a:srgbClr val="FF0000"/>
                        </a:solidFill>
                      </a:endParaRPr>
                    </a:p>
                  </a:txBody>
                  <a:tcPr/>
                </a:tc>
              </a:tr>
              <a:tr h="370840">
                <a:tc>
                  <a:txBody>
                    <a:bodyPr/>
                    <a:lstStyle/>
                    <a:p>
                      <a:r>
                        <a:rPr lang="en-US" b="1" dirty="0" smtClean="0"/>
                        <a:t>PROGRAM </a:t>
                      </a:r>
                      <a:r>
                        <a:rPr lang="en-US" b="1" dirty="0" smtClean="0">
                          <a:solidFill>
                            <a:srgbClr val="FF0000"/>
                          </a:solidFill>
                        </a:rPr>
                        <a:t>C</a:t>
                      </a:r>
                    </a:p>
                    <a:p>
                      <a:r>
                        <a:rPr lang="en-US" b="1" dirty="0" smtClean="0"/>
                        <a:t>(waiting for CPU)</a:t>
                      </a:r>
                      <a:endParaRPr lang="en-US" b="1" dirty="0"/>
                    </a:p>
                  </a:txBody>
                  <a:tcPr/>
                </a:tc>
              </a:tr>
            </a:tbl>
          </a:graphicData>
        </a:graphic>
      </p:graphicFrame>
      <p:graphicFrame>
        <p:nvGraphicFramePr>
          <p:cNvPr id="7" name="Table 6"/>
          <p:cNvGraphicFramePr>
            <a:graphicFrameLocks noGrp="1"/>
          </p:cNvGraphicFramePr>
          <p:nvPr/>
        </p:nvGraphicFramePr>
        <p:xfrm>
          <a:off x="4929190" y="5643578"/>
          <a:ext cx="2514600" cy="370840"/>
        </p:xfrm>
        <a:graphic>
          <a:graphicData uri="http://schemas.openxmlformats.org/drawingml/2006/table">
            <a:tbl>
              <a:tblPr firstRow="1" bandRow="1">
                <a:tableStyleId>{5C22544A-7EE6-4342-B048-85BDC9FD1C3A}</a:tableStyleId>
              </a:tblPr>
              <a:tblGrid>
                <a:gridCol w="2514600"/>
              </a:tblGrid>
              <a:tr h="370840">
                <a:tc>
                  <a:txBody>
                    <a:bodyPr/>
                    <a:lstStyle/>
                    <a:p>
                      <a:r>
                        <a:rPr lang="en-US" dirty="0" smtClean="0"/>
                        <a:t>               CPU</a:t>
                      </a:r>
                      <a:endParaRPr lang="en-US" dirty="0"/>
                    </a:p>
                  </a:txBody>
                  <a:tcPr/>
                </a:tc>
              </a:tr>
            </a:tbl>
          </a:graphicData>
        </a:graphic>
      </p:graphicFrame>
      <p:cxnSp>
        <p:nvCxnSpPr>
          <p:cNvPr id="9" name="Straight Arrow Connector 8"/>
          <p:cNvCxnSpPr/>
          <p:nvPr/>
        </p:nvCxnSpPr>
        <p:spPr>
          <a:xfrm rot="10800000">
            <a:off x="2500298" y="4143380"/>
            <a:ext cx="228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00298" y="3714752"/>
            <a:ext cx="2286000" cy="461665"/>
          </a:xfrm>
          <a:prstGeom prst="rect">
            <a:avLst/>
          </a:prstGeom>
          <a:noFill/>
        </p:spPr>
        <p:txBody>
          <a:bodyPr wrap="square" rtlCol="0">
            <a:spAutoFit/>
          </a:bodyPr>
          <a:lstStyle/>
          <a:p>
            <a:r>
              <a:rPr lang="en-US" sz="2400" dirty="0" smtClean="0"/>
              <a:t>Writing O/P data</a:t>
            </a:r>
            <a:endParaRPr lang="en-US" sz="2400" dirty="0"/>
          </a:p>
        </p:txBody>
      </p:sp>
      <p:cxnSp>
        <p:nvCxnSpPr>
          <p:cNvPr id="12" name="Straight Arrow Connector 11"/>
          <p:cNvCxnSpPr/>
          <p:nvPr/>
        </p:nvCxnSpPr>
        <p:spPr>
          <a:xfrm>
            <a:off x="4286248" y="4572008"/>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639342" y="5218914"/>
            <a:ext cx="1294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86248" y="5857892"/>
            <a:ext cx="685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928926" y="4929198"/>
            <a:ext cx="1295400" cy="646331"/>
          </a:xfrm>
          <a:prstGeom prst="rect">
            <a:avLst/>
          </a:prstGeom>
          <a:noFill/>
        </p:spPr>
        <p:txBody>
          <a:bodyPr wrap="square" rtlCol="0">
            <a:spAutoFit/>
          </a:bodyPr>
          <a:lstStyle/>
          <a:p>
            <a:r>
              <a:rPr lang="en-US" b="1" dirty="0" smtClean="0"/>
              <a:t>Execution in progress</a:t>
            </a:r>
            <a:endParaRPr lang="en-US" b="1" dirty="0"/>
          </a:p>
        </p:txBody>
      </p:sp>
      <p:sp>
        <p:nvSpPr>
          <p:cNvPr id="13" name="Slide Number Placeholder 12"/>
          <p:cNvSpPr>
            <a:spLocks noGrp="1"/>
          </p:cNvSpPr>
          <p:nvPr>
            <p:ph type="sldNum" sz="quarter" idx="12"/>
          </p:nvPr>
        </p:nvSpPr>
        <p:spPr/>
        <p:txBody>
          <a:bodyPr/>
          <a:lstStyle/>
          <a:p>
            <a:fld id="{1EDA7384-30A3-4D98-8C61-1E233AE8BEB8}" type="slidenum">
              <a:rPr lang="en-US" sz="1800" b="1" smtClean="0">
                <a:solidFill>
                  <a:schemeClr val="tx1"/>
                </a:solidFill>
              </a:rPr>
              <a:pPr/>
              <a:t>20</a:t>
            </a:fld>
            <a:endParaRPr lang="en-US" b="1" dirty="0">
              <a:solidFill>
                <a:schemeClr val="tx1"/>
              </a:solidFill>
            </a:endParaRPr>
          </a:p>
        </p:txBody>
      </p:sp>
      <p:sp>
        <p:nvSpPr>
          <p:cNvPr id="14" name="Footer Placeholder 13"/>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1204C8"/>
                </a:solidFill>
              </a:rPr>
              <a:t>Multiprogramming </a:t>
            </a:r>
            <a:r>
              <a:rPr lang="en-US" sz="3600" b="1" dirty="0" smtClean="0">
                <a:solidFill>
                  <a:srgbClr val="1204C8"/>
                </a:solidFill>
              </a:rPr>
              <a:t>O.S.</a:t>
            </a:r>
            <a:endParaRPr lang="en-US" sz="3600" dirty="0"/>
          </a:p>
        </p:txBody>
      </p:sp>
      <p:sp>
        <p:nvSpPr>
          <p:cNvPr id="3" name="Content Placeholder 2"/>
          <p:cNvSpPr>
            <a:spLocks noGrp="1"/>
          </p:cNvSpPr>
          <p:nvPr>
            <p:ph idx="1"/>
          </p:nvPr>
        </p:nvSpPr>
        <p:spPr/>
        <p:txBody>
          <a:bodyPr>
            <a:normAutofit fontScale="92500" lnSpcReduction="10000"/>
          </a:bodyPr>
          <a:lstStyle/>
          <a:p>
            <a:pPr marL="514350" indent="-514350"/>
            <a:r>
              <a:rPr lang="en-US" b="1" dirty="0" smtClean="0">
                <a:solidFill>
                  <a:srgbClr val="FF0000"/>
                </a:solidFill>
              </a:rPr>
              <a:t>Advantages</a:t>
            </a:r>
          </a:p>
          <a:p>
            <a:pPr marL="514350" indent="-514350">
              <a:buFont typeface="+mj-lt"/>
              <a:buAutoNum type="arabicPeriod"/>
            </a:pPr>
            <a:r>
              <a:rPr lang="en-US" sz="2800" dirty="0" smtClean="0"/>
              <a:t>It</a:t>
            </a:r>
            <a:r>
              <a:rPr lang="en-US" sz="2100" dirty="0" smtClean="0"/>
              <a:t> </a:t>
            </a:r>
            <a:r>
              <a:rPr lang="en-US" sz="2800" dirty="0" smtClean="0"/>
              <a:t>Increase CPU utilization and reduce CPU idle time</a:t>
            </a:r>
            <a:r>
              <a:rPr lang="en-US" sz="2800" dirty="0" smtClean="0"/>
              <a:t>.</a:t>
            </a:r>
          </a:p>
          <a:p>
            <a:pPr marL="514350" indent="-514350">
              <a:buFont typeface="+mj-lt"/>
              <a:buAutoNum type="arabicPeriod"/>
            </a:pPr>
            <a:r>
              <a:rPr lang="en-US" sz="2800" dirty="0" smtClean="0"/>
              <a:t>Decreases </a:t>
            </a:r>
            <a:r>
              <a:rPr lang="en-US" sz="2800" dirty="0" smtClean="0"/>
              <a:t>total read time needed to execute a job as the jobs are in main memory.</a:t>
            </a:r>
            <a:endParaRPr lang="en-US" sz="2800" dirty="0" smtClean="0"/>
          </a:p>
          <a:p>
            <a:pPr marL="514350" indent="-514350"/>
            <a:r>
              <a:rPr lang="en-US" b="1" dirty="0" smtClean="0">
                <a:solidFill>
                  <a:srgbClr val="FF0000"/>
                </a:solidFill>
              </a:rPr>
              <a:t>Disadvantages</a:t>
            </a:r>
            <a:r>
              <a:rPr lang="en-US" b="1" dirty="0" smtClean="0"/>
              <a:t> </a:t>
            </a:r>
            <a:endParaRPr lang="en-US" dirty="0" smtClean="0"/>
          </a:p>
          <a:p>
            <a:pPr marL="514350" indent="-514350">
              <a:buFont typeface="+mj-lt"/>
              <a:buAutoNum type="arabicPeriod"/>
            </a:pPr>
            <a:r>
              <a:rPr lang="en-US" sz="2800" dirty="0" smtClean="0"/>
              <a:t>It </a:t>
            </a:r>
            <a:r>
              <a:rPr lang="en-US" sz="2800" dirty="0" smtClean="0"/>
              <a:t>is fairly sophisticated and more complex as compared to </a:t>
            </a:r>
            <a:r>
              <a:rPr lang="en-US" sz="2800" dirty="0" err="1" smtClean="0"/>
              <a:t>Uni</a:t>
            </a:r>
            <a:r>
              <a:rPr lang="en-US" sz="2800" dirty="0" smtClean="0"/>
              <a:t>-programming </a:t>
            </a:r>
            <a:r>
              <a:rPr lang="en-US" sz="2800" dirty="0" smtClean="0"/>
              <a:t>system</a:t>
            </a:r>
            <a:r>
              <a:rPr lang="en-US" sz="2800" dirty="0" smtClean="0"/>
              <a:t>.</a:t>
            </a:r>
          </a:p>
          <a:p>
            <a:pPr marL="514350" indent="-514350">
              <a:buFont typeface="+mj-lt"/>
              <a:buAutoNum type="arabicPeriod"/>
            </a:pPr>
            <a:r>
              <a:rPr lang="en-US" sz="2800" dirty="0" smtClean="0"/>
              <a:t>Process </a:t>
            </a:r>
            <a:r>
              <a:rPr lang="en-US" sz="2800" dirty="0" smtClean="0"/>
              <a:t>can consume more than available memory. In such case system slows down or </a:t>
            </a:r>
            <a:r>
              <a:rPr lang="en-US" sz="2800" dirty="0" smtClean="0"/>
              <a:t>it may </a:t>
            </a:r>
            <a:r>
              <a:rPr lang="en-US" sz="2800" dirty="0" smtClean="0"/>
              <a:t>hang some time.</a:t>
            </a:r>
            <a:br>
              <a:rPr lang="en-US" sz="2800" dirty="0" smtClean="0"/>
            </a:br>
            <a:endParaRPr lang="en-US" sz="2800" dirty="0" smtClean="0"/>
          </a:p>
        </p:txBody>
      </p:sp>
      <p:sp>
        <p:nvSpPr>
          <p:cNvPr id="4" name="Footer Placeholder 3"/>
          <p:cNvSpPr>
            <a:spLocks noGrp="1"/>
          </p:cNvSpPr>
          <p:nvPr>
            <p:ph type="ftr" sz="quarter" idx="11"/>
          </p:nvPr>
        </p:nvSpPr>
        <p:spPr/>
        <p:txBody>
          <a:bodyPr/>
          <a:lstStyle/>
          <a:p>
            <a:r>
              <a:rPr lang="en-US" smtClean="0"/>
              <a:t>OS-  Lecture (1)- Diaa Eldin Mustafa 2018</a:t>
            </a:r>
            <a:endParaRPr lang="en-US"/>
          </a:p>
        </p:txBody>
      </p:sp>
      <p:sp>
        <p:nvSpPr>
          <p:cNvPr id="5" name="Slide Number Placeholder 4"/>
          <p:cNvSpPr>
            <a:spLocks noGrp="1"/>
          </p:cNvSpPr>
          <p:nvPr>
            <p:ph type="sldNum" sz="quarter" idx="12"/>
          </p:nvPr>
        </p:nvSpPr>
        <p:spPr/>
        <p:txBody>
          <a:bodyPr/>
          <a:lstStyle/>
          <a:p>
            <a:fld id="{1EDA7384-30A3-4D98-8C61-1E233AE8BEB8}"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428596" y="0"/>
            <a:ext cx="8229600" cy="1143000"/>
          </a:xfrm>
        </p:spPr>
        <p:txBody>
          <a:bodyPr>
            <a:normAutofit/>
          </a:bodyPr>
          <a:lstStyle/>
          <a:p>
            <a:r>
              <a:rPr lang="en-US" sz="3600" b="1" dirty="0" smtClean="0">
                <a:solidFill>
                  <a:srgbClr val="1204C8"/>
                </a:solidFill>
              </a:rPr>
              <a:t>Time Sharing</a:t>
            </a:r>
          </a:p>
        </p:txBody>
      </p:sp>
      <p:sp>
        <p:nvSpPr>
          <p:cNvPr id="26628" name="Rectangle 3"/>
          <p:cNvSpPr>
            <a:spLocks noGrp="1" noChangeArrowheads="1"/>
          </p:cNvSpPr>
          <p:nvPr>
            <p:ph idx="1"/>
          </p:nvPr>
        </p:nvSpPr>
        <p:spPr>
          <a:xfrm>
            <a:off x="457200" y="1000108"/>
            <a:ext cx="8229600" cy="5357850"/>
          </a:xfrm>
          <a:effectLst>
            <a:glow rad="139700">
              <a:schemeClr val="accent1">
                <a:satMod val="175000"/>
                <a:alpha val="40000"/>
              </a:schemeClr>
            </a:glow>
          </a:effectLst>
        </p:spPr>
        <p:txBody>
          <a:bodyPr>
            <a:normAutofit/>
          </a:bodyPr>
          <a:lstStyle/>
          <a:p>
            <a:r>
              <a:rPr lang="en-US" sz="2800" dirty="0" smtClean="0"/>
              <a:t>Processor’s time is shared among multiple users</a:t>
            </a:r>
          </a:p>
          <a:p>
            <a:r>
              <a:rPr lang="en-US" sz="2800" dirty="0" smtClean="0"/>
              <a:t>Multiple users simultaneously access the system through terminals.</a:t>
            </a:r>
          </a:p>
          <a:p>
            <a:r>
              <a:rPr lang="en-US" b="1" dirty="0" smtClean="0">
                <a:solidFill>
                  <a:srgbClr val="FF0000"/>
                </a:solidFill>
              </a:rPr>
              <a:t>  </a:t>
            </a:r>
            <a:r>
              <a:rPr lang="en-US" sz="2800" b="1" dirty="0" smtClean="0">
                <a:solidFill>
                  <a:srgbClr val="FF0000"/>
                </a:solidFill>
              </a:rPr>
              <a:t>Advantages:-</a:t>
            </a:r>
            <a:endParaRPr lang="en-US" b="1" dirty="0" smtClean="0">
              <a:solidFill>
                <a:srgbClr val="FF0000"/>
              </a:solidFill>
            </a:endParaRPr>
          </a:p>
          <a:p>
            <a:pPr marL="625475" indent="-338138">
              <a:buFont typeface="+mj-lt"/>
              <a:buAutoNum type="arabicPeriod"/>
            </a:pPr>
            <a:r>
              <a:rPr lang="en-US" sz="2400" dirty="0" smtClean="0"/>
              <a:t>Reduce CPU idle time.</a:t>
            </a:r>
          </a:p>
          <a:p>
            <a:pPr marL="625475" indent="-338138">
              <a:buFont typeface="+mj-lt"/>
              <a:buAutoNum type="arabicPeriod"/>
            </a:pPr>
            <a:r>
              <a:rPr lang="en-US" sz="2400" dirty="0" smtClean="0"/>
              <a:t>Provides advantage of quick response.</a:t>
            </a:r>
            <a:endParaRPr lang="en-US" sz="2800" dirty="0" smtClean="0"/>
          </a:p>
          <a:p>
            <a:pPr marL="514350" indent="-514350"/>
            <a:r>
              <a:rPr lang="en-US" sz="2800" b="1" dirty="0" smtClean="0">
                <a:solidFill>
                  <a:srgbClr val="FF0000"/>
                </a:solidFill>
              </a:rPr>
              <a:t>Disadvantages:-</a:t>
            </a:r>
          </a:p>
          <a:p>
            <a:pPr marL="625475" indent="-338138">
              <a:buFont typeface="+mj-lt"/>
              <a:buAutoNum type="arabicPeriod"/>
            </a:pPr>
            <a:r>
              <a:rPr lang="en-US" sz="2400" dirty="0" smtClean="0"/>
              <a:t>Problem of data communication.</a:t>
            </a:r>
          </a:p>
          <a:p>
            <a:pPr marL="625475" indent="-338138">
              <a:buFont typeface="+mj-lt"/>
              <a:buAutoNum type="arabicPeriod"/>
            </a:pPr>
            <a:r>
              <a:rPr lang="en-US" sz="2400" dirty="0" smtClean="0"/>
              <a:t>Question of security and integrity of user program and data</a:t>
            </a:r>
          </a:p>
          <a:p>
            <a:pPr>
              <a:buNone/>
            </a:pPr>
            <a:endParaRPr lang="en-US" sz="2400" dirty="0" smtClean="0">
              <a:solidFill>
                <a:schemeClr val="bg2">
                  <a:lumMod val="75000"/>
                </a:schemeClr>
              </a:solidFill>
              <a:latin typeface="Berlin Sans FB" pitchFamily="34" charset="0"/>
            </a:endParaRPr>
          </a:p>
        </p:txBody>
      </p:sp>
      <p:sp>
        <p:nvSpPr>
          <p:cNvPr id="26626" name="Slide Number Placeholder 5"/>
          <p:cNvSpPr>
            <a:spLocks noGrp="1"/>
          </p:cNvSpPr>
          <p:nvPr>
            <p:ph type="sldNum" sz="quarter" idx="12"/>
          </p:nvPr>
        </p:nvSpPr>
        <p:spPr>
          <a:noFill/>
        </p:spPr>
        <p:txBody>
          <a:bodyPr/>
          <a:lstStyle/>
          <a:p>
            <a:fld id="{6FA24EB9-56AD-4D06-AEA5-D23764C921E0}" type="slidenum">
              <a:rPr lang="en-US" sz="1800" b="1">
                <a:solidFill>
                  <a:schemeClr val="tx1"/>
                </a:solidFill>
              </a:rPr>
              <a:pPr/>
              <a:t>22</a:t>
            </a:fld>
            <a:endParaRPr lang="en-US" b="1" dirty="0">
              <a:solidFill>
                <a:schemeClr val="tx1"/>
              </a:solidFill>
            </a:endParaRPr>
          </a:p>
        </p:txBody>
      </p:sp>
      <p:sp>
        <p:nvSpPr>
          <p:cNvPr id="5" name="Footer Placeholder 4"/>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a:bodyPr>
          <a:lstStyle/>
          <a:p>
            <a:r>
              <a:rPr lang="en-US" sz="3600" b="1" dirty="0" smtClean="0">
                <a:solidFill>
                  <a:srgbClr val="1204C8"/>
                </a:solidFill>
              </a:rPr>
              <a:t>Time sharing process</a:t>
            </a:r>
          </a:p>
        </p:txBody>
      </p:sp>
      <p:graphicFrame>
        <p:nvGraphicFramePr>
          <p:cNvPr id="4" name="Content Placeholder 3"/>
          <p:cNvGraphicFramePr>
            <a:graphicFrameLocks noGrp="1"/>
          </p:cNvGraphicFramePr>
          <p:nvPr>
            <p:ph idx="1"/>
          </p:nvPr>
        </p:nvGraphicFramePr>
        <p:xfrm>
          <a:off x="533400" y="2743200"/>
          <a:ext cx="1752600" cy="518160"/>
        </p:xfrm>
        <a:graphic>
          <a:graphicData uri="http://schemas.openxmlformats.org/drawingml/2006/table">
            <a:tbl>
              <a:tblPr firstRow="1" bandRow="1">
                <a:tableStyleId>{5C22544A-7EE6-4342-B048-85BDC9FD1C3A}</a:tableStyleId>
              </a:tblPr>
              <a:tblGrid>
                <a:gridCol w="1752600"/>
              </a:tblGrid>
              <a:tr h="471486">
                <a:tc>
                  <a:txBody>
                    <a:bodyPr/>
                    <a:lstStyle/>
                    <a:p>
                      <a:r>
                        <a:rPr lang="en-US" sz="1800" b="1" dirty="0" smtClean="0"/>
                        <a:t>Terminal </a:t>
                      </a:r>
                      <a:r>
                        <a:rPr lang="en-US" sz="1800" b="1" baseline="0" dirty="0" smtClean="0"/>
                        <a:t> </a:t>
                      </a:r>
                      <a:r>
                        <a:rPr lang="en-US" sz="2800" b="1" baseline="0" dirty="0" smtClean="0"/>
                        <a:t> 1</a:t>
                      </a:r>
                      <a:endParaRPr lang="en-US" sz="2800" b="1" dirty="0"/>
                    </a:p>
                  </a:txBody>
                  <a:tcPr/>
                </a:tc>
              </a:tr>
            </a:tbl>
          </a:graphicData>
        </a:graphic>
      </p:graphicFrame>
      <p:graphicFrame>
        <p:nvGraphicFramePr>
          <p:cNvPr id="6" name="Table 5"/>
          <p:cNvGraphicFramePr>
            <a:graphicFrameLocks noGrp="1"/>
          </p:cNvGraphicFramePr>
          <p:nvPr/>
        </p:nvGraphicFramePr>
        <p:xfrm>
          <a:off x="533400" y="3581400"/>
          <a:ext cx="1752600" cy="518160"/>
        </p:xfrm>
        <a:graphic>
          <a:graphicData uri="http://schemas.openxmlformats.org/drawingml/2006/table">
            <a:tbl>
              <a:tblPr firstRow="1" bandRow="1">
                <a:tableStyleId>{5C22544A-7EE6-4342-B048-85BDC9FD1C3A}</a:tableStyleId>
              </a:tblPr>
              <a:tblGrid>
                <a:gridCol w="1752600"/>
              </a:tblGrid>
              <a:tr h="370840">
                <a:tc>
                  <a:txBody>
                    <a:bodyPr/>
                    <a:lstStyle/>
                    <a:p>
                      <a:r>
                        <a:rPr lang="en-US" b="1" dirty="0" smtClean="0"/>
                        <a:t>Terminal</a:t>
                      </a:r>
                      <a:r>
                        <a:rPr lang="en-US" dirty="0" smtClean="0"/>
                        <a:t>  </a:t>
                      </a:r>
                      <a:r>
                        <a:rPr lang="en-US" sz="2800" b="0" dirty="0" smtClean="0"/>
                        <a:t>2</a:t>
                      </a:r>
                      <a:endParaRPr lang="en-US" sz="2800" b="0" dirty="0"/>
                    </a:p>
                  </a:txBody>
                  <a:tcPr/>
                </a:tc>
              </a:tr>
            </a:tbl>
          </a:graphicData>
        </a:graphic>
      </p:graphicFrame>
      <p:graphicFrame>
        <p:nvGraphicFramePr>
          <p:cNvPr id="7" name="Table 6"/>
          <p:cNvGraphicFramePr>
            <a:graphicFrameLocks noGrp="1"/>
          </p:cNvGraphicFramePr>
          <p:nvPr/>
        </p:nvGraphicFramePr>
        <p:xfrm>
          <a:off x="533400" y="5029200"/>
          <a:ext cx="1676400" cy="370840"/>
        </p:xfrm>
        <a:graphic>
          <a:graphicData uri="http://schemas.openxmlformats.org/drawingml/2006/table">
            <a:tbl>
              <a:tblPr firstRow="1" bandRow="1">
                <a:tableStyleId>{5C22544A-7EE6-4342-B048-85BDC9FD1C3A}</a:tableStyleId>
              </a:tblPr>
              <a:tblGrid>
                <a:gridCol w="1676400"/>
              </a:tblGrid>
              <a:tr h="370840">
                <a:tc>
                  <a:txBody>
                    <a:bodyPr/>
                    <a:lstStyle/>
                    <a:p>
                      <a:r>
                        <a:rPr lang="en-US" b="1" dirty="0" smtClean="0"/>
                        <a:t>Terminal  n</a:t>
                      </a:r>
                      <a:endParaRPr lang="en-US" b="1" dirty="0"/>
                    </a:p>
                  </a:txBody>
                  <a:tcPr/>
                </a:tc>
              </a:tr>
            </a:tbl>
          </a:graphicData>
        </a:graphic>
      </p:graphicFrame>
      <p:graphicFrame>
        <p:nvGraphicFramePr>
          <p:cNvPr id="8" name="Table 7"/>
          <p:cNvGraphicFramePr>
            <a:graphicFrameLocks noGrp="1"/>
          </p:cNvGraphicFramePr>
          <p:nvPr/>
        </p:nvGraphicFramePr>
        <p:xfrm>
          <a:off x="3286116" y="2285992"/>
          <a:ext cx="2286000" cy="2773680"/>
        </p:xfrm>
        <a:graphic>
          <a:graphicData uri="http://schemas.openxmlformats.org/drawingml/2006/table">
            <a:tbl>
              <a:tblPr firstRow="1" bandRow="1">
                <a:tableStyleId>{5C22544A-7EE6-4342-B048-85BDC9FD1C3A}</a:tableStyleId>
              </a:tblPr>
              <a:tblGrid>
                <a:gridCol w="2286000"/>
              </a:tblGrid>
              <a:tr h="533400">
                <a:tc>
                  <a:txBody>
                    <a:bodyPr/>
                    <a:lstStyle/>
                    <a:p>
                      <a:pPr algn="ctr"/>
                      <a:r>
                        <a:rPr lang="en-US" dirty="0" smtClean="0"/>
                        <a:t>time  sharing supervisor</a:t>
                      </a:r>
                      <a:endParaRPr lang="en-US" dirty="0"/>
                    </a:p>
                  </a:txBody>
                  <a:tcPr/>
                </a:tc>
              </a:tr>
              <a:tr h="533400">
                <a:tc>
                  <a:txBody>
                    <a:bodyPr/>
                    <a:lstStyle/>
                    <a:p>
                      <a:pPr algn="l"/>
                      <a:r>
                        <a:rPr lang="en-US" dirty="0" smtClean="0"/>
                        <a:t>        </a:t>
                      </a:r>
                      <a:r>
                        <a:rPr lang="en-US" b="1" dirty="0" smtClean="0"/>
                        <a:t>User 1</a:t>
                      </a:r>
                      <a:endParaRPr lang="en-US" b="1" dirty="0"/>
                    </a:p>
                  </a:txBody>
                  <a:tcPr/>
                </a:tc>
              </a:tr>
              <a:tr h="533400">
                <a:tc>
                  <a:txBody>
                    <a:bodyPr/>
                    <a:lstStyle/>
                    <a:p>
                      <a:r>
                        <a:rPr lang="en-US" b="1" dirty="0" smtClean="0"/>
                        <a:t>        User 2</a:t>
                      </a:r>
                      <a:endParaRPr lang="en-US" b="1" dirty="0"/>
                    </a:p>
                  </a:txBody>
                  <a:tcPr/>
                </a:tc>
              </a:tr>
              <a:tr h="533400">
                <a:tc>
                  <a:txBody>
                    <a:bodyPr/>
                    <a:lstStyle/>
                    <a:p>
                      <a:endParaRPr lang="en-US" dirty="0"/>
                    </a:p>
                  </a:txBody>
                  <a:tcPr/>
                </a:tc>
              </a:tr>
              <a:tr h="533400">
                <a:tc>
                  <a:txBody>
                    <a:bodyPr/>
                    <a:lstStyle/>
                    <a:p>
                      <a:r>
                        <a:rPr lang="en-US" b="1" dirty="0" smtClean="0"/>
                        <a:t>        User n</a:t>
                      </a:r>
                      <a:endParaRPr lang="en-US" b="1" dirty="0"/>
                    </a:p>
                  </a:txBody>
                  <a:tcPr/>
                </a:tc>
              </a:tr>
            </a:tbl>
          </a:graphicData>
        </a:graphic>
      </p:graphicFrame>
      <p:sp>
        <p:nvSpPr>
          <p:cNvPr id="9" name="Flowchart: Magnetic Disk 8"/>
          <p:cNvSpPr/>
          <p:nvPr/>
        </p:nvSpPr>
        <p:spPr>
          <a:xfrm>
            <a:off x="6781800" y="2514600"/>
            <a:ext cx="1647852" cy="298610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                                                  </a:t>
            </a:r>
          </a:p>
          <a:p>
            <a:pPr algn="ctr"/>
            <a:endParaRPr lang="en-US" sz="2000" dirty="0" smtClean="0">
              <a:solidFill>
                <a:schemeClr val="tx1"/>
              </a:solidFill>
            </a:endParaRPr>
          </a:p>
          <a:p>
            <a:pPr algn="ctr"/>
            <a:endParaRPr lang="en-US" sz="2000" dirty="0" smtClean="0">
              <a:solidFill>
                <a:schemeClr val="tx1"/>
              </a:solidFill>
            </a:endParaRPr>
          </a:p>
          <a:p>
            <a:pPr algn="ctr"/>
            <a:endParaRPr lang="en-US" sz="2000" dirty="0" smtClean="0">
              <a:solidFill>
                <a:schemeClr val="tx1"/>
              </a:solidFill>
            </a:endParaRPr>
          </a:p>
          <a:p>
            <a:pPr algn="ctr"/>
            <a:endParaRPr lang="en-US" sz="2000" dirty="0" smtClean="0">
              <a:solidFill>
                <a:schemeClr val="tx1"/>
              </a:solidFill>
            </a:endParaRPr>
          </a:p>
          <a:p>
            <a:pPr algn="ctr"/>
            <a:endParaRPr lang="en-US" sz="2000" dirty="0" smtClean="0">
              <a:solidFill>
                <a:schemeClr val="tx1"/>
              </a:solidFill>
            </a:endParaRPr>
          </a:p>
          <a:p>
            <a:pPr algn="ctr"/>
            <a:endParaRPr lang="en-US" sz="2000" dirty="0" smtClean="0">
              <a:solidFill>
                <a:schemeClr val="tx1"/>
              </a:solidFill>
            </a:endParaRPr>
          </a:p>
          <a:p>
            <a:pPr algn="ctr"/>
            <a:r>
              <a:rPr lang="en-US" sz="2000" dirty="0" smtClean="0">
                <a:solidFill>
                  <a:schemeClr val="bg1"/>
                </a:solidFill>
              </a:rPr>
              <a:t>User n</a:t>
            </a:r>
          </a:p>
        </p:txBody>
      </p:sp>
      <p:sp>
        <p:nvSpPr>
          <p:cNvPr id="14" name="Arc 13"/>
          <p:cNvSpPr/>
          <p:nvPr/>
        </p:nvSpPr>
        <p:spPr>
          <a:xfrm>
            <a:off x="6781800" y="3429000"/>
            <a:ext cx="1600200" cy="381000"/>
          </a:xfrm>
          <a:prstGeom prst="arc">
            <a:avLst>
              <a:gd name="adj1" fmla="val 78525"/>
              <a:gd name="adj2" fmla="val 10615353"/>
            </a:avLst>
          </a:prstGeom>
        </p:spPr>
        <p:style>
          <a:lnRef idx="1">
            <a:schemeClr val="accent1"/>
          </a:lnRef>
          <a:fillRef idx="0">
            <a:schemeClr val="accent1"/>
          </a:fillRef>
          <a:effectRef idx="0">
            <a:schemeClr val="accent1"/>
          </a:effectRef>
          <a:fontRef idx="minor">
            <a:schemeClr val="tx1"/>
          </a:fontRef>
        </p:style>
        <p:txBody>
          <a:bodyPr rtlCol="0" anchor="ctr"/>
          <a:lstStyle/>
          <a:p>
            <a:pPr marL="342900" indent="-342900" algn="ctr"/>
            <a:r>
              <a:rPr lang="en-US" sz="2400" dirty="0" smtClean="0">
                <a:solidFill>
                  <a:schemeClr val="bg1"/>
                </a:solidFill>
              </a:rPr>
              <a:t>User   </a:t>
            </a:r>
            <a:r>
              <a:rPr lang="en-US" sz="2000" dirty="0" smtClean="0">
                <a:solidFill>
                  <a:schemeClr val="bg1"/>
                </a:solidFill>
              </a:rPr>
              <a:t>1</a:t>
            </a:r>
          </a:p>
          <a:p>
            <a:pPr algn="ctr"/>
            <a:endParaRPr lang="en-US" sz="2000" dirty="0"/>
          </a:p>
        </p:txBody>
      </p:sp>
      <p:cxnSp>
        <p:nvCxnSpPr>
          <p:cNvPr id="11" name="Straight Connector 10"/>
          <p:cNvCxnSpPr/>
          <p:nvPr/>
        </p:nvCxnSpPr>
        <p:spPr>
          <a:xfrm rot="5400000">
            <a:off x="990600" y="46482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143000" y="4419600"/>
            <a:ext cx="152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57554" y="1714488"/>
            <a:ext cx="2286000" cy="369332"/>
          </a:xfrm>
          <a:prstGeom prst="rect">
            <a:avLst/>
          </a:prstGeom>
          <a:noFill/>
        </p:spPr>
        <p:txBody>
          <a:bodyPr wrap="square" rtlCol="0">
            <a:spAutoFit/>
          </a:bodyPr>
          <a:lstStyle/>
          <a:p>
            <a:r>
              <a:rPr lang="en-US" b="1" dirty="0" smtClean="0"/>
              <a:t>     Main memory</a:t>
            </a:r>
            <a:endParaRPr lang="en-US" b="1" dirty="0"/>
          </a:p>
        </p:txBody>
      </p:sp>
      <p:sp>
        <p:nvSpPr>
          <p:cNvPr id="18" name="TextBox 17"/>
          <p:cNvSpPr txBox="1"/>
          <p:nvPr/>
        </p:nvSpPr>
        <p:spPr>
          <a:xfrm>
            <a:off x="6858016" y="5572140"/>
            <a:ext cx="1524000" cy="646331"/>
          </a:xfrm>
          <a:prstGeom prst="rect">
            <a:avLst/>
          </a:prstGeom>
          <a:noFill/>
        </p:spPr>
        <p:txBody>
          <a:bodyPr wrap="square" rtlCol="0">
            <a:spAutoFit/>
          </a:bodyPr>
          <a:lstStyle/>
          <a:p>
            <a:pPr algn="ctr"/>
            <a:r>
              <a:rPr lang="en-US" b="1" dirty="0" smtClean="0"/>
              <a:t>Online storage</a:t>
            </a:r>
            <a:endParaRPr lang="en-US" b="1" dirty="0"/>
          </a:p>
        </p:txBody>
      </p:sp>
      <p:cxnSp>
        <p:nvCxnSpPr>
          <p:cNvPr id="20" name="Straight Connector 19"/>
          <p:cNvCxnSpPr/>
          <p:nvPr/>
        </p:nvCxnSpPr>
        <p:spPr>
          <a:xfrm rot="5400000">
            <a:off x="4058442" y="4728376"/>
            <a:ext cx="45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 name="Arc 20"/>
          <p:cNvSpPr/>
          <p:nvPr/>
        </p:nvSpPr>
        <p:spPr>
          <a:xfrm>
            <a:off x="6781800" y="3657600"/>
            <a:ext cx="1600200" cy="609600"/>
          </a:xfrm>
          <a:prstGeom prst="arc">
            <a:avLst>
              <a:gd name="adj1" fmla="val 214121"/>
              <a:gd name="adj2" fmla="val 1057513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000" dirty="0" smtClean="0">
                <a:solidFill>
                  <a:schemeClr val="bg1"/>
                </a:solidFill>
              </a:rPr>
              <a:t>User   2  </a:t>
            </a:r>
          </a:p>
          <a:p>
            <a:pPr algn="ctr"/>
            <a:endParaRPr lang="en-US" sz="2000" dirty="0">
              <a:solidFill>
                <a:schemeClr val="bg1"/>
              </a:solidFill>
            </a:endParaRPr>
          </a:p>
        </p:txBody>
      </p:sp>
      <p:sp>
        <p:nvSpPr>
          <p:cNvPr id="24" name="Arc 23"/>
          <p:cNvSpPr/>
          <p:nvPr/>
        </p:nvSpPr>
        <p:spPr>
          <a:xfrm>
            <a:off x="6781800" y="4191000"/>
            <a:ext cx="1600200" cy="381000"/>
          </a:xfrm>
          <a:prstGeom prst="arc">
            <a:avLst>
              <a:gd name="adj1" fmla="val 78525"/>
              <a:gd name="adj2" fmla="val 1061535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p:cNvSpPr/>
          <p:nvPr/>
        </p:nvSpPr>
        <p:spPr>
          <a:xfrm>
            <a:off x="6781800" y="4572000"/>
            <a:ext cx="1600200" cy="381000"/>
          </a:xfrm>
          <a:prstGeom prst="arc">
            <a:avLst>
              <a:gd name="adj1" fmla="val 78525"/>
              <a:gd name="adj2" fmla="val 1061535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7" name="Straight Arrow Connector 26"/>
          <p:cNvCxnSpPr/>
          <p:nvPr/>
        </p:nvCxnSpPr>
        <p:spPr>
          <a:xfrm rot="5400000">
            <a:off x="4134642" y="522368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8" name="Table 27"/>
          <p:cNvGraphicFramePr>
            <a:graphicFrameLocks noGrp="1"/>
          </p:cNvGraphicFramePr>
          <p:nvPr/>
        </p:nvGraphicFramePr>
        <p:xfrm>
          <a:off x="3270950" y="5357826"/>
          <a:ext cx="2357454" cy="365760"/>
        </p:xfrm>
        <a:graphic>
          <a:graphicData uri="http://schemas.openxmlformats.org/drawingml/2006/table">
            <a:tbl>
              <a:tblPr firstRow="1" bandRow="1">
                <a:tableStyleId>{5C22544A-7EE6-4342-B048-85BDC9FD1C3A}</a:tableStyleId>
              </a:tblPr>
              <a:tblGrid>
                <a:gridCol w="2357454"/>
              </a:tblGrid>
              <a:tr h="299402">
                <a:tc>
                  <a:txBody>
                    <a:bodyPr/>
                    <a:lstStyle/>
                    <a:p>
                      <a:r>
                        <a:rPr lang="en-US" dirty="0" smtClean="0"/>
                        <a:t>          CPU</a:t>
                      </a:r>
                      <a:endParaRPr lang="en-US" dirty="0"/>
                    </a:p>
                  </a:txBody>
                  <a:tcPr/>
                </a:tc>
              </a:tr>
            </a:tbl>
          </a:graphicData>
        </a:graphic>
      </p:graphicFrame>
      <p:sp>
        <p:nvSpPr>
          <p:cNvPr id="29" name="TextBox 28"/>
          <p:cNvSpPr txBox="1"/>
          <p:nvPr/>
        </p:nvSpPr>
        <p:spPr>
          <a:xfrm>
            <a:off x="762000" y="3276600"/>
            <a:ext cx="1143000" cy="369332"/>
          </a:xfrm>
          <a:prstGeom prst="rect">
            <a:avLst/>
          </a:prstGeom>
          <a:noFill/>
        </p:spPr>
        <p:txBody>
          <a:bodyPr wrap="square" rtlCol="0">
            <a:spAutoFit/>
          </a:bodyPr>
          <a:lstStyle/>
          <a:p>
            <a:r>
              <a:rPr lang="en-US" dirty="0" smtClean="0"/>
              <a:t>   </a:t>
            </a:r>
            <a:r>
              <a:rPr lang="en-US" b="1" dirty="0" smtClean="0"/>
              <a:t>User 1</a:t>
            </a:r>
            <a:endParaRPr lang="en-US" b="1" dirty="0"/>
          </a:p>
        </p:txBody>
      </p:sp>
      <p:sp>
        <p:nvSpPr>
          <p:cNvPr id="31" name="TextBox 30"/>
          <p:cNvSpPr txBox="1"/>
          <p:nvPr/>
        </p:nvSpPr>
        <p:spPr>
          <a:xfrm>
            <a:off x="914400" y="4038600"/>
            <a:ext cx="914400" cy="369332"/>
          </a:xfrm>
          <a:prstGeom prst="rect">
            <a:avLst/>
          </a:prstGeom>
          <a:noFill/>
        </p:spPr>
        <p:txBody>
          <a:bodyPr wrap="square" rtlCol="0">
            <a:spAutoFit/>
          </a:bodyPr>
          <a:lstStyle/>
          <a:p>
            <a:r>
              <a:rPr lang="en-US" b="1" dirty="0" smtClean="0"/>
              <a:t>User 2</a:t>
            </a:r>
            <a:endParaRPr lang="en-US" b="1" dirty="0"/>
          </a:p>
        </p:txBody>
      </p:sp>
      <p:sp>
        <p:nvSpPr>
          <p:cNvPr id="32" name="TextBox 31"/>
          <p:cNvSpPr txBox="1"/>
          <p:nvPr/>
        </p:nvSpPr>
        <p:spPr>
          <a:xfrm>
            <a:off x="762000" y="5486400"/>
            <a:ext cx="1219200" cy="381000"/>
          </a:xfrm>
          <a:prstGeom prst="rect">
            <a:avLst/>
          </a:prstGeom>
          <a:noFill/>
        </p:spPr>
        <p:txBody>
          <a:bodyPr wrap="square" rtlCol="0">
            <a:spAutoFit/>
          </a:bodyPr>
          <a:lstStyle/>
          <a:p>
            <a:r>
              <a:rPr lang="en-US" dirty="0" smtClean="0"/>
              <a:t>    </a:t>
            </a:r>
            <a:r>
              <a:rPr lang="en-US" b="1" dirty="0" smtClean="0"/>
              <a:t>User n</a:t>
            </a:r>
            <a:endParaRPr lang="en-US" b="1" dirty="0"/>
          </a:p>
        </p:txBody>
      </p:sp>
      <p:sp>
        <p:nvSpPr>
          <p:cNvPr id="22" name="Slide Number Placeholder 21"/>
          <p:cNvSpPr>
            <a:spLocks noGrp="1"/>
          </p:cNvSpPr>
          <p:nvPr>
            <p:ph type="sldNum" sz="quarter" idx="12"/>
          </p:nvPr>
        </p:nvSpPr>
        <p:spPr/>
        <p:txBody>
          <a:bodyPr/>
          <a:lstStyle/>
          <a:p>
            <a:fld id="{1EDA7384-30A3-4D98-8C61-1E233AE8BEB8}" type="slidenum">
              <a:rPr lang="en-US" sz="1800" b="1" smtClean="0">
                <a:solidFill>
                  <a:schemeClr val="tx1"/>
                </a:solidFill>
              </a:rPr>
              <a:pPr/>
              <a:t>23</a:t>
            </a:fld>
            <a:endParaRPr lang="en-US" sz="1800" b="1" dirty="0">
              <a:solidFill>
                <a:schemeClr val="tx1"/>
              </a:solidFill>
            </a:endParaRPr>
          </a:p>
        </p:txBody>
      </p:sp>
      <p:sp>
        <p:nvSpPr>
          <p:cNvPr id="23" name="Footer Placeholder 22"/>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1204C8"/>
                </a:solidFill>
              </a:rPr>
              <a:t>Multi processing or parallel processing O.S</a:t>
            </a:r>
          </a:p>
        </p:txBody>
      </p:sp>
      <p:sp>
        <p:nvSpPr>
          <p:cNvPr id="3" name="Content Placeholder 2"/>
          <p:cNvSpPr>
            <a:spLocks noGrp="1"/>
          </p:cNvSpPr>
          <p:nvPr>
            <p:ph idx="1"/>
          </p:nvPr>
        </p:nvSpPr>
        <p:spPr/>
        <p:txBody>
          <a:bodyPr/>
          <a:lstStyle/>
          <a:p>
            <a:r>
              <a:rPr lang="en-US" sz="2800" dirty="0" smtClean="0"/>
              <a:t>This technique consist of two or more CPUs, perform more than one job at a time.</a:t>
            </a:r>
          </a:p>
          <a:p>
            <a:pPr>
              <a:buNone/>
            </a:pPr>
            <a:r>
              <a:rPr lang="en-US" sz="2800" dirty="0" smtClean="0"/>
              <a:t>Fig:-</a:t>
            </a:r>
          </a:p>
          <a:p>
            <a:pPr>
              <a:buNone/>
            </a:pPr>
            <a:endParaRPr lang="en-US" dirty="0"/>
          </a:p>
        </p:txBody>
      </p:sp>
      <p:graphicFrame>
        <p:nvGraphicFramePr>
          <p:cNvPr id="4" name="Table 3"/>
          <p:cNvGraphicFramePr>
            <a:graphicFrameLocks noGrp="1"/>
          </p:cNvGraphicFramePr>
          <p:nvPr/>
        </p:nvGraphicFramePr>
        <p:xfrm>
          <a:off x="609600" y="4191000"/>
          <a:ext cx="1752600" cy="595322"/>
        </p:xfrm>
        <a:graphic>
          <a:graphicData uri="http://schemas.openxmlformats.org/drawingml/2006/table">
            <a:tbl>
              <a:tblPr firstRow="1" bandRow="1">
                <a:tableStyleId>{5C22544A-7EE6-4342-B048-85BDC9FD1C3A}</a:tableStyleId>
              </a:tblPr>
              <a:tblGrid>
                <a:gridCol w="1752600"/>
              </a:tblGrid>
              <a:tr h="595322">
                <a:tc>
                  <a:txBody>
                    <a:bodyPr/>
                    <a:lstStyle/>
                    <a:p>
                      <a:pPr algn="ctr"/>
                      <a:r>
                        <a:rPr lang="en-US" sz="2000" dirty="0" smtClean="0"/>
                        <a:t>I/O</a:t>
                      </a:r>
                      <a:r>
                        <a:rPr lang="en-US" sz="2000" baseline="0" dirty="0" smtClean="0"/>
                        <a:t> processor</a:t>
                      </a:r>
                      <a:endParaRPr lang="en-US" sz="2000" dirty="0"/>
                    </a:p>
                  </a:txBody>
                  <a:tcPr/>
                </a:tc>
              </a:tr>
            </a:tbl>
          </a:graphicData>
        </a:graphic>
      </p:graphicFrame>
      <p:graphicFrame>
        <p:nvGraphicFramePr>
          <p:cNvPr id="5" name="Table 4"/>
          <p:cNvGraphicFramePr>
            <a:graphicFrameLocks noGrp="1"/>
          </p:cNvGraphicFramePr>
          <p:nvPr/>
        </p:nvGraphicFramePr>
        <p:xfrm>
          <a:off x="609600" y="3357562"/>
          <a:ext cx="1752600" cy="642942"/>
        </p:xfrm>
        <a:graphic>
          <a:graphicData uri="http://schemas.openxmlformats.org/drawingml/2006/table">
            <a:tbl>
              <a:tblPr firstRow="1" bandRow="1">
                <a:tableStyleId>{5C22544A-7EE6-4342-B048-85BDC9FD1C3A}</a:tableStyleId>
              </a:tblPr>
              <a:tblGrid>
                <a:gridCol w="1752600"/>
              </a:tblGrid>
              <a:tr h="642942">
                <a:tc>
                  <a:txBody>
                    <a:bodyPr/>
                    <a:lstStyle/>
                    <a:p>
                      <a:pPr algn="ctr"/>
                      <a:r>
                        <a:rPr lang="en-US" sz="2000" b="1" dirty="0" smtClean="0"/>
                        <a:t>CPU </a:t>
                      </a:r>
                      <a:r>
                        <a:rPr lang="en-US" sz="2000" b="1" baseline="0" dirty="0" smtClean="0"/>
                        <a:t> 1</a:t>
                      </a:r>
                      <a:endParaRPr lang="en-US" sz="2000" b="1" dirty="0"/>
                    </a:p>
                  </a:txBody>
                  <a:tcPr/>
                </a:tc>
              </a:tr>
            </a:tbl>
          </a:graphicData>
        </a:graphic>
      </p:graphicFrame>
      <p:graphicFrame>
        <p:nvGraphicFramePr>
          <p:cNvPr id="6" name="Table 5"/>
          <p:cNvGraphicFramePr>
            <a:graphicFrameLocks noGrp="1"/>
          </p:cNvGraphicFramePr>
          <p:nvPr/>
        </p:nvGraphicFramePr>
        <p:xfrm>
          <a:off x="571472" y="4953000"/>
          <a:ext cx="1790728" cy="547702"/>
        </p:xfrm>
        <a:graphic>
          <a:graphicData uri="http://schemas.openxmlformats.org/drawingml/2006/table">
            <a:tbl>
              <a:tblPr firstRow="1" bandRow="1">
                <a:tableStyleId>{5C22544A-7EE6-4342-B048-85BDC9FD1C3A}</a:tableStyleId>
              </a:tblPr>
              <a:tblGrid>
                <a:gridCol w="1790728"/>
              </a:tblGrid>
              <a:tr h="547702">
                <a:tc>
                  <a:txBody>
                    <a:bodyPr/>
                    <a:lstStyle/>
                    <a:p>
                      <a:pPr algn="ctr"/>
                      <a:r>
                        <a:rPr lang="en-US" sz="2000" dirty="0" smtClean="0"/>
                        <a:t>I/O units</a:t>
                      </a:r>
                      <a:endParaRPr lang="en-US" sz="2000" dirty="0"/>
                    </a:p>
                  </a:txBody>
                  <a:tcPr/>
                </a:tc>
              </a:tr>
            </a:tbl>
          </a:graphicData>
        </a:graphic>
      </p:graphicFrame>
      <p:graphicFrame>
        <p:nvGraphicFramePr>
          <p:cNvPr id="7" name="Table 6"/>
          <p:cNvGraphicFramePr>
            <a:graphicFrameLocks noGrp="1"/>
          </p:cNvGraphicFramePr>
          <p:nvPr/>
        </p:nvGraphicFramePr>
        <p:xfrm>
          <a:off x="6477000" y="4953000"/>
          <a:ext cx="1828800" cy="547702"/>
        </p:xfrm>
        <a:graphic>
          <a:graphicData uri="http://schemas.openxmlformats.org/drawingml/2006/table">
            <a:tbl>
              <a:tblPr firstRow="1" bandRow="1">
                <a:tableStyleId>{5C22544A-7EE6-4342-B048-85BDC9FD1C3A}</a:tableStyleId>
              </a:tblPr>
              <a:tblGrid>
                <a:gridCol w="1828800"/>
              </a:tblGrid>
              <a:tr h="547702">
                <a:tc>
                  <a:txBody>
                    <a:bodyPr/>
                    <a:lstStyle/>
                    <a:p>
                      <a:r>
                        <a:rPr lang="en-US" dirty="0" smtClean="0"/>
                        <a:t>I/O units</a:t>
                      </a:r>
                      <a:endParaRPr lang="en-US" dirty="0"/>
                    </a:p>
                  </a:txBody>
                  <a:tcPr/>
                </a:tc>
              </a:tr>
            </a:tbl>
          </a:graphicData>
        </a:graphic>
      </p:graphicFrame>
      <p:graphicFrame>
        <p:nvGraphicFramePr>
          <p:cNvPr id="8" name="Table 7"/>
          <p:cNvGraphicFramePr>
            <a:graphicFrameLocks noGrp="1"/>
          </p:cNvGraphicFramePr>
          <p:nvPr/>
        </p:nvGraphicFramePr>
        <p:xfrm>
          <a:off x="6477000" y="4114800"/>
          <a:ext cx="1828800" cy="528646"/>
        </p:xfrm>
        <a:graphic>
          <a:graphicData uri="http://schemas.openxmlformats.org/drawingml/2006/table">
            <a:tbl>
              <a:tblPr firstRow="1" bandRow="1">
                <a:tableStyleId>{5C22544A-7EE6-4342-B048-85BDC9FD1C3A}</a:tableStyleId>
              </a:tblPr>
              <a:tblGrid>
                <a:gridCol w="1828800"/>
              </a:tblGrid>
              <a:tr h="528646">
                <a:tc>
                  <a:txBody>
                    <a:bodyPr/>
                    <a:lstStyle/>
                    <a:p>
                      <a:r>
                        <a:rPr lang="en-US" dirty="0" smtClean="0"/>
                        <a:t>I/O processor</a:t>
                      </a:r>
                      <a:endParaRPr lang="en-US" dirty="0"/>
                    </a:p>
                  </a:txBody>
                  <a:tcPr/>
                </a:tc>
              </a:tr>
            </a:tbl>
          </a:graphicData>
        </a:graphic>
      </p:graphicFrame>
      <p:graphicFrame>
        <p:nvGraphicFramePr>
          <p:cNvPr id="9" name="Table 8"/>
          <p:cNvGraphicFramePr>
            <a:graphicFrameLocks noGrp="1"/>
          </p:cNvGraphicFramePr>
          <p:nvPr/>
        </p:nvGraphicFramePr>
        <p:xfrm>
          <a:off x="6477000" y="3429000"/>
          <a:ext cx="1828800" cy="500066"/>
        </p:xfrm>
        <a:graphic>
          <a:graphicData uri="http://schemas.openxmlformats.org/drawingml/2006/table">
            <a:tbl>
              <a:tblPr firstRow="1" bandRow="1">
                <a:tableStyleId>{5C22544A-7EE6-4342-B048-85BDC9FD1C3A}</a:tableStyleId>
              </a:tblPr>
              <a:tblGrid>
                <a:gridCol w="1828800"/>
              </a:tblGrid>
              <a:tr h="500066">
                <a:tc>
                  <a:txBody>
                    <a:bodyPr/>
                    <a:lstStyle/>
                    <a:p>
                      <a:r>
                        <a:rPr lang="en-US" dirty="0" smtClean="0"/>
                        <a:t>CPU 2</a:t>
                      </a:r>
                      <a:endParaRPr lang="en-US" dirty="0"/>
                    </a:p>
                  </a:txBody>
                  <a:tcPr/>
                </a:tc>
              </a:tr>
            </a:tbl>
          </a:graphicData>
        </a:graphic>
      </p:graphicFrame>
      <p:graphicFrame>
        <p:nvGraphicFramePr>
          <p:cNvPr id="10" name="Table 9"/>
          <p:cNvGraphicFramePr>
            <a:graphicFrameLocks noGrp="1"/>
          </p:cNvGraphicFramePr>
          <p:nvPr/>
        </p:nvGraphicFramePr>
        <p:xfrm>
          <a:off x="3429000" y="3286124"/>
          <a:ext cx="1981200" cy="714380"/>
        </p:xfrm>
        <a:graphic>
          <a:graphicData uri="http://schemas.openxmlformats.org/drawingml/2006/table">
            <a:tbl>
              <a:tblPr firstRow="1" bandRow="1">
                <a:tableStyleId>{5C22544A-7EE6-4342-B048-85BDC9FD1C3A}</a:tableStyleId>
              </a:tblPr>
              <a:tblGrid>
                <a:gridCol w="1981200"/>
              </a:tblGrid>
              <a:tr h="714380">
                <a:tc>
                  <a:txBody>
                    <a:bodyPr/>
                    <a:lstStyle/>
                    <a:p>
                      <a:pPr algn="ctr"/>
                      <a:r>
                        <a:rPr lang="en-US" dirty="0" smtClean="0"/>
                        <a:t>Main memory</a:t>
                      </a:r>
                      <a:endParaRPr lang="en-US" dirty="0"/>
                    </a:p>
                  </a:txBody>
                  <a:tcPr/>
                </a:tc>
              </a:tr>
            </a:tbl>
          </a:graphicData>
        </a:graphic>
      </p:graphicFrame>
      <p:cxnSp>
        <p:nvCxnSpPr>
          <p:cNvPr id="14" name="Straight Arrow Connector 13"/>
          <p:cNvCxnSpPr/>
          <p:nvPr/>
        </p:nvCxnSpPr>
        <p:spPr>
          <a:xfrm>
            <a:off x="5410200" y="3581400"/>
            <a:ext cx="10668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62200" y="3581400"/>
            <a:ext cx="10668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flipV="1">
            <a:off x="2357422" y="3857628"/>
            <a:ext cx="1066800" cy="6858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a:off x="5410200" y="3733800"/>
            <a:ext cx="1066800" cy="6096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fld id="{1EDA7384-30A3-4D98-8C61-1E233AE8BEB8}" type="slidenum">
              <a:rPr lang="en-US" sz="1800" b="1" smtClean="0">
                <a:solidFill>
                  <a:schemeClr val="tx1"/>
                </a:solidFill>
              </a:rPr>
              <a:pPr/>
              <a:t>24</a:t>
            </a:fld>
            <a:endParaRPr lang="en-US" b="1" dirty="0">
              <a:solidFill>
                <a:schemeClr val="tx1"/>
              </a:solidFill>
            </a:endParaRPr>
          </a:p>
        </p:txBody>
      </p:sp>
      <p:sp>
        <p:nvSpPr>
          <p:cNvPr id="16" name="Footer Placeholder 15"/>
          <p:cNvSpPr>
            <a:spLocks noGrp="1"/>
          </p:cNvSpPr>
          <p:nvPr>
            <p:ph type="ftr" sz="quarter" idx="11"/>
          </p:nvPr>
        </p:nvSpPr>
        <p:spPr/>
        <p:txBody>
          <a:bodyPr/>
          <a:lstStyle/>
          <a:p>
            <a:r>
              <a:rPr lang="en-US" sz="1400" b="1" dirty="0" smtClean="0">
                <a:solidFill>
                  <a:schemeClr val="tx1"/>
                </a:solidFill>
              </a:rPr>
              <a:t>OS-  Lecture (1)- </a:t>
            </a:r>
            <a:r>
              <a:rPr lang="en-US" sz="1400" b="1" dirty="0" err="1" smtClean="0">
                <a:solidFill>
                  <a:schemeClr val="tx1"/>
                </a:solidFill>
              </a:rPr>
              <a:t>Diaa</a:t>
            </a:r>
            <a:r>
              <a:rPr lang="en-US" sz="1400" b="1" dirty="0" smtClean="0">
                <a:solidFill>
                  <a:schemeClr val="tx1"/>
                </a:solidFill>
              </a:rPr>
              <a:t> </a:t>
            </a:r>
            <a:r>
              <a:rPr lang="en-US" sz="1400" b="1" dirty="0" err="1" smtClean="0">
                <a:solidFill>
                  <a:schemeClr val="tx1"/>
                </a:solidFill>
              </a:rPr>
              <a:t>Eldin</a:t>
            </a:r>
            <a:r>
              <a:rPr lang="en-US" sz="1400" b="1" dirty="0" smtClean="0">
                <a:solidFill>
                  <a:schemeClr val="tx1"/>
                </a:solidFill>
              </a:rPr>
              <a:t> Mustafa 2018</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1612"/>
            <a:ext cx="8229600" cy="4357718"/>
          </a:xfrm>
        </p:spPr>
        <p:txBody>
          <a:bodyPr>
            <a:normAutofit/>
          </a:bodyPr>
          <a:lstStyle/>
          <a:p>
            <a:pPr marL="514350" indent="-514350">
              <a:buNone/>
            </a:pPr>
            <a:r>
              <a:rPr lang="en-US" sz="2800" b="1" dirty="0" smtClean="0">
                <a:solidFill>
                  <a:srgbClr val="FF0000"/>
                </a:solidFill>
                <a:latin typeface="+mj-lt"/>
                <a:ea typeface="+mj-ea"/>
                <a:cs typeface="+mj-cs"/>
              </a:rPr>
              <a:t>Advantages</a:t>
            </a:r>
          </a:p>
          <a:p>
            <a:pPr marL="514350" indent="-280988">
              <a:buFont typeface="+mj-lt"/>
              <a:buAutoNum type="arabicPeriod"/>
            </a:pPr>
            <a:r>
              <a:rPr lang="en-US" sz="2400" dirty="0" smtClean="0"/>
              <a:t>Better throughput</a:t>
            </a:r>
          </a:p>
          <a:p>
            <a:pPr marL="514350" indent="-280988">
              <a:buFont typeface="+mj-lt"/>
              <a:buAutoNum type="arabicPeriod"/>
            </a:pPr>
            <a:r>
              <a:rPr lang="en-US" sz="2400" dirty="0" smtClean="0"/>
              <a:t>Better reliability</a:t>
            </a:r>
          </a:p>
          <a:p>
            <a:pPr marL="514350" indent="-280988">
              <a:buFont typeface="+mj-lt"/>
              <a:buAutoNum type="arabicPeriod"/>
            </a:pPr>
            <a:r>
              <a:rPr lang="en-US" sz="2400" dirty="0" smtClean="0"/>
              <a:t>Saving cost</a:t>
            </a:r>
            <a:endParaRPr lang="en-US" sz="2800" dirty="0" smtClean="0"/>
          </a:p>
          <a:p>
            <a:pPr marL="514350" indent="-514350">
              <a:buNone/>
            </a:pPr>
            <a:r>
              <a:rPr lang="en-US" sz="2800" b="1" dirty="0" smtClean="0">
                <a:solidFill>
                  <a:srgbClr val="FF0000"/>
                </a:solidFill>
                <a:latin typeface="+mj-lt"/>
                <a:ea typeface="+mj-ea"/>
                <a:cs typeface="+mj-cs"/>
              </a:rPr>
              <a:t>Disadvantages</a:t>
            </a:r>
          </a:p>
          <a:p>
            <a:pPr marL="514350" indent="-280988">
              <a:buFont typeface="+mj-lt"/>
              <a:buAutoNum type="arabicPeriod"/>
            </a:pPr>
            <a:r>
              <a:rPr lang="en-US" sz="2400" dirty="0" smtClean="0"/>
              <a:t>Large main memory is required</a:t>
            </a:r>
          </a:p>
          <a:p>
            <a:pPr marL="514350" indent="-280988">
              <a:buFont typeface="+mj-lt"/>
              <a:buAutoNum type="arabicPeriod"/>
            </a:pPr>
            <a:r>
              <a:rPr lang="en-US" sz="2400" dirty="0" smtClean="0"/>
              <a:t>Such system are expensive.</a:t>
            </a:r>
          </a:p>
          <a:p>
            <a:pPr marL="514350" indent="-514350">
              <a:buFont typeface="+mj-lt"/>
              <a:buAutoNum type="arabicPeriod"/>
            </a:pPr>
            <a:endParaRPr lang="en-US" dirty="0" smtClean="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p>
            <a:pPr marL="0" marR="0" lvl="0" indent="0" algn="ctr" fontAlgn="auto">
              <a:lnSpc>
                <a:spcPct val="100000"/>
              </a:lnSpc>
              <a:spcBef>
                <a:spcPct val="0"/>
              </a:spcBef>
              <a:spcAft>
                <a:spcPts val="0"/>
              </a:spcAft>
              <a:buClrTx/>
              <a:buSzTx/>
              <a:tabLst/>
              <a:defRPr/>
            </a:pPr>
            <a:r>
              <a:rPr lang="en-US" sz="3600" b="1" dirty="0" smtClean="0">
                <a:solidFill>
                  <a:srgbClr val="1204C8"/>
                </a:solidFill>
                <a:latin typeface="+mj-lt"/>
                <a:ea typeface="+mj-ea"/>
                <a:cs typeface="+mj-cs"/>
              </a:rPr>
              <a:t>Multi processing or parallel processing O.S</a:t>
            </a:r>
            <a:endParaRPr lang="en-US" sz="3600" b="1" dirty="0">
              <a:solidFill>
                <a:srgbClr val="1204C8"/>
              </a:solidFill>
              <a:latin typeface="+mj-lt"/>
              <a:ea typeface="+mj-ea"/>
              <a:cs typeface="+mj-cs"/>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25</a:t>
            </a:fld>
            <a:endParaRPr lang="en-US" b="1" dirty="0">
              <a:solidFill>
                <a:schemeClr val="tx1"/>
              </a:solidFill>
            </a:endParaRPr>
          </a:p>
        </p:txBody>
      </p:sp>
      <p:sp>
        <p:nvSpPr>
          <p:cNvPr id="7" name="Footer Placeholder 6"/>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229600" cy="1143000"/>
          </a:xfrm>
        </p:spPr>
        <p:txBody>
          <a:bodyPr>
            <a:normAutofit/>
          </a:bodyPr>
          <a:lstStyle/>
          <a:p>
            <a:r>
              <a:rPr lang="en-US" sz="3600" b="1" dirty="0" smtClean="0">
                <a:solidFill>
                  <a:srgbClr val="1204C8"/>
                </a:solidFill>
              </a:rPr>
              <a:t>Real time O.S</a:t>
            </a:r>
          </a:p>
        </p:txBody>
      </p:sp>
      <p:sp>
        <p:nvSpPr>
          <p:cNvPr id="3" name="Content Placeholder 2"/>
          <p:cNvSpPr>
            <a:spLocks noGrp="1"/>
          </p:cNvSpPr>
          <p:nvPr>
            <p:ph idx="1"/>
          </p:nvPr>
        </p:nvSpPr>
        <p:spPr>
          <a:xfrm>
            <a:off x="457200" y="1071546"/>
            <a:ext cx="8229600" cy="5214974"/>
          </a:xfrm>
        </p:spPr>
        <p:txBody>
          <a:bodyPr>
            <a:normAutofit fontScale="25000" lnSpcReduction="20000"/>
          </a:bodyPr>
          <a:lstStyle/>
          <a:p>
            <a:pPr marL="344488" indent="-292100">
              <a:buFont typeface="Calibri" pitchFamily="34" charset="0"/>
              <a:buChar char="•"/>
            </a:pPr>
            <a:r>
              <a:rPr lang="en-US" sz="11200" dirty="0" smtClean="0"/>
              <a:t>It is a multiprogramming system that aims at executing real time applications.</a:t>
            </a:r>
          </a:p>
          <a:p>
            <a:pPr marL="344488" indent="-292100">
              <a:buFont typeface="Calibri" pitchFamily="34" charset="0"/>
              <a:buChar char="•"/>
            </a:pPr>
            <a:r>
              <a:rPr lang="en-US" sz="11200" dirty="0" smtClean="0"/>
              <a:t>Its main objective is their quick and predictable response to events (</a:t>
            </a:r>
            <a:r>
              <a:rPr lang="en-US" sz="11200" dirty="0" smtClean="0">
                <a:solidFill>
                  <a:srgbClr val="1204C8"/>
                </a:solidFill>
              </a:rPr>
              <a:t>high response for an emergent events</a:t>
            </a:r>
            <a:r>
              <a:rPr lang="en-US" sz="11200" dirty="0" smtClean="0"/>
              <a:t>) .</a:t>
            </a:r>
          </a:p>
          <a:p>
            <a:pPr marL="344488" indent="-292100">
              <a:buFont typeface="Calibri" pitchFamily="34" charset="0"/>
              <a:buChar char="•"/>
            </a:pPr>
            <a:r>
              <a:rPr lang="en-US" sz="11200" dirty="0" smtClean="0"/>
              <a:t>Examples are:-</a:t>
            </a:r>
          </a:p>
          <a:p>
            <a:pPr marL="796925" lvl="1" indent="-404813">
              <a:buFont typeface="+mj-lt"/>
              <a:buAutoNum type="arabicPeriod"/>
            </a:pPr>
            <a:r>
              <a:rPr lang="en-US" sz="9600" dirty="0" smtClean="0"/>
              <a:t>ATM machine</a:t>
            </a:r>
          </a:p>
          <a:p>
            <a:pPr marL="796925" lvl="1" indent="-404813">
              <a:buFont typeface="+mj-lt"/>
              <a:buAutoNum type="arabicPeriod"/>
            </a:pPr>
            <a:r>
              <a:rPr lang="en-US" sz="9600" dirty="0" smtClean="0"/>
              <a:t>Flight control etc.</a:t>
            </a:r>
          </a:p>
          <a:p>
            <a:r>
              <a:rPr lang="en-US" sz="11200" b="1" dirty="0" smtClean="0">
                <a:solidFill>
                  <a:srgbClr val="FF0000"/>
                </a:solidFill>
              </a:rPr>
              <a:t>Advantages:-</a:t>
            </a:r>
          </a:p>
          <a:p>
            <a:pPr marL="796925" lvl="1" indent="-404813">
              <a:buFont typeface="+mj-lt"/>
              <a:buAutoNum type="arabicPeriod"/>
            </a:pPr>
            <a:r>
              <a:rPr lang="en-US" sz="9600" dirty="0" smtClean="0"/>
              <a:t>Better throughput</a:t>
            </a:r>
          </a:p>
          <a:p>
            <a:pPr marL="796925" lvl="1" indent="-404813">
              <a:buFont typeface="+mj-lt"/>
              <a:buAutoNum type="arabicPeriod"/>
            </a:pPr>
            <a:r>
              <a:rPr lang="en-US" sz="9600" dirty="0" smtClean="0"/>
              <a:t>Response time is very less</a:t>
            </a:r>
          </a:p>
          <a:p>
            <a:r>
              <a:rPr lang="en-US" sz="11200" b="1" dirty="0" smtClean="0">
                <a:solidFill>
                  <a:srgbClr val="FF0000"/>
                </a:solidFill>
              </a:rPr>
              <a:t>Disadvantages:-</a:t>
            </a:r>
          </a:p>
          <a:p>
            <a:pPr marL="796925" lvl="1" indent="-404813">
              <a:buFont typeface="+mj-lt"/>
              <a:buAutoNum type="arabicPeriod"/>
            </a:pPr>
            <a:r>
              <a:rPr lang="en-US" sz="9600" dirty="0" smtClean="0"/>
              <a:t>Very costly</a:t>
            </a:r>
          </a:p>
          <a:p>
            <a:pPr marL="796925" lvl="1" indent="-404813">
              <a:buFont typeface="+mj-lt"/>
              <a:buAutoNum type="arabicPeriod"/>
            </a:pPr>
            <a:r>
              <a:rPr lang="en-US" sz="9600" dirty="0" smtClean="0"/>
              <a:t>Large memory required</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1EDA7384-30A3-4D98-8C61-1E233AE8BEB8}" type="slidenum">
              <a:rPr lang="en-US" sz="1800" b="1" smtClean="0">
                <a:solidFill>
                  <a:schemeClr val="tx1"/>
                </a:solidFill>
              </a:rPr>
              <a:pPr/>
              <a:t>26</a:t>
            </a:fld>
            <a:endParaRPr lang="en-US" sz="1800" b="1" dirty="0">
              <a:solidFill>
                <a:schemeClr val="tx1"/>
              </a:solidFill>
            </a:endParaRPr>
          </a:p>
        </p:txBody>
      </p:sp>
      <p:sp>
        <p:nvSpPr>
          <p:cNvPr id="5" name="Footer Placeholder 4"/>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1204C8"/>
                </a:solidFill>
              </a:rPr>
              <a:t>Embedded system</a:t>
            </a:r>
          </a:p>
        </p:txBody>
      </p:sp>
      <p:sp>
        <p:nvSpPr>
          <p:cNvPr id="3" name="Content Placeholder 2"/>
          <p:cNvSpPr>
            <a:spLocks noGrp="1"/>
          </p:cNvSpPr>
          <p:nvPr>
            <p:ph idx="1"/>
          </p:nvPr>
        </p:nvSpPr>
        <p:spPr/>
        <p:txBody>
          <a:bodyPr>
            <a:normAutofit fontScale="85000" lnSpcReduction="10000"/>
          </a:bodyPr>
          <a:lstStyle/>
          <a:p>
            <a:r>
              <a:rPr lang="en-US" b="1" dirty="0" smtClean="0"/>
              <a:t>embedded system </a:t>
            </a:r>
          </a:p>
          <a:p>
            <a:r>
              <a:rPr lang="en-US" dirty="0" smtClean="0"/>
              <a:t>usually has the operating system built into the computer, and is used to control external hardware. </a:t>
            </a:r>
          </a:p>
          <a:p>
            <a:r>
              <a:rPr lang="en-US" dirty="0" smtClean="0"/>
              <a:t>There is little or no application software in an embedded system. </a:t>
            </a:r>
          </a:p>
          <a:p>
            <a:r>
              <a:rPr lang="en-US" dirty="0" smtClean="0"/>
              <a:t>Examples here are the </a:t>
            </a:r>
            <a:r>
              <a:rPr lang="en-US" dirty="0" smtClean="0">
                <a:solidFill>
                  <a:srgbClr val="1204C8"/>
                </a:solidFill>
              </a:rPr>
              <a:t>Palm Pilot</a:t>
            </a:r>
            <a:r>
              <a:rPr lang="en-US" dirty="0" smtClean="0"/>
              <a:t>, the </a:t>
            </a:r>
            <a:r>
              <a:rPr lang="en-US" dirty="0" smtClean="0">
                <a:solidFill>
                  <a:srgbClr val="1204C8"/>
                </a:solidFill>
              </a:rPr>
              <a:t>electronic diaries </a:t>
            </a:r>
            <a:r>
              <a:rPr lang="en-US" dirty="0" smtClean="0"/>
              <a:t>that everybody seems to have, and of course the</a:t>
            </a:r>
            <a:br>
              <a:rPr lang="en-US" dirty="0" smtClean="0"/>
            </a:br>
            <a:r>
              <a:rPr lang="en-US" dirty="0" smtClean="0"/>
              <a:t>computers built </a:t>
            </a:r>
            <a:r>
              <a:rPr lang="en-US" dirty="0" smtClean="0">
                <a:solidFill>
                  <a:srgbClr val="1204C8"/>
                </a:solidFill>
              </a:rPr>
              <a:t>into VCRs, microwaves</a:t>
            </a:r>
            <a:r>
              <a:rPr lang="en-US" dirty="0" smtClean="0"/>
              <a:t>, and into most </a:t>
            </a:r>
            <a:r>
              <a:rPr lang="en-US" dirty="0" smtClean="0">
                <a:solidFill>
                  <a:srgbClr val="1204C8"/>
                </a:solidFill>
              </a:rPr>
              <a:t>cars.</a:t>
            </a:r>
            <a:r>
              <a:rPr lang="en-US" dirty="0" smtClean="0"/>
              <a:t/>
            </a:r>
            <a:br>
              <a:rPr lang="en-US" dirty="0" smtClean="0"/>
            </a:br>
            <a:endParaRPr lang="en-US" dirty="0"/>
          </a:p>
        </p:txBody>
      </p:sp>
      <p:sp>
        <p:nvSpPr>
          <p:cNvPr id="4" name="Footer Placeholder 3"/>
          <p:cNvSpPr>
            <a:spLocks noGrp="1"/>
          </p:cNvSpPr>
          <p:nvPr>
            <p:ph type="ftr" sz="quarter" idx="11"/>
          </p:nvPr>
        </p:nvSpPr>
        <p:spPr/>
        <p:txBody>
          <a:bodyPr/>
          <a:lstStyle/>
          <a:p>
            <a:r>
              <a:rPr lang="en-US" sz="1400" b="1" dirty="0" smtClean="0">
                <a:solidFill>
                  <a:schemeClr val="tx1"/>
                </a:solidFill>
              </a:rPr>
              <a:t>OS-  Lecture (1)- </a:t>
            </a:r>
            <a:r>
              <a:rPr lang="en-US" sz="1400" b="1" dirty="0" err="1" smtClean="0">
                <a:solidFill>
                  <a:schemeClr val="tx1"/>
                </a:solidFill>
              </a:rPr>
              <a:t>Diaa</a:t>
            </a:r>
            <a:r>
              <a:rPr lang="en-US" sz="1400" b="1" dirty="0" smtClean="0">
                <a:solidFill>
                  <a:schemeClr val="tx1"/>
                </a:solidFill>
              </a:rPr>
              <a:t> </a:t>
            </a:r>
            <a:r>
              <a:rPr lang="en-US" sz="1400" b="1" dirty="0" err="1" smtClean="0">
                <a:solidFill>
                  <a:schemeClr val="tx1"/>
                </a:solidFill>
              </a:rPr>
              <a:t>Eldin</a:t>
            </a:r>
            <a:r>
              <a:rPr lang="en-US" sz="1400" b="1" dirty="0" smtClean="0">
                <a:solidFill>
                  <a:schemeClr val="tx1"/>
                </a:solidFill>
              </a:rPr>
              <a:t> Mustafa 2018</a:t>
            </a:r>
            <a:endParaRPr lang="en-US" sz="1400" b="1" dirty="0">
              <a:solidFill>
                <a:schemeClr val="tx1"/>
              </a:solidFill>
            </a:endParaRPr>
          </a:p>
        </p:txBody>
      </p:sp>
      <p:sp>
        <p:nvSpPr>
          <p:cNvPr id="5" name="Slide Number Placeholder 4"/>
          <p:cNvSpPr>
            <a:spLocks noGrp="1"/>
          </p:cNvSpPr>
          <p:nvPr>
            <p:ph type="sldNum" sz="quarter" idx="12"/>
          </p:nvPr>
        </p:nvSpPr>
        <p:spPr/>
        <p:txBody>
          <a:bodyPr/>
          <a:lstStyle/>
          <a:p>
            <a:fld id="{1EDA7384-30A3-4D98-8C61-1E233AE8BEB8}" type="slidenum">
              <a:rPr lang="en-US" sz="1800" b="1" smtClean="0">
                <a:solidFill>
                  <a:schemeClr val="tx1"/>
                </a:solidFill>
              </a:rPr>
              <a:pPr/>
              <a:t>27</a:t>
            </a:fld>
            <a:endParaRPr lang="en-US" b="1"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5143536"/>
          </a:xfrm>
        </p:spPr>
        <p:txBody>
          <a:bodyPr>
            <a:normAutofit fontScale="77500" lnSpcReduction="20000"/>
          </a:bodyPr>
          <a:lstStyle/>
          <a:p>
            <a:pPr algn="just"/>
            <a:r>
              <a:rPr lang="en-US" sz="3300" dirty="0" smtClean="0"/>
              <a:t>A distributed system uses multiple central processors to serve multiple real time applications.</a:t>
            </a:r>
          </a:p>
          <a:p>
            <a:pPr algn="just"/>
            <a:r>
              <a:rPr lang="en-US" dirty="0" smtClean="0"/>
              <a:t>Data processing jobs are distributed among the processors accordingly.</a:t>
            </a:r>
            <a:endParaRPr lang="en-US" sz="3300" dirty="0" smtClean="0"/>
          </a:p>
          <a:p>
            <a:pPr algn="just"/>
            <a:r>
              <a:rPr lang="en-US" sz="3300" dirty="0" smtClean="0"/>
              <a:t>With distributed processing, related data at all terminals is synchronized, updated simultaneously. </a:t>
            </a:r>
          </a:p>
          <a:p>
            <a:pPr algn="just"/>
            <a:r>
              <a:rPr lang="en-US" sz="3300" dirty="0" smtClean="0"/>
              <a:t>It allows the user to access remote resources in the same manner as local resources as they do.</a:t>
            </a:r>
          </a:p>
          <a:p>
            <a:pPr algn="just"/>
            <a:r>
              <a:rPr lang="en-US" sz="3300" dirty="0" smtClean="0"/>
              <a:t>It is a collection of processors that do not share memory. Each processor has its own local memory.</a:t>
            </a:r>
          </a:p>
          <a:p>
            <a:pPr algn="just"/>
            <a:r>
              <a:rPr lang="en-US" sz="3300" dirty="0" smtClean="0"/>
              <a:t>The use of multiple processors is invisible to the user i.e. the users are not aware of where these file are residing. These are handled automatically and efficiently by the </a:t>
            </a:r>
            <a:r>
              <a:rPr lang="en-US" sz="3300" dirty="0" err="1" smtClean="0"/>
              <a:t>os</a:t>
            </a:r>
            <a:r>
              <a:rPr lang="en-US" sz="3300" dirty="0" smtClean="0"/>
              <a:t>.</a:t>
            </a:r>
          </a:p>
        </p:txBody>
      </p:sp>
      <p:sp>
        <p:nvSpPr>
          <p:cNvPr id="4" name="Slide Number Placeholder 3"/>
          <p:cNvSpPr>
            <a:spLocks noGrp="1"/>
          </p:cNvSpPr>
          <p:nvPr>
            <p:ph type="sldNum" sz="quarter" idx="12"/>
          </p:nvPr>
        </p:nvSpPr>
        <p:spPr/>
        <p:txBody>
          <a:bodyPr/>
          <a:lstStyle/>
          <a:p>
            <a:fld id="{1EDA7384-30A3-4D98-8C61-1E233AE8BEB8}" type="slidenum">
              <a:rPr lang="en-US" sz="1800" b="1" smtClean="0">
                <a:solidFill>
                  <a:schemeClr val="tx1"/>
                </a:solidFill>
              </a:rPr>
              <a:pPr/>
              <a:t>28</a:t>
            </a:fld>
            <a:endParaRPr lang="en-US" sz="1800" b="1" dirty="0">
              <a:solidFill>
                <a:schemeClr val="tx1"/>
              </a:solidFill>
            </a:endParaRPr>
          </a:p>
        </p:txBody>
      </p:sp>
      <p:sp>
        <p:nvSpPr>
          <p:cNvPr id="5" name="Footer Placeholder 4"/>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7" name="Title 1"/>
          <p:cNvSpPr>
            <a:spLocks noGrp="1"/>
          </p:cNvSpPr>
          <p:nvPr>
            <p:ph type="title"/>
          </p:nvPr>
        </p:nvSpPr>
        <p:spPr>
          <a:xfrm>
            <a:off x="500034" y="142852"/>
            <a:ext cx="8229600" cy="1143000"/>
          </a:xfrm>
        </p:spPr>
        <p:txBody>
          <a:bodyPr>
            <a:noAutofit/>
          </a:bodyPr>
          <a:lstStyle/>
          <a:p>
            <a:r>
              <a:rPr lang="en-US" sz="3600" b="1" dirty="0" smtClean="0">
                <a:solidFill>
                  <a:srgbClr val="1204C8"/>
                </a:solidFill>
              </a:rPr>
              <a:t>Distributed Operating System</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The advantages of distributed systems are as follows −</a:t>
            </a:r>
          </a:p>
          <a:p>
            <a:pPr marL="914400" indent="-287338">
              <a:buFont typeface="Calibri" pitchFamily="34" charset="0"/>
              <a:buChar char="―"/>
            </a:pPr>
            <a:r>
              <a:rPr lang="en-US" sz="2600" dirty="0" smtClean="0"/>
              <a:t>With </a:t>
            </a:r>
            <a:r>
              <a:rPr lang="en-US" sz="2600" b="1" dirty="0" smtClean="0">
                <a:solidFill>
                  <a:srgbClr val="1204C8"/>
                </a:solidFill>
              </a:rPr>
              <a:t>resource sharing </a:t>
            </a:r>
            <a:r>
              <a:rPr lang="en-US" sz="2600" dirty="0" smtClean="0"/>
              <a:t>facility, a user at one site may be able to use the resources available at another.</a:t>
            </a:r>
          </a:p>
          <a:p>
            <a:pPr marL="914400" indent="-287338">
              <a:buFont typeface="Calibri" pitchFamily="34" charset="0"/>
              <a:buChar char="―"/>
            </a:pPr>
            <a:r>
              <a:rPr lang="en-US" sz="2600" b="1" dirty="0" smtClean="0">
                <a:solidFill>
                  <a:srgbClr val="1204C8"/>
                </a:solidFill>
              </a:rPr>
              <a:t>Speedup the exchange of data </a:t>
            </a:r>
            <a:r>
              <a:rPr lang="en-US" sz="2600" dirty="0" smtClean="0"/>
              <a:t>with one another via electronic mail.</a:t>
            </a:r>
          </a:p>
          <a:p>
            <a:pPr marL="914400" indent="-287338">
              <a:buFont typeface="Calibri" pitchFamily="34" charset="0"/>
              <a:buChar char="―"/>
            </a:pPr>
            <a:r>
              <a:rPr lang="en-US" sz="2600" b="1" dirty="0" smtClean="0">
                <a:solidFill>
                  <a:srgbClr val="1204C8"/>
                </a:solidFill>
              </a:rPr>
              <a:t>Fault tolerance </a:t>
            </a:r>
            <a:r>
              <a:rPr lang="en-US" sz="2600" dirty="0" smtClean="0"/>
              <a:t>,if one site fails in a distributed system, the remaining sites can potentially continue operating.</a:t>
            </a:r>
          </a:p>
          <a:p>
            <a:pPr marL="914400" indent="-287338">
              <a:buFont typeface="Calibri" pitchFamily="34" charset="0"/>
              <a:buChar char="―"/>
            </a:pPr>
            <a:r>
              <a:rPr lang="en-US" sz="2600" b="1" dirty="0" smtClean="0">
                <a:solidFill>
                  <a:srgbClr val="1204C8"/>
                </a:solidFill>
              </a:rPr>
              <a:t>Better service </a:t>
            </a:r>
            <a:r>
              <a:rPr lang="en-US" sz="2600" dirty="0" smtClean="0"/>
              <a:t>to the customers.</a:t>
            </a:r>
          </a:p>
          <a:p>
            <a:pPr marL="914400" indent="-287338">
              <a:buFont typeface="Calibri" pitchFamily="34" charset="0"/>
              <a:buChar char="―"/>
            </a:pPr>
            <a:r>
              <a:rPr lang="en-US" sz="2600" b="1" dirty="0" smtClean="0">
                <a:solidFill>
                  <a:srgbClr val="1204C8"/>
                </a:solidFill>
              </a:rPr>
              <a:t>Reduction of the load </a:t>
            </a:r>
            <a:r>
              <a:rPr lang="en-US" sz="2600" dirty="0" smtClean="0"/>
              <a:t>on the host computer.</a:t>
            </a:r>
          </a:p>
          <a:p>
            <a:pPr marL="914400" indent="-287338">
              <a:buFont typeface="Calibri" pitchFamily="34" charset="0"/>
              <a:buChar char="―"/>
            </a:pPr>
            <a:r>
              <a:rPr lang="en-US" sz="2600" b="1" dirty="0" smtClean="0">
                <a:solidFill>
                  <a:srgbClr val="1204C8"/>
                </a:solidFill>
              </a:rPr>
              <a:t>Reduction of delays </a:t>
            </a:r>
            <a:r>
              <a:rPr lang="en-US" sz="2600" dirty="0" smtClean="0"/>
              <a:t>in data processing</a:t>
            </a:r>
            <a:r>
              <a:rPr lang="en-US" dirty="0" smtClean="0"/>
              <a:t>.</a:t>
            </a:r>
          </a:p>
          <a:p>
            <a:endParaRPr lang="en-US" dirty="0"/>
          </a:p>
        </p:txBody>
      </p:sp>
      <p:sp>
        <p:nvSpPr>
          <p:cNvPr id="4" name="Footer Placeholder 3"/>
          <p:cNvSpPr>
            <a:spLocks noGrp="1"/>
          </p:cNvSpPr>
          <p:nvPr>
            <p:ph type="ftr" sz="quarter" idx="11"/>
          </p:nvPr>
        </p:nvSpPr>
        <p:spPr/>
        <p:txBody>
          <a:bodyPr/>
          <a:lstStyle/>
          <a:p>
            <a:r>
              <a:rPr lang="en-US" sz="1400" b="1" dirty="0" smtClean="0">
                <a:solidFill>
                  <a:schemeClr val="tx1"/>
                </a:solidFill>
              </a:rPr>
              <a:t>OS-  Lecture (1)- </a:t>
            </a:r>
            <a:r>
              <a:rPr lang="en-US" sz="1400" b="1" dirty="0" err="1" smtClean="0">
                <a:solidFill>
                  <a:schemeClr val="tx1"/>
                </a:solidFill>
              </a:rPr>
              <a:t>Diaa</a:t>
            </a:r>
            <a:r>
              <a:rPr lang="en-US" sz="1400" b="1" dirty="0" smtClean="0">
                <a:solidFill>
                  <a:schemeClr val="tx1"/>
                </a:solidFill>
              </a:rPr>
              <a:t> </a:t>
            </a:r>
            <a:r>
              <a:rPr lang="en-US" sz="1400" b="1" dirty="0" err="1" smtClean="0">
                <a:solidFill>
                  <a:schemeClr val="tx1"/>
                </a:solidFill>
              </a:rPr>
              <a:t>Eldin</a:t>
            </a:r>
            <a:r>
              <a:rPr lang="en-US" sz="1400" b="1" dirty="0" smtClean="0">
                <a:solidFill>
                  <a:schemeClr val="tx1"/>
                </a:solidFill>
              </a:rPr>
              <a:t> Mustafa 2018</a:t>
            </a:r>
            <a:endParaRPr lang="en-US" sz="1400" b="1" dirty="0">
              <a:solidFill>
                <a:schemeClr val="tx1"/>
              </a:solidFill>
            </a:endParaRPr>
          </a:p>
        </p:txBody>
      </p:sp>
      <p:sp>
        <p:nvSpPr>
          <p:cNvPr id="5" name="Slide Number Placeholder 4"/>
          <p:cNvSpPr>
            <a:spLocks noGrp="1"/>
          </p:cNvSpPr>
          <p:nvPr>
            <p:ph type="sldNum" sz="quarter" idx="12"/>
          </p:nvPr>
        </p:nvSpPr>
        <p:spPr/>
        <p:txBody>
          <a:bodyPr/>
          <a:lstStyle/>
          <a:p>
            <a:fld id="{1EDA7384-30A3-4D98-8C61-1E233AE8BEB8}" type="slidenum">
              <a:rPr lang="en-US" sz="1800" b="1" smtClean="0">
                <a:solidFill>
                  <a:schemeClr val="tx1"/>
                </a:solidFill>
              </a:rPr>
              <a:pPr/>
              <a:t>29</a:t>
            </a:fld>
            <a:endParaRPr lang="en-US" sz="1800" b="1" dirty="0">
              <a:solidFill>
                <a:schemeClr val="tx1"/>
              </a:solidFill>
            </a:endParaRPr>
          </a:p>
        </p:txBody>
      </p:sp>
      <p:sp>
        <p:nvSpPr>
          <p:cNvPr id="6" name="Title 1"/>
          <p:cNvSpPr>
            <a:spLocks noGrp="1"/>
          </p:cNvSpPr>
          <p:nvPr>
            <p:ph type="title"/>
          </p:nvPr>
        </p:nvSpPr>
        <p:spPr/>
        <p:txBody>
          <a:bodyPr>
            <a:noAutofit/>
          </a:bodyPr>
          <a:lstStyle/>
          <a:p>
            <a:r>
              <a:rPr lang="en-US" sz="3600" b="1" dirty="0" smtClean="0">
                <a:solidFill>
                  <a:srgbClr val="1204C8"/>
                </a:solidFill>
              </a:rPr>
              <a:t>Distributed Operating System  Cont.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b="1" dirty="0" smtClean="0">
                <a:solidFill>
                  <a:srgbClr val="1204C8"/>
                </a:solidFill>
              </a:rPr>
              <a:t>Assessment   and Textbook</a:t>
            </a:r>
            <a:endParaRPr lang="en-US" sz="3600" b="1" dirty="0">
              <a:solidFill>
                <a:srgbClr val="1204C8"/>
              </a:solidFill>
            </a:endParaRPr>
          </a:p>
        </p:txBody>
      </p:sp>
      <p:sp>
        <p:nvSpPr>
          <p:cNvPr id="3" name="Content Placeholder 2"/>
          <p:cNvSpPr>
            <a:spLocks noGrp="1"/>
          </p:cNvSpPr>
          <p:nvPr>
            <p:ph idx="1"/>
          </p:nvPr>
        </p:nvSpPr>
        <p:spPr>
          <a:xfrm>
            <a:off x="685800" y="1524000"/>
            <a:ext cx="8229600" cy="4525963"/>
          </a:xfrm>
        </p:spPr>
        <p:txBody>
          <a:bodyPr>
            <a:normAutofit/>
          </a:bodyPr>
          <a:lstStyle/>
          <a:p>
            <a:r>
              <a:rPr lang="en-US" sz="2800" dirty="0" smtClean="0"/>
              <a:t>Course work   = </a:t>
            </a:r>
            <a:r>
              <a:rPr lang="en-US" sz="2800" b="1" dirty="0" smtClean="0">
                <a:solidFill>
                  <a:srgbClr val="FF0000"/>
                </a:solidFill>
              </a:rPr>
              <a:t>40 %</a:t>
            </a:r>
            <a:r>
              <a:rPr lang="en-US" sz="2800" dirty="0" smtClean="0"/>
              <a:t>  (</a:t>
            </a:r>
            <a:r>
              <a:rPr lang="en-US" sz="2400" dirty="0" smtClean="0"/>
              <a:t>Lab. Assignment + Midterm Exam)</a:t>
            </a:r>
            <a:endParaRPr lang="en-US" sz="2800" dirty="0" smtClean="0"/>
          </a:p>
          <a:p>
            <a:r>
              <a:rPr lang="en-US" sz="2800" dirty="0" smtClean="0"/>
              <a:t>Final Exam      = </a:t>
            </a:r>
            <a:r>
              <a:rPr lang="en-US" sz="2800" b="1" dirty="0" smtClean="0">
                <a:solidFill>
                  <a:srgbClr val="FF0000"/>
                </a:solidFill>
              </a:rPr>
              <a:t>60%</a:t>
            </a:r>
          </a:p>
          <a:p>
            <a:r>
              <a:rPr lang="en-US" b="1" u="sng" dirty="0" smtClean="0"/>
              <a:t>Textbook</a:t>
            </a:r>
            <a:r>
              <a:rPr lang="en-US" b="1" dirty="0" smtClean="0"/>
              <a:t> </a:t>
            </a:r>
          </a:p>
          <a:p>
            <a:endParaRPr lang="en-US" sz="2800" dirty="0"/>
          </a:p>
        </p:txBody>
      </p:sp>
      <p:pic>
        <p:nvPicPr>
          <p:cNvPr id="6146" name="Picture 2" descr="book cover"/>
          <p:cNvPicPr>
            <a:picLocks noChangeAspect="1" noChangeArrowheads="1"/>
          </p:cNvPicPr>
          <p:nvPr/>
        </p:nvPicPr>
        <p:blipFill>
          <a:blip r:embed="rId2" cstate="print"/>
          <a:srcRect/>
          <a:stretch>
            <a:fillRect/>
          </a:stretch>
        </p:blipFill>
        <p:spPr bwMode="auto">
          <a:xfrm>
            <a:off x="642910" y="3071810"/>
            <a:ext cx="2849780" cy="3148034"/>
          </a:xfrm>
          <a:prstGeom prst="rect">
            <a:avLst/>
          </a:prstGeom>
          <a:noFill/>
        </p:spPr>
      </p:pic>
      <p:sp>
        <p:nvSpPr>
          <p:cNvPr id="6147" name="Rectangle 3"/>
          <p:cNvSpPr>
            <a:spLocks noChangeArrowheads="1"/>
          </p:cNvSpPr>
          <p:nvPr/>
        </p:nvSpPr>
        <p:spPr bwMode="auto">
          <a:xfrm>
            <a:off x="3886200" y="3537466"/>
            <a:ext cx="4495800" cy="21544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Operating System Concepts</a:t>
            </a:r>
            <a:r>
              <a:rPr kumimoji="0" lang="en-US" sz="1600" b="0" i="0" u="none" strike="noStrike" cap="none" normalizeH="0" baseline="0" dirty="0" smtClean="0">
                <a:ln>
                  <a:noFill/>
                </a:ln>
                <a:solidFill>
                  <a:schemeClr val="tx1"/>
                </a:solidFill>
                <a:effectLst/>
                <a:latin typeface="Arial" pitchFamily="34" charset="0"/>
                <a:cs typeface="Arial" pitchFamily="34" charset="0"/>
              </a:rPr>
              <a:t/>
            </a:r>
            <a:br>
              <a:rPr kumimoji="0" lang="en-US" sz="1600" b="0" i="0" u="none" strike="noStrike" cap="none" normalizeH="0" baseline="0" dirty="0" smtClean="0">
                <a:ln>
                  <a:noFill/>
                </a:ln>
                <a:solidFill>
                  <a:schemeClr val="tx1"/>
                </a:solidFill>
                <a:effectLst/>
                <a:latin typeface="Arial" pitchFamily="34" charset="0"/>
                <a:cs typeface="Arial" pitchFamily="34" charset="0"/>
              </a:rPr>
            </a:br>
            <a:r>
              <a:rPr kumimoji="0" lang="en-US" sz="2000" b="1" i="1" u="none" strike="noStrike" cap="none" normalizeH="0" baseline="0" dirty="0" smtClean="0">
                <a:ln>
                  <a:noFill/>
                </a:ln>
                <a:solidFill>
                  <a:schemeClr val="tx1"/>
                </a:solidFill>
                <a:effectLst/>
                <a:latin typeface="Arial" pitchFamily="34" charset="0"/>
                <a:cs typeface="Arial" pitchFamily="34" charset="0"/>
              </a:rPr>
              <a:t>Ninth Edition</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pitchFamily="34" charset="0"/>
                <a:cs typeface="Arial" pitchFamily="34" charset="0"/>
                <a:hlinkClick r:id="rId3"/>
              </a:rPr>
              <a:t>Avi</a:t>
            </a:r>
            <a:r>
              <a:rPr kumimoji="0" lang="en-US" sz="2400" b="1" i="0" u="none" strike="noStrike" cap="none" normalizeH="0" baseline="0" dirty="0" smtClean="0">
                <a:ln>
                  <a:noFill/>
                </a:ln>
                <a:solidFill>
                  <a:schemeClr val="tx1"/>
                </a:solidFill>
                <a:effectLst/>
                <a:latin typeface="Arial" pitchFamily="34" charset="0"/>
                <a:cs typeface="Arial" pitchFamily="34" charset="0"/>
                <a:hlinkClick r:id="rId3"/>
              </a:rPr>
              <a:t> </a:t>
            </a:r>
            <a:r>
              <a:rPr kumimoji="0" lang="en-US" sz="2400" b="1" i="0" u="none" strike="noStrike" cap="none" normalizeH="0" baseline="0" dirty="0" err="1" smtClean="0">
                <a:ln>
                  <a:noFill/>
                </a:ln>
                <a:solidFill>
                  <a:schemeClr val="tx1"/>
                </a:solidFill>
                <a:effectLst/>
                <a:latin typeface="Arial" pitchFamily="34" charset="0"/>
                <a:cs typeface="Arial" pitchFamily="34" charset="0"/>
                <a:hlinkClick r:id="rId3"/>
              </a:rPr>
              <a:t>Silberschatz</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hlinkClick r:id="rId4"/>
              </a:rPr>
              <a:t>Peter Baer Galvin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hlinkClick r:id="rId5"/>
              </a:rPr>
              <a:t>Greg Gagne</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عنصر نائب للتذييل 9"/>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8" name="Slide Number Placeholder 7"/>
          <p:cNvSpPr>
            <a:spLocks noGrp="1"/>
          </p:cNvSpPr>
          <p:nvPr>
            <p:ph type="sldNum" sz="quarter" idx="12"/>
          </p:nvPr>
        </p:nvSpPr>
        <p:spPr/>
        <p:txBody>
          <a:bodyPr/>
          <a:lstStyle/>
          <a:p>
            <a:fld id="{1EDA7384-30A3-4D98-8C61-1E233AE8BEB8}" type="slidenum">
              <a:rPr lang="en-US" sz="1800" b="1" smtClean="0">
                <a:solidFill>
                  <a:schemeClr val="tx1"/>
                </a:solidFill>
              </a:rPr>
              <a:pPr/>
              <a:t>3</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normAutofit/>
          </a:bodyPr>
          <a:lstStyle/>
          <a:p>
            <a:r>
              <a:rPr lang="en-US" sz="3600" b="1" dirty="0" smtClean="0">
                <a:solidFill>
                  <a:srgbClr val="1204C8"/>
                </a:solidFill>
              </a:rPr>
              <a:t>Computer Startup</a:t>
            </a:r>
          </a:p>
        </p:txBody>
      </p:sp>
      <p:sp>
        <p:nvSpPr>
          <p:cNvPr id="12291" name="Rectangle 3"/>
          <p:cNvSpPr>
            <a:spLocks noGrp="1" noChangeArrowheads="1"/>
          </p:cNvSpPr>
          <p:nvPr>
            <p:ph type="body" idx="4294967295"/>
          </p:nvPr>
        </p:nvSpPr>
        <p:spPr/>
        <p:txBody>
          <a:bodyPr/>
          <a:lstStyle/>
          <a:p>
            <a:r>
              <a:rPr lang="en-US" dirty="0" smtClean="0">
                <a:solidFill>
                  <a:srgbClr val="000099"/>
                </a:solidFill>
              </a:rPr>
              <a:t>bootstrap program </a:t>
            </a:r>
            <a:r>
              <a:rPr lang="en-US" dirty="0" smtClean="0"/>
              <a:t>is loaded at power-up or reboot.</a:t>
            </a:r>
          </a:p>
          <a:p>
            <a:pPr lvl="1" algn="just"/>
            <a:r>
              <a:rPr lang="en-US" dirty="0" smtClean="0"/>
              <a:t>Typically stored in ROM or EPROM, generally known as </a:t>
            </a:r>
            <a:r>
              <a:rPr lang="en-US" dirty="0" smtClean="0">
                <a:solidFill>
                  <a:srgbClr val="000099"/>
                </a:solidFill>
              </a:rPr>
              <a:t>firmware</a:t>
            </a:r>
            <a:r>
              <a:rPr lang="en-US" dirty="0" smtClean="0">
                <a:solidFill>
                  <a:srgbClr val="4817FB"/>
                </a:solidFill>
              </a:rPr>
              <a:t>.</a:t>
            </a:r>
          </a:p>
          <a:p>
            <a:pPr lvl="1" algn="just"/>
            <a:r>
              <a:rPr lang="en-US" dirty="0" smtClean="0"/>
              <a:t>Initializes all aspects of system.</a:t>
            </a:r>
          </a:p>
          <a:p>
            <a:pPr lvl="1" algn="just"/>
            <a:r>
              <a:rPr lang="en-US" dirty="0" smtClean="0"/>
              <a:t>Loads operating system kernel and starts execution.</a:t>
            </a:r>
          </a:p>
        </p:txBody>
      </p:sp>
      <p:sp>
        <p:nvSpPr>
          <p:cNvPr id="8" name="عنصر نائب للتذييل 7"/>
          <p:cNvSpPr>
            <a:spLocks noGrp="1"/>
          </p:cNvSpPr>
          <p:nvPr>
            <p:ph type="ftr" sz="quarter" idx="11"/>
          </p:nvPr>
        </p:nvSpPr>
        <p:spPr/>
        <p:txBody>
          <a:bodyPr/>
          <a:lstStyle/>
          <a:p>
            <a:r>
              <a:rPr lang="en-US" sz="1400" b="1" dirty="0" smtClean="0">
                <a:solidFill>
                  <a:schemeClr val="tx1"/>
                </a:solidFill>
              </a:rPr>
              <a:t>OS-  Lecture (1)- </a:t>
            </a:r>
            <a:r>
              <a:rPr lang="en-US" sz="1400" b="1" dirty="0" err="1" smtClean="0">
                <a:solidFill>
                  <a:schemeClr val="tx1"/>
                </a:solidFill>
              </a:rPr>
              <a:t>Diaa</a:t>
            </a:r>
            <a:r>
              <a:rPr lang="en-US" sz="1400" b="1" dirty="0" smtClean="0">
                <a:solidFill>
                  <a:schemeClr val="tx1"/>
                </a:solidFill>
              </a:rPr>
              <a:t> </a:t>
            </a:r>
            <a:r>
              <a:rPr lang="en-US" sz="1400" b="1" dirty="0" err="1" smtClean="0">
                <a:solidFill>
                  <a:schemeClr val="tx1"/>
                </a:solidFill>
              </a:rPr>
              <a:t>Eldin</a:t>
            </a:r>
            <a:r>
              <a:rPr lang="en-US" sz="1400" b="1" dirty="0" smtClean="0">
                <a:solidFill>
                  <a:schemeClr val="tx1"/>
                </a:solidFill>
              </a:rPr>
              <a:t>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30</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28596" y="0"/>
            <a:ext cx="8229600" cy="1143000"/>
          </a:xfrm>
        </p:spPr>
        <p:txBody>
          <a:bodyPr>
            <a:normAutofit/>
          </a:bodyPr>
          <a:lstStyle/>
          <a:p>
            <a:r>
              <a:rPr lang="en-US" sz="3600" b="1" dirty="0" smtClean="0">
                <a:solidFill>
                  <a:srgbClr val="1204C8"/>
                </a:solidFill>
              </a:rPr>
              <a:t>Computer System Organization</a:t>
            </a:r>
          </a:p>
        </p:txBody>
      </p:sp>
      <p:sp>
        <p:nvSpPr>
          <p:cNvPr id="13315" name="Rectangle 3"/>
          <p:cNvSpPr>
            <a:spLocks noGrp="1" noChangeArrowheads="1"/>
          </p:cNvSpPr>
          <p:nvPr>
            <p:ph type="body" idx="4294967295"/>
          </p:nvPr>
        </p:nvSpPr>
        <p:spPr>
          <a:xfrm>
            <a:off x="285720" y="1000108"/>
            <a:ext cx="8097841" cy="4530725"/>
          </a:xfrm>
        </p:spPr>
        <p:txBody>
          <a:bodyPr/>
          <a:lstStyle/>
          <a:p>
            <a:r>
              <a:rPr lang="en-US" b="1" dirty="0" smtClean="0">
                <a:solidFill>
                  <a:srgbClr val="FF0000"/>
                </a:solidFill>
              </a:rPr>
              <a:t>Computer-system operation</a:t>
            </a:r>
          </a:p>
          <a:p>
            <a:pPr lvl="1" algn="just"/>
            <a:r>
              <a:rPr lang="en-US" dirty="0" smtClean="0"/>
              <a:t>One or more CPUs, device controllers connect through common bus providing access to shared memory</a:t>
            </a:r>
          </a:p>
          <a:p>
            <a:pPr lvl="1" algn="just"/>
            <a:r>
              <a:rPr lang="en-US" dirty="0" smtClean="0"/>
              <a:t>Concurrent execution of CPUs and devices competing for memory cycles</a:t>
            </a:r>
          </a:p>
          <a:p>
            <a:pPr lvl="1"/>
            <a:endParaRPr lang="en-US" dirty="0" smtClean="0"/>
          </a:p>
        </p:txBody>
      </p:sp>
      <p:pic>
        <p:nvPicPr>
          <p:cNvPr id="13316" name="Picture 5"/>
          <p:cNvPicPr>
            <a:picLocks noChangeAspect="1" noChangeArrowheads="1"/>
          </p:cNvPicPr>
          <p:nvPr/>
        </p:nvPicPr>
        <p:blipFill>
          <a:blip r:embed="rId3" cstate="print"/>
          <a:srcRect/>
          <a:stretch>
            <a:fillRect/>
          </a:stretch>
        </p:blipFill>
        <p:spPr bwMode="auto">
          <a:xfrm>
            <a:off x="1643042" y="3857604"/>
            <a:ext cx="5924348" cy="2428916"/>
          </a:xfrm>
          <a:prstGeom prst="rect">
            <a:avLst/>
          </a:prstGeom>
          <a:noFill/>
          <a:ln w="9525">
            <a:noFill/>
            <a:miter lim="800000"/>
            <a:headEnd/>
            <a:tailEnd/>
          </a:ln>
        </p:spPr>
      </p:pic>
      <p:sp>
        <p:nvSpPr>
          <p:cNvPr id="9" name="عنصر نائب للتذييل 8"/>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7" name="Slide Number Placeholder 6"/>
          <p:cNvSpPr>
            <a:spLocks noGrp="1"/>
          </p:cNvSpPr>
          <p:nvPr>
            <p:ph type="sldNum" sz="quarter" idx="12"/>
          </p:nvPr>
        </p:nvSpPr>
        <p:spPr/>
        <p:txBody>
          <a:bodyPr/>
          <a:lstStyle/>
          <a:p>
            <a:fld id="{1EDA7384-30A3-4D98-8C61-1E233AE8BEB8}" type="slidenum">
              <a:rPr lang="en-US" sz="1800" b="1" smtClean="0">
                <a:solidFill>
                  <a:schemeClr val="tx1"/>
                </a:solidFill>
              </a:rPr>
              <a:pPr/>
              <a:t>31</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ormAutofit/>
          </a:bodyPr>
          <a:lstStyle/>
          <a:p>
            <a:r>
              <a:rPr lang="en-US" sz="3600" b="1" dirty="0" smtClean="0">
                <a:solidFill>
                  <a:srgbClr val="1204C8"/>
                </a:solidFill>
              </a:rPr>
              <a:t>Computer-System Operation</a:t>
            </a:r>
          </a:p>
        </p:txBody>
      </p:sp>
      <p:sp>
        <p:nvSpPr>
          <p:cNvPr id="14339" name="Rectangle 3"/>
          <p:cNvSpPr>
            <a:spLocks noGrp="1" noChangeArrowheads="1"/>
          </p:cNvSpPr>
          <p:nvPr>
            <p:ph type="body" idx="4294967295"/>
          </p:nvPr>
        </p:nvSpPr>
        <p:spPr>
          <a:xfrm>
            <a:off x="533400" y="1219200"/>
            <a:ext cx="8337550" cy="5014912"/>
          </a:xfrm>
        </p:spPr>
        <p:txBody>
          <a:bodyPr>
            <a:noAutofit/>
          </a:bodyPr>
          <a:lstStyle/>
          <a:p>
            <a:r>
              <a:rPr lang="en-US" sz="2800" dirty="0" smtClean="0"/>
              <a:t>I/O devices and the CPU can execute </a:t>
            </a:r>
            <a:r>
              <a:rPr lang="en-US" sz="2800" dirty="0" smtClean="0">
                <a:solidFill>
                  <a:srgbClr val="000099"/>
                </a:solidFill>
              </a:rPr>
              <a:t>concurrently</a:t>
            </a:r>
            <a:r>
              <a:rPr lang="en-US" sz="2800" dirty="0" smtClean="0"/>
              <a:t>.</a:t>
            </a:r>
          </a:p>
          <a:p>
            <a:endParaRPr lang="en-US" sz="800" dirty="0" smtClean="0"/>
          </a:p>
          <a:p>
            <a:r>
              <a:rPr lang="en-US" sz="2800" dirty="0" smtClean="0"/>
              <a:t>Each device controller is in charge of a particular device type.</a:t>
            </a:r>
          </a:p>
          <a:p>
            <a:endParaRPr lang="en-US" sz="800" dirty="0" smtClean="0"/>
          </a:p>
          <a:p>
            <a:r>
              <a:rPr lang="en-US" sz="2800" dirty="0" smtClean="0"/>
              <a:t>Each device controller has a </a:t>
            </a:r>
            <a:r>
              <a:rPr lang="en-US" sz="2800" dirty="0" smtClean="0">
                <a:solidFill>
                  <a:srgbClr val="000099"/>
                </a:solidFill>
              </a:rPr>
              <a:t>local buffer</a:t>
            </a:r>
            <a:r>
              <a:rPr lang="en-US" sz="2800" dirty="0" smtClean="0"/>
              <a:t>.</a:t>
            </a:r>
          </a:p>
          <a:p>
            <a:endParaRPr lang="en-US" sz="800" dirty="0" smtClean="0"/>
          </a:p>
          <a:p>
            <a:r>
              <a:rPr lang="en-US" sz="2800" dirty="0" smtClean="0"/>
              <a:t>CPU moves data from/to main memory to/from local buffers.</a:t>
            </a:r>
          </a:p>
          <a:p>
            <a:endParaRPr lang="en-US" sz="800" dirty="0" smtClean="0"/>
          </a:p>
          <a:p>
            <a:r>
              <a:rPr lang="en-US" sz="2800" dirty="0" smtClean="0"/>
              <a:t>I/O is from the </a:t>
            </a:r>
            <a:r>
              <a:rPr lang="en-US" sz="2800" dirty="0" smtClean="0">
                <a:solidFill>
                  <a:srgbClr val="000099"/>
                </a:solidFill>
              </a:rPr>
              <a:t>device to local buffer </a:t>
            </a:r>
            <a:r>
              <a:rPr lang="en-US" sz="2800" dirty="0" smtClean="0"/>
              <a:t>of controller.</a:t>
            </a:r>
          </a:p>
          <a:p>
            <a:endParaRPr lang="en-US" sz="800" dirty="0" smtClean="0"/>
          </a:p>
          <a:p>
            <a:r>
              <a:rPr lang="en-US" sz="2800" dirty="0" smtClean="0"/>
              <a:t>Device controller </a:t>
            </a:r>
            <a:r>
              <a:rPr lang="en-US" sz="2800" dirty="0" smtClean="0">
                <a:solidFill>
                  <a:srgbClr val="C00000"/>
                </a:solidFill>
              </a:rPr>
              <a:t>informs</a:t>
            </a:r>
            <a:r>
              <a:rPr lang="en-US" sz="2800" dirty="0" smtClean="0"/>
              <a:t> CPU that it has </a:t>
            </a:r>
            <a:r>
              <a:rPr lang="en-US" sz="2800" dirty="0" smtClean="0">
                <a:solidFill>
                  <a:srgbClr val="C00000"/>
                </a:solidFill>
              </a:rPr>
              <a:t>finished</a:t>
            </a:r>
            <a:r>
              <a:rPr lang="en-US" sz="2800" dirty="0" smtClean="0"/>
              <a:t> its operation by causing an </a:t>
            </a:r>
            <a:r>
              <a:rPr lang="en-US" sz="2800" dirty="0" smtClean="0">
                <a:solidFill>
                  <a:srgbClr val="0000FF"/>
                </a:solidFill>
              </a:rPr>
              <a:t>interrupt.</a:t>
            </a: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32</a:t>
            </a:fld>
            <a:endParaRPr lang="en-US" b="1"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57158" y="214290"/>
            <a:ext cx="8229600" cy="1143000"/>
          </a:xfrm>
        </p:spPr>
        <p:txBody>
          <a:bodyPr>
            <a:normAutofit/>
          </a:bodyPr>
          <a:lstStyle/>
          <a:p>
            <a:r>
              <a:rPr lang="en-US" sz="3600" b="1" dirty="0" smtClean="0">
                <a:solidFill>
                  <a:srgbClr val="1204C8"/>
                </a:solidFill>
              </a:rPr>
              <a:t>Common Functions of Interrupts</a:t>
            </a:r>
          </a:p>
        </p:txBody>
      </p:sp>
      <p:sp>
        <p:nvSpPr>
          <p:cNvPr id="15363" name="Rectangle 3"/>
          <p:cNvSpPr>
            <a:spLocks noGrp="1" noChangeArrowheads="1"/>
          </p:cNvSpPr>
          <p:nvPr>
            <p:ph type="body" idx="4294967295"/>
          </p:nvPr>
        </p:nvSpPr>
        <p:spPr>
          <a:xfrm>
            <a:off x="806450" y="1233488"/>
            <a:ext cx="7956550" cy="4862512"/>
          </a:xfrm>
        </p:spPr>
        <p:txBody>
          <a:bodyPr>
            <a:normAutofit lnSpcReduction="10000"/>
          </a:bodyPr>
          <a:lstStyle/>
          <a:p>
            <a:pPr>
              <a:buFont typeface="Wingdings" pitchFamily="2" charset="2"/>
              <a:buChar char="q"/>
              <a:defRPr/>
            </a:pPr>
            <a:r>
              <a:rPr lang="en-US" sz="3000" dirty="0">
                <a:ea typeface="ＭＳ Ｐゴシック" charset="0"/>
                <a:cs typeface="ＭＳ Ｐゴシック" charset="0"/>
              </a:rPr>
              <a:t>Interrupt transfers control to the interrupt service routine generally, through the </a:t>
            </a:r>
            <a:r>
              <a:rPr lang="en-US" sz="3000" dirty="0">
                <a:solidFill>
                  <a:srgbClr val="1204C8"/>
                </a:solidFill>
                <a:ea typeface="ＭＳ Ｐゴシック" charset="0"/>
                <a:cs typeface="ＭＳ Ｐゴシック" charset="0"/>
              </a:rPr>
              <a:t>interrupt</a:t>
            </a:r>
            <a:r>
              <a:rPr lang="en-US" sz="3000" i="1" dirty="0">
                <a:ea typeface="ＭＳ Ｐゴシック" charset="0"/>
                <a:cs typeface="ＭＳ Ｐゴシック" charset="0"/>
              </a:rPr>
              <a:t> </a:t>
            </a:r>
            <a:r>
              <a:rPr lang="en-US" sz="3000" dirty="0">
                <a:solidFill>
                  <a:srgbClr val="1204C8"/>
                </a:solidFill>
                <a:ea typeface="ＭＳ Ｐゴシック" charset="0"/>
                <a:cs typeface="ＭＳ Ｐゴシック" charset="0"/>
              </a:rPr>
              <a:t>vector</a:t>
            </a:r>
            <a:r>
              <a:rPr lang="en-US" sz="3000" dirty="0">
                <a:ea typeface="ＭＳ Ｐゴシック" charset="0"/>
                <a:cs typeface="ＭＳ Ｐゴシック" charset="0"/>
              </a:rPr>
              <a:t>, which contains the addresses of all the service </a:t>
            </a:r>
            <a:r>
              <a:rPr lang="en-US" sz="3000" dirty="0" smtClean="0">
                <a:ea typeface="ＭＳ Ｐゴシック" charset="0"/>
                <a:cs typeface="ＭＳ Ｐゴシック" charset="0"/>
              </a:rPr>
              <a:t>routines.</a:t>
            </a:r>
            <a:endParaRPr lang="en-US" sz="3000" dirty="0">
              <a:ea typeface="ＭＳ Ｐゴシック" charset="0"/>
              <a:cs typeface="ＭＳ Ｐゴシック" charset="0"/>
            </a:endParaRPr>
          </a:p>
          <a:p>
            <a:pPr>
              <a:buFont typeface="Wingdings" pitchFamily="2" charset="2"/>
              <a:buChar char="q"/>
              <a:defRPr/>
            </a:pPr>
            <a:r>
              <a:rPr lang="en-US" sz="3000" dirty="0" smtClean="0">
                <a:ea typeface="ＭＳ Ｐゴシック" charset="0"/>
                <a:cs typeface="ＭＳ Ｐゴシック" charset="0"/>
              </a:rPr>
              <a:t>Interrupt </a:t>
            </a:r>
            <a:r>
              <a:rPr lang="en-US" sz="3000" dirty="0">
                <a:ea typeface="ＭＳ Ｐゴシック" charset="0"/>
                <a:cs typeface="ＭＳ Ｐゴシック" charset="0"/>
              </a:rPr>
              <a:t>architecture must save the address of the interrupted </a:t>
            </a:r>
            <a:r>
              <a:rPr lang="en-US" sz="3000" dirty="0" smtClean="0">
                <a:ea typeface="ＭＳ Ｐゴシック" charset="0"/>
                <a:cs typeface="ＭＳ Ｐゴシック" charset="0"/>
              </a:rPr>
              <a:t>instruction.</a:t>
            </a:r>
            <a:endParaRPr lang="en-US" sz="3000" dirty="0">
              <a:ea typeface="ＭＳ Ｐゴシック" charset="0"/>
              <a:cs typeface="ＭＳ Ｐゴシック" charset="0"/>
            </a:endParaRPr>
          </a:p>
          <a:p>
            <a:pPr>
              <a:buFont typeface="Wingdings" pitchFamily="2" charset="2"/>
              <a:buChar char="q"/>
              <a:defRPr/>
            </a:pPr>
            <a:r>
              <a:rPr lang="en-US" sz="3000" dirty="0" smtClean="0">
                <a:ea typeface="ＭＳ Ｐゴシック" charset="0"/>
                <a:cs typeface="ＭＳ Ｐゴシック" charset="0"/>
              </a:rPr>
              <a:t>A </a:t>
            </a:r>
            <a:r>
              <a:rPr lang="en-US" sz="3000" dirty="0">
                <a:solidFill>
                  <a:srgbClr val="1204C8"/>
                </a:solidFill>
                <a:ea typeface="ＭＳ Ｐゴシック" charset="0"/>
                <a:cs typeface="ＭＳ Ｐゴシック" charset="0"/>
              </a:rPr>
              <a:t>trap</a:t>
            </a:r>
            <a:r>
              <a:rPr lang="en-US" sz="3000" dirty="0">
                <a:ea typeface="ＭＳ Ｐゴシック" charset="0"/>
                <a:cs typeface="ＭＳ Ｐゴシック" charset="0"/>
              </a:rPr>
              <a:t> </a:t>
            </a:r>
            <a:r>
              <a:rPr lang="en-US" sz="3000" dirty="0" smtClean="0">
                <a:ea typeface="ＭＳ Ｐゴシック" charset="0"/>
                <a:cs typeface="ＭＳ Ｐゴシック" charset="0"/>
              </a:rPr>
              <a:t>or </a:t>
            </a:r>
            <a:r>
              <a:rPr lang="en-US" sz="3000" dirty="0">
                <a:solidFill>
                  <a:srgbClr val="1204C8"/>
                </a:solidFill>
                <a:ea typeface="ＭＳ Ｐゴシック" charset="0"/>
                <a:cs typeface="ＭＳ Ｐゴシック" charset="0"/>
              </a:rPr>
              <a:t>exception</a:t>
            </a:r>
            <a:r>
              <a:rPr lang="en-US" sz="3000" dirty="0" smtClean="0">
                <a:ea typeface="ＭＳ Ｐゴシック" charset="0"/>
                <a:cs typeface="ＭＳ Ｐゴシック" charset="0"/>
              </a:rPr>
              <a:t> is </a:t>
            </a:r>
            <a:r>
              <a:rPr lang="en-US" sz="3000" dirty="0">
                <a:ea typeface="ＭＳ Ｐゴシック" charset="0"/>
                <a:cs typeface="ＭＳ Ｐゴシック" charset="0"/>
              </a:rPr>
              <a:t>a software-generated interrupt caused either by an error or a user </a:t>
            </a:r>
            <a:r>
              <a:rPr lang="en-US" sz="3000" dirty="0" smtClean="0">
                <a:ea typeface="ＭＳ Ｐゴシック" charset="0"/>
                <a:cs typeface="ＭＳ Ｐゴシック" charset="0"/>
              </a:rPr>
              <a:t>request.</a:t>
            </a:r>
            <a:endParaRPr lang="en-US" sz="3000" dirty="0">
              <a:ea typeface="ＭＳ Ｐゴシック" charset="0"/>
              <a:cs typeface="ＭＳ Ｐゴシック" charset="0"/>
            </a:endParaRPr>
          </a:p>
          <a:p>
            <a:pPr>
              <a:buFont typeface="Wingdings" pitchFamily="2" charset="2"/>
              <a:buChar char="q"/>
              <a:defRPr/>
            </a:pPr>
            <a:r>
              <a:rPr lang="en-US" sz="3000" dirty="0" smtClean="0">
                <a:ea typeface="ＭＳ Ｐゴシック" charset="0"/>
                <a:cs typeface="ＭＳ Ｐゴシック" charset="0"/>
              </a:rPr>
              <a:t>An </a:t>
            </a:r>
            <a:r>
              <a:rPr lang="en-US" sz="3000" dirty="0">
                <a:ea typeface="ＭＳ Ｐゴシック" charset="0"/>
                <a:cs typeface="ＭＳ Ｐゴシック" charset="0"/>
              </a:rPr>
              <a:t>operating system is </a:t>
            </a:r>
            <a:r>
              <a:rPr lang="en-US" dirty="0">
                <a:solidFill>
                  <a:srgbClr val="1204C8"/>
                </a:solidFill>
                <a:ea typeface="ＭＳ Ｐゴシック" charset="0"/>
                <a:cs typeface="ＭＳ Ｐゴシック" charset="0"/>
              </a:rPr>
              <a:t>interrupt </a:t>
            </a:r>
            <a:r>
              <a:rPr lang="en-US" dirty="0" smtClean="0">
                <a:solidFill>
                  <a:srgbClr val="1204C8"/>
                </a:solidFill>
                <a:ea typeface="ＭＳ Ｐゴシック" charset="0"/>
                <a:cs typeface="ＭＳ Ｐゴシック" charset="0"/>
              </a:rPr>
              <a:t>driven.</a:t>
            </a:r>
            <a:endParaRPr lang="en-US" dirty="0">
              <a:solidFill>
                <a:srgbClr val="1204C8"/>
              </a:solidFill>
              <a:ea typeface="ＭＳ Ｐゴシック" charset="0"/>
              <a:cs typeface="ＭＳ Ｐゴシック" charset="0"/>
            </a:endParaRP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33</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000100" y="214290"/>
            <a:ext cx="7772400" cy="844550"/>
          </a:xfrm>
        </p:spPr>
        <p:txBody>
          <a:bodyPr>
            <a:normAutofit/>
          </a:bodyPr>
          <a:lstStyle/>
          <a:p>
            <a:r>
              <a:rPr lang="en-US" sz="3600" b="1" dirty="0" smtClean="0">
                <a:solidFill>
                  <a:srgbClr val="1204C8"/>
                </a:solidFill>
              </a:rPr>
              <a:t>Interrupt Handling</a:t>
            </a:r>
          </a:p>
        </p:txBody>
      </p:sp>
      <p:sp>
        <p:nvSpPr>
          <p:cNvPr id="16387" name="Rectangle 3"/>
          <p:cNvSpPr>
            <a:spLocks noGrp="1" noChangeArrowheads="1"/>
          </p:cNvSpPr>
          <p:nvPr>
            <p:ph type="body" idx="4294967295"/>
          </p:nvPr>
        </p:nvSpPr>
        <p:spPr>
          <a:xfrm>
            <a:off x="806450" y="1233488"/>
            <a:ext cx="7727950" cy="5014912"/>
          </a:xfrm>
        </p:spPr>
        <p:txBody>
          <a:bodyPr>
            <a:normAutofit/>
          </a:bodyPr>
          <a:lstStyle/>
          <a:p>
            <a:r>
              <a:rPr lang="en-US" sz="2800" dirty="0" smtClean="0"/>
              <a:t>The operating system preserves the state of the CPU by storing registers and the program counter.</a:t>
            </a:r>
          </a:p>
          <a:p>
            <a:r>
              <a:rPr lang="en-US" sz="2800" dirty="0" smtClean="0"/>
              <a:t>Determines which type of interrupt has occurred:</a:t>
            </a:r>
          </a:p>
          <a:p>
            <a:pPr lvl="1"/>
            <a:r>
              <a:rPr lang="en-US" dirty="0" smtClean="0">
                <a:solidFill>
                  <a:srgbClr val="1204C8"/>
                </a:solidFill>
              </a:rPr>
              <a:t>polling</a:t>
            </a:r>
          </a:p>
          <a:p>
            <a:pPr lvl="1"/>
            <a:r>
              <a:rPr lang="en-US" dirty="0" smtClean="0">
                <a:solidFill>
                  <a:srgbClr val="1204C8"/>
                </a:solidFill>
              </a:rPr>
              <a:t>vectored</a:t>
            </a:r>
            <a:r>
              <a:rPr lang="en-US" dirty="0" smtClean="0"/>
              <a:t> interrupt system.</a:t>
            </a:r>
          </a:p>
          <a:p>
            <a:r>
              <a:rPr lang="en-US" sz="2800" dirty="0" smtClean="0"/>
              <a:t>Separate segments of code determine what action should be taken for each type of interrupt.</a:t>
            </a: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34</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85800" y="274638"/>
            <a:ext cx="8001000" cy="944562"/>
          </a:xfrm>
        </p:spPr>
        <p:txBody>
          <a:bodyPr>
            <a:normAutofit/>
          </a:bodyPr>
          <a:lstStyle/>
          <a:p>
            <a:pPr eaLnBrk="1" hangingPunct="1"/>
            <a:r>
              <a:rPr lang="en-US" sz="3600" b="1" dirty="0" smtClean="0">
                <a:solidFill>
                  <a:srgbClr val="1204C8"/>
                </a:solidFill>
              </a:rPr>
              <a:t>I/O Structure</a:t>
            </a:r>
          </a:p>
        </p:txBody>
      </p:sp>
      <p:sp>
        <p:nvSpPr>
          <p:cNvPr id="18435" name="Rectangle 3"/>
          <p:cNvSpPr>
            <a:spLocks noGrp="1" noChangeArrowheads="1"/>
          </p:cNvSpPr>
          <p:nvPr>
            <p:ph type="body" idx="4294967295"/>
          </p:nvPr>
        </p:nvSpPr>
        <p:spPr>
          <a:xfrm>
            <a:off x="457200" y="1244600"/>
            <a:ext cx="8382000" cy="5327672"/>
          </a:xfrm>
        </p:spPr>
        <p:txBody>
          <a:bodyPr>
            <a:normAutofit/>
          </a:bodyPr>
          <a:lstStyle/>
          <a:p>
            <a:pPr>
              <a:lnSpc>
                <a:spcPct val="90000"/>
              </a:lnSpc>
            </a:pPr>
            <a:r>
              <a:rPr lang="en-US" sz="3000" dirty="0" smtClean="0">
                <a:solidFill>
                  <a:srgbClr val="4817FB"/>
                </a:solidFill>
              </a:rPr>
              <a:t>After I/O starts, control returns to user program only upon I/O completion.</a:t>
            </a:r>
          </a:p>
          <a:p>
            <a:pPr lvl="1">
              <a:lnSpc>
                <a:spcPct val="90000"/>
              </a:lnSpc>
            </a:pPr>
            <a:r>
              <a:rPr lang="en-US" sz="3000" dirty="0" smtClean="0">
                <a:solidFill>
                  <a:srgbClr val="FF0000"/>
                </a:solidFill>
              </a:rPr>
              <a:t>Wait instruction idles the CPU until the next interrupt.</a:t>
            </a:r>
          </a:p>
          <a:p>
            <a:pPr lvl="1">
              <a:lnSpc>
                <a:spcPct val="90000"/>
              </a:lnSpc>
            </a:pPr>
            <a:r>
              <a:rPr lang="en-US" sz="3000" dirty="0" smtClean="0">
                <a:solidFill>
                  <a:srgbClr val="00B050"/>
                </a:solidFill>
              </a:rPr>
              <a:t>Wait loop (contention for memory access).</a:t>
            </a:r>
          </a:p>
          <a:p>
            <a:pPr lvl="1">
              <a:lnSpc>
                <a:spcPct val="90000"/>
              </a:lnSpc>
            </a:pPr>
            <a:r>
              <a:rPr lang="en-US" sz="3000" dirty="0" smtClean="0">
                <a:solidFill>
                  <a:schemeClr val="accent2">
                    <a:lumMod val="75000"/>
                  </a:schemeClr>
                </a:solidFill>
              </a:rPr>
              <a:t>At most one I/O request is outstanding at a time, no simultaneous I/O processing.</a:t>
            </a:r>
          </a:p>
          <a:p>
            <a:pPr>
              <a:lnSpc>
                <a:spcPct val="90000"/>
              </a:lnSpc>
            </a:pPr>
            <a:r>
              <a:rPr lang="en-US" sz="3000" dirty="0" smtClean="0">
                <a:solidFill>
                  <a:srgbClr val="4817FB"/>
                </a:solidFill>
              </a:rPr>
              <a:t>After I/O starts, control returns to user program without waiting for I/O completion.</a:t>
            </a:r>
          </a:p>
          <a:p>
            <a:pPr lvl="1">
              <a:lnSpc>
                <a:spcPct val="90000"/>
              </a:lnSpc>
            </a:pPr>
            <a:endParaRPr lang="en-US" dirty="0" smtClean="0"/>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35</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400" b="1" dirty="0" smtClean="0">
                <a:solidFill>
                  <a:schemeClr val="tx1"/>
                </a:solidFill>
              </a:rPr>
              <a:t>OS-  Lecture (1)- </a:t>
            </a:r>
            <a:r>
              <a:rPr lang="en-US" sz="1400" b="1" dirty="0" err="1" smtClean="0">
                <a:solidFill>
                  <a:schemeClr val="tx1"/>
                </a:solidFill>
              </a:rPr>
              <a:t>Diaa</a:t>
            </a:r>
            <a:r>
              <a:rPr lang="en-US" sz="1400" b="1" dirty="0" smtClean="0">
                <a:solidFill>
                  <a:schemeClr val="tx1"/>
                </a:solidFill>
              </a:rPr>
              <a:t> </a:t>
            </a:r>
            <a:r>
              <a:rPr lang="en-US" sz="1400" b="1" dirty="0" err="1" smtClean="0">
                <a:solidFill>
                  <a:schemeClr val="tx1"/>
                </a:solidFill>
              </a:rPr>
              <a:t>Eldin</a:t>
            </a:r>
            <a:r>
              <a:rPr lang="en-US" sz="1400" b="1" dirty="0" smtClean="0">
                <a:solidFill>
                  <a:schemeClr val="tx1"/>
                </a:solidFill>
              </a:rPr>
              <a:t> Mustafa 2018</a:t>
            </a:r>
            <a:endParaRPr lang="en-US" sz="1400" b="1" dirty="0">
              <a:solidFill>
                <a:schemeClr val="tx1"/>
              </a:solidFill>
            </a:endParaRPr>
          </a:p>
        </p:txBody>
      </p:sp>
      <p:sp>
        <p:nvSpPr>
          <p:cNvPr id="3" name="Slide Number Placeholder 2"/>
          <p:cNvSpPr>
            <a:spLocks noGrp="1"/>
          </p:cNvSpPr>
          <p:nvPr>
            <p:ph type="sldNum" sz="quarter" idx="12"/>
          </p:nvPr>
        </p:nvSpPr>
        <p:spPr/>
        <p:txBody>
          <a:bodyPr/>
          <a:lstStyle/>
          <a:p>
            <a:fld id="{1EDA7384-30A3-4D98-8C61-1E233AE8BEB8}" type="slidenum">
              <a:rPr lang="en-US" sz="1600" b="1" smtClean="0">
                <a:solidFill>
                  <a:schemeClr val="tx1"/>
                </a:solidFill>
              </a:rPr>
              <a:pPr/>
              <a:t>36</a:t>
            </a:fld>
            <a:endParaRPr lang="en-US" sz="1600" b="1" dirty="0">
              <a:solidFill>
                <a:schemeClr val="tx1"/>
              </a:solidFill>
            </a:endParaRPr>
          </a:p>
        </p:txBody>
      </p:sp>
      <p:sp>
        <p:nvSpPr>
          <p:cNvPr id="4" name="Rectangle 3"/>
          <p:cNvSpPr/>
          <p:nvPr/>
        </p:nvSpPr>
        <p:spPr>
          <a:xfrm>
            <a:off x="357158" y="1214422"/>
            <a:ext cx="8143932" cy="4868256"/>
          </a:xfrm>
          <a:prstGeom prst="rect">
            <a:avLst/>
          </a:prstGeom>
        </p:spPr>
        <p:txBody>
          <a:bodyPr wrap="square">
            <a:spAutoFit/>
          </a:bodyPr>
          <a:lstStyle/>
          <a:p>
            <a:pPr lvl="1" algn="just">
              <a:lnSpc>
                <a:spcPct val="150000"/>
              </a:lnSpc>
            </a:pPr>
            <a:r>
              <a:rPr lang="en-US" sz="3000" dirty="0" smtClean="0">
                <a:solidFill>
                  <a:srgbClr val="FF0000"/>
                </a:solidFill>
              </a:rPr>
              <a:t>System call </a:t>
            </a:r>
            <a:r>
              <a:rPr lang="en-US" sz="3000" dirty="0" smtClean="0"/>
              <a:t>– request to the OS to allow user to wait for I/O completion.</a:t>
            </a:r>
          </a:p>
          <a:p>
            <a:pPr lvl="1" algn="just">
              <a:lnSpc>
                <a:spcPct val="150000"/>
              </a:lnSpc>
            </a:pPr>
            <a:r>
              <a:rPr lang="en-US" sz="3000" dirty="0" smtClean="0">
                <a:solidFill>
                  <a:srgbClr val="FF0000"/>
                </a:solidFill>
              </a:rPr>
              <a:t>Device-status table </a:t>
            </a:r>
            <a:r>
              <a:rPr lang="en-US" sz="3000" dirty="0" smtClean="0"/>
              <a:t>contains entry for each I/O device indicating its type, address, and state</a:t>
            </a:r>
          </a:p>
          <a:p>
            <a:pPr lvl="1" algn="just">
              <a:lnSpc>
                <a:spcPct val="150000"/>
              </a:lnSpc>
            </a:pPr>
            <a:r>
              <a:rPr lang="en-US" sz="3000" dirty="0" smtClean="0"/>
              <a:t>OS indexes into I/O device table to determine device status and to modify table entry to include interrupt.</a:t>
            </a:r>
          </a:p>
        </p:txBody>
      </p:sp>
      <p:sp>
        <p:nvSpPr>
          <p:cNvPr id="5" name="Rectangle 4"/>
          <p:cNvSpPr/>
          <p:nvPr/>
        </p:nvSpPr>
        <p:spPr>
          <a:xfrm>
            <a:off x="3071802" y="500042"/>
            <a:ext cx="2707408" cy="646331"/>
          </a:xfrm>
          <a:prstGeom prst="rect">
            <a:avLst/>
          </a:prstGeom>
        </p:spPr>
        <p:txBody>
          <a:bodyPr wrap="none">
            <a:spAutoFit/>
          </a:bodyPr>
          <a:lstStyle/>
          <a:p>
            <a:pPr algn="ctr"/>
            <a:r>
              <a:rPr lang="en-US" sz="3600" b="1" dirty="0" smtClean="0">
                <a:solidFill>
                  <a:srgbClr val="1204C8"/>
                </a:solidFill>
              </a:rPr>
              <a:t>I/O Structure</a:t>
            </a:r>
            <a:endParaRPr lang="en-US" sz="3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785786" y="214290"/>
            <a:ext cx="7899403" cy="576262"/>
          </a:xfrm>
        </p:spPr>
        <p:txBody>
          <a:bodyPr>
            <a:noAutofit/>
          </a:bodyPr>
          <a:lstStyle/>
          <a:p>
            <a:r>
              <a:rPr lang="en-US" sz="3600" b="1" dirty="0" smtClean="0">
                <a:solidFill>
                  <a:srgbClr val="1204C8"/>
                </a:solidFill>
              </a:rPr>
              <a:t>Storage Definitions and Notation Review</a:t>
            </a: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37</a:t>
            </a:fld>
            <a:endParaRPr lang="en-US" b="1" dirty="0">
              <a:solidFill>
                <a:schemeClr val="tx1"/>
              </a:solidFill>
            </a:endParaRPr>
          </a:p>
        </p:txBody>
      </p:sp>
      <p:sp>
        <p:nvSpPr>
          <p:cNvPr id="7" name="Rectangle 6"/>
          <p:cNvSpPr/>
          <p:nvPr/>
        </p:nvSpPr>
        <p:spPr>
          <a:xfrm>
            <a:off x="571440" y="928670"/>
            <a:ext cx="8143964" cy="5447645"/>
          </a:xfrm>
          <a:prstGeom prst="rect">
            <a:avLst/>
          </a:prstGeom>
        </p:spPr>
        <p:txBody>
          <a:bodyPr wrap="square">
            <a:spAutoFit/>
          </a:bodyPr>
          <a:lstStyle/>
          <a:p>
            <a:pPr>
              <a:buFont typeface="Wingdings" pitchFamily="2" charset="2"/>
              <a:buChar char="§"/>
            </a:pPr>
            <a:r>
              <a:rPr lang="en-US" sz="2400" dirty="0" smtClean="0"/>
              <a:t> The basic unit of computer storage is the </a:t>
            </a:r>
            <a:r>
              <a:rPr lang="en-US" sz="2400" b="1" dirty="0" smtClean="0"/>
              <a:t>bit</a:t>
            </a:r>
            <a:r>
              <a:rPr lang="en-US" sz="2400" dirty="0" smtClean="0"/>
              <a:t>. </a:t>
            </a:r>
          </a:p>
          <a:p>
            <a:pPr algn="just">
              <a:buFont typeface="Wingdings" pitchFamily="2" charset="2"/>
              <a:buChar char="§"/>
            </a:pPr>
            <a:r>
              <a:rPr lang="en-US" sz="2400" dirty="0" smtClean="0"/>
              <a:t> A bit can contain one of two values, 0 and 1. </a:t>
            </a:r>
          </a:p>
          <a:p>
            <a:pPr algn="just">
              <a:buFont typeface="Wingdings" pitchFamily="2" charset="2"/>
              <a:buChar char="§"/>
            </a:pPr>
            <a:r>
              <a:rPr lang="en-US" sz="2400" dirty="0" smtClean="0"/>
              <a:t> All other storage in a computer is based on collections of bits.</a:t>
            </a:r>
          </a:p>
          <a:p>
            <a:pPr algn="just">
              <a:buFont typeface="Wingdings" pitchFamily="2" charset="2"/>
              <a:buChar char="§"/>
            </a:pPr>
            <a:r>
              <a:rPr lang="en-US" sz="2400" dirty="0" smtClean="0"/>
              <a:t>  A </a:t>
            </a:r>
            <a:r>
              <a:rPr lang="en-US" sz="2400" b="1" dirty="0" smtClean="0"/>
              <a:t>byte </a:t>
            </a:r>
            <a:r>
              <a:rPr lang="en-US" sz="2400" dirty="0" smtClean="0"/>
              <a:t>is 8 bits, and on most computers it is the smallest convenient chunk of storage. For example, most computers don</a:t>
            </a:r>
            <a:r>
              <a:rPr lang="en-US" altLang="en-US" sz="2400" dirty="0" smtClean="0"/>
              <a:t>’</a:t>
            </a:r>
            <a:r>
              <a:rPr lang="en-US" sz="2400" dirty="0" smtClean="0"/>
              <a:t>t have an instruction to move a bit but do have one to move a byte. </a:t>
            </a:r>
          </a:p>
          <a:p>
            <a:pPr algn="just">
              <a:buFont typeface="Wingdings" pitchFamily="2" charset="2"/>
              <a:buChar char="§"/>
            </a:pPr>
            <a:r>
              <a:rPr lang="en-US" sz="2400" dirty="0" smtClean="0"/>
              <a:t>A less common term is </a:t>
            </a:r>
            <a:r>
              <a:rPr lang="en-US" sz="2400" b="1" dirty="0" smtClean="0"/>
              <a:t>word</a:t>
            </a:r>
            <a:r>
              <a:rPr lang="en-US" sz="2400" dirty="0" smtClean="0"/>
              <a:t>, which is a given computer architecture</a:t>
            </a:r>
            <a:r>
              <a:rPr lang="en-US" altLang="en-US" sz="2400" dirty="0" smtClean="0"/>
              <a:t>’</a:t>
            </a:r>
            <a:r>
              <a:rPr lang="en-US" sz="2400" dirty="0" smtClean="0"/>
              <a:t>s native unit of data.</a:t>
            </a:r>
          </a:p>
          <a:p>
            <a:pPr lvl="1" algn="just">
              <a:buFont typeface="Wingdings" pitchFamily="2" charset="2"/>
              <a:buChar char="§"/>
            </a:pPr>
            <a:r>
              <a:rPr lang="en-US" sz="2400" dirty="0" smtClean="0"/>
              <a:t> A word is made up of one or more bytes. For example, a computer that has 64-bit registers and 64-bit memory addressing typically has 64-bit (8-byte) words.</a:t>
            </a:r>
          </a:p>
          <a:p>
            <a:pPr lvl="1" algn="just">
              <a:buFont typeface="Wingdings" pitchFamily="2" charset="2"/>
              <a:buChar char="§"/>
            </a:pPr>
            <a:r>
              <a:rPr lang="en-US" sz="2400" dirty="0" smtClean="0"/>
              <a:t> A computer executes many operations in its native word size rather than a byte at a time.</a:t>
            </a:r>
          </a:p>
          <a:p>
            <a:endParaRPr lang="en-US" baseline="-250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 y="714356"/>
            <a:ext cx="8858280" cy="5572164"/>
          </a:xfrm>
        </p:spPr>
        <p:txBody>
          <a:bodyPr>
            <a:noAutofit/>
          </a:bodyPr>
          <a:lstStyle/>
          <a:p>
            <a:pPr>
              <a:lnSpc>
                <a:spcPct val="120000"/>
              </a:lnSpc>
            </a:pPr>
            <a:r>
              <a:rPr lang="en-US" sz="2400" dirty="0" smtClean="0"/>
              <a:t>Computer storage, is generally measured and manipulated in bytes and collections of bytes. </a:t>
            </a:r>
          </a:p>
          <a:p>
            <a:pPr>
              <a:lnSpc>
                <a:spcPct val="120000"/>
              </a:lnSpc>
            </a:pPr>
            <a:r>
              <a:rPr lang="en-US" sz="2400" b="1" dirty="0" smtClean="0">
                <a:solidFill>
                  <a:srgbClr val="FF0000"/>
                </a:solidFill>
              </a:rPr>
              <a:t>Kilobyte</a:t>
            </a:r>
            <a:r>
              <a:rPr lang="en-US" sz="2400" dirty="0" smtClean="0"/>
              <a:t>,    or </a:t>
            </a:r>
            <a:r>
              <a:rPr lang="en-US" sz="2400" b="1" dirty="0" smtClean="0"/>
              <a:t>KB</a:t>
            </a:r>
            <a:r>
              <a:rPr lang="en-US" sz="2400" dirty="0" smtClean="0"/>
              <a:t>, is 1,024 bytes</a:t>
            </a:r>
          </a:p>
          <a:p>
            <a:pPr>
              <a:lnSpc>
                <a:spcPct val="120000"/>
              </a:lnSpc>
            </a:pPr>
            <a:r>
              <a:rPr lang="en-US" sz="2400" b="1" dirty="0" smtClean="0">
                <a:solidFill>
                  <a:srgbClr val="FF0000"/>
                </a:solidFill>
              </a:rPr>
              <a:t>Megabyte</a:t>
            </a:r>
            <a:r>
              <a:rPr lang="en-US" sz="2400" dirty="0" smtClean="0"/>
              <a:t>, or </a:t>
            </a:r>
            <a:r>
              <a:rPr lang="en-US" sz="2400" b="1" dirty="0" smtClean="0"/>
              <a:t>MB</a:t>
            </a:r>
            <a:r>
              <a:rPr lang="en-US" sz="2400" dirty="0" smtClean="0"/>
              <a:t>, is 1,024</a:t>
            </a:r>
            <a:r>
              <a:rPr lang="en-US" sz="2400" baseline="30000" dirty="0" smtClean="0"/>
              <a:t>2</a:t>
            </a:r>
            <a:r>
              <a:rPr lang="en-US" sz="2400" dirty="0" smtClean="0"/>
              <a:t> bytes</a:t>
            </a:r>
          </a:p>
          <a:p>
            <a:pPr>
              <a:lnSpc>
                <a:spcPct val="120000"/>
              </a:lnSpc>
            </a:pPr>
            <a:r>
              <a:rPr lang="en-US" sz="2400" b="1" dirty="0" smtClean="0">
                <a:solidFill>
                  <a:srgbClr val="FF0000"/>
                </a:solidFill>
              </a:rPr>
              <a:t>Gigabyte</a:t>
            </a:r>
            <a:r>
              <a:rPr lang="en-US" sz="2400" dirty="0" smtClean="0">
                <a:solidFill>
                  <a:srgbClr val="FF0000"/>
                </a:solidFill>
              </a:rPr>
              <a:t>,</a:t>
            </a:r>
            <a:r>
              <a:rPr lang="en-US" sz="2400" dirty="0" smtClean="0"/>
              <a:t>   or </a:t>
            </a:r>
            <a:r>
              <a:rPr lang="en-US" sz="2400" b="1" dirty="0" smtClean="0"/>
              <a:t>GB</a:t>
            </a:r>
            <a:r>
              <a:rPr lang="en-US" sz="2400" dirty="0" smtClean="0"/>
              <a:t>, is 1,024</a:t>
            </a:r>
            <a:r>
              <a:rPr lang="en-US" sz="2400" baseline="30000" dirty="0" smtClean="0"/>
              <a:t>3</a:t>
            </a:r>
            <a:r>
              <a:rPr lang="en-US" sz="2400" dirty="0" smtClean="0"/>
              <a:t> bytes</a:t>
            </a:r>
          </a:p>
          <a:p>
            <a:pPr>
              <a:lnSpc>
                <a:spcPct val="120000"/>
              </a:lnSpc>
            </a:pPr>
            <a:r>
              <a:rPr lang="en-US" sz="2400" b="1" dirty="0" smtClean="0">
                <a:solidFill>
                  <a:srgbClr val="FF0000"/>
                </a:solidFill>
              </a:rPr>
              <a:t>Terabyte</a:t>
            </a:r>
            <a:r>
              <a:rPr lang="en-US" sz="2400" dirty="0" smtClean="0"/>
              <a:t>,   or </a:t>
            </a:r>
            <a:r>
              <a:rPr lang="en-US" sz="2400" b="1" dirty="0" smtClean="0"/>
              <a:t>TB</a:t>
            </a:r>
            <a:r>
              <a:rPr lang="en-US" sz="2400" dirty="0" smtClean="0"/>
              <a:t>, is 1,024</a:t>
            </a:r>
            <a:r>
              <a:rPr lang="en-US" sz="2400" baseline="30000" dirty="0" smtClean="0"/>
              <a:t>4 </a:t>
            </a:r>
            <a:r>
              <a:rPr lang="en-US" sz="2400" dirty="0" smtClean="0"/>
              <a:t>bytes </a:t>
            </a:r>
          </a:p>
          <a:p>
            <a:pPr>
              <a:lnSpc>
                <a:spcPct val="120000"/>
              </a:lnSpc>
            </a:pPr>
            <a:r>
              <a:rPr lang="en-US" sz="2400" b="1" dirty="0" err="1" smtClean="0">
                <a:solidFill>
                  <a:srgbClr val="FF0000"/>
                </a:solidFill>
              </a:rPr>
              <a:t>Petabyte</a:t>
            </a:r>
            <a:r>
              <a:rPr lang="en-US" sz="2400" dirty="0" smtClean="0"/>
              <a:t>,   or </a:t>
            </a:r>
            <a:r>
              <a:rPr lang="en-US" sz="2400" b="1" dirty="0" smtClean="0"/>
              <a:t>PB</a:t>
            </a:r>
            <a:r>
              <a:rPr lang="en-US" sz="2400" dirty="0" smtClean="0"/>
              <a:t>, is 1,024</a:t>
            </a:r>
            <a:r>
              <a:rPr lang="en-US" sz="2400" baseline="30000" dirty="0" smtClean="0"/>
              <a:t>5</a:t>
            </a:r>
            <a:r>
              <a:rPr lang="en-US" sz="2400" dirty="0" smtClean="0"/>
              <a:t> bytes</a:t>
            </a:r>
          </a:p>
          <a:p>
            <a:pPr>
              <a:lnSpc>
                <a:spcPct val="120000"/>
              </a:lnSpc>
            </a:pPr>
            <a:r>
              <a:rPr lang="en-US" sz="2400" dirty="0" smtClean="0"/>
              <a:t>Computer manufacturers often round off these numbers and say that a </a:t>
            </a:r>
            <a:r>
              <a:rPr lang="en-US" sz="2400" b="1" dirty="0" smtClean="0"/>
              <a:t>megabyte</a:t>
            </a:r>
            <a:r>
              <a:rPr lang="en-US" sz="2400" dirty="0" smtClean="0"/>
              <a:t> is </a:t>
            </a:r>
            <a:r>
              <a:rPr lang="en-US" sz="2400" b="1" dirty="0" smtClean="0">
                <a:solidFill>
                  <a:srgbClr val="FF0000"/>
                </a:solidFill>
              </a:rPr>
              <a:t>1 million</a:t>
            </a:r>
            <a:r>
              <a:rPr lang="en-US" sz="2400" dirty="0" smtClean="0"/>
              <a:t> </a:t>
            </a:r>
            <a:r>
              <a:rPr lang="en-US" sz="2400" b="1" dirty="0" smtClean="0">
                <a:solidFill>
                  <a:srgbClr val="1204C8"/>
                </a:solidFill>
              </a:rPr>
              <a:t>bytes</a:t>
            </a:r>
            <a:r>
              <a:rPr lang="en-US" sz="2400" dirty="0" smtClean="0"/>
              <a:t> and a gigabyte is 1 billion bytes. Networking measurements are an exception to this general rule; they are given in bits (because networks move data a bit at a time).</a:t>
            </a:r>
          </a:p>
          <a:p>
            <a:endParaRPr lang="ar-SA" sz="2400" dirty="0"/>
          </a:p>
        </p:txBody>
      </p:sp>
      <p:sp>
        <p:nvSpPr>
          <p:cNvPr id="4" name="Footer Placeholder 3"/>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5" name="Slide Number Placeholder 4"/>
          <p:cNvSpPr>
            <a:spLocks noGrp="1"/>
          </p:cNvSpPr>
          <p:nvPr>
            <p:ph type="sldNum" sz="quarter" idx="12"/>
          </p:nvPr>
        </p:nvSpPr>
        <p:spPr/>
        <p:txBody>
          <a:bodyPr/>
          <a:lstStyle/>
          <a:p>
            <a:fld id="{1EDA7384-30A3-4D98-8C61-1E233AE8BEB8}" type="slidenum">
              <a:rPr lang="en-US" sz="1800" b="1" smtClean="0">
                <a:solidFill>
                  <a:schemeClr val="tx1"/>
                </a:solidFill>
              </a:rPr>
              <a:pPr/>
              <a:t>38</a:t>
            </a:fld>
            <a:endParaRPr lang="en-US" b="1" dirty="0">
              <a:solidFill>
                <a:schemeClr val="tx1"/>
              </a:solidFill>
            </a:endParaRPr>
          </a:p>
        </p:txBody>
      </p:sp>
      <p:sp>
        <p:nvSpPr>
          <p:cNvPr id="6" name="Title 3"/>
          <p:cNvSpPr>
            <a:spLocks noGrp="1"/>
          </p:cNvSpPr>
          <p:nvPr>
            <p:ph type="title"/>
          </p:nvPr>
        </p:nvSpPr>
        <p:spPr>
          <a:xfrm>
            <a:off x="500034" y="0"/>
            <a:ext cx="8229600" cy="1000108"/>
          </a:xfrm>
        </p:spPr>
        <p:txBody>
          <a:bodyPr>
            <a:normAutofit/>
          </a:bodyPr>
          <a:lstStyle/>
          <a:p>
            <a:r>
              <a:rPr lang="en-US" sz="3600" b="1" dirty="0" smtClean="0">
                <a:solidFill>
                  <a:srgbClr val="1204C8"/>
                </a:solidFill>
              </a:rPr>
              <a:t>Storage Definitions and Notation Review</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020763" y="277813"/>
            <a:ext cx="7666037" cy="576262"/>
          </a:xfrm>
        </p:spPr>
        <p:txBody>
          <a:bodyPr>
            <a:noAutofit/>
          </a:bodyPr>
          <a:lstStyle/>
          <a:p>
            <a:r>
              <a:rPr lang="en-US" sz="3600" b="1" dirty="0" smtClean="0">
                <a:solidFill>
                  <a:srgbClr val="1204C8"/>
                </a:solidFill>
              </a:rPr>
              <a:t>Direct Memory Access Structure</a:t>
            </a:r>
          </a:p>
        </p:txBody>
      </p:sp>
      <p:sp>
        <p:nvSpPr>
          <p:cNvPr id="20483" name="Rectangle 3"/>
          <p:cNvSpPr>
            <a:spLocks noGrp="1" noChangeArrowheads="1"/>
          </p:cNvSpPr>
          <p:nvPr>
            <p:ph type="body" idx="4294967295"/>
          </p:nvPr>
        </p:nvSpPr>
        <p:spPr>
          <a:xfrm>
            <a:off x="806450" y="1233488"/>
            <a:ext cx="7727950" cy="4710112"/>
          </a:xfrm>
        </p:spPr>
        <p:txBody>
          <a:bodyPr>
            <a:normAutofit/>
          </a:bodyPr>
          <a:lstStyle/>
          <a:p>
            <a:pPr algn="just"/>
            <a:r>
              <a:rPr lang="en-US" sz="2800" dirty="0" smtClean="0"/>
              <a:t>Used for </a:t>
            </a:r>
            <a:r>
              <a:rPr lang="en-US" sz="2800" dirty="0" smtClean="0">
                <a:solidFill>
                  <a:srgbClr val="1204C8"/>
                </a:solidFill>
              </a:rPr>
              <a:t>high-speed I/O devices </a:t>
            </a:r>
            <a:r>
              <a:rPr lang="en-US" sz="2800" dirty="0" smtClean="0"/>
              <a:t>able to transmit information at close to memory speeds.</a:t>
            </a:r>
          </a:p>
          <a:p>
            <a:pPr algn="just"/>
            <a:r>
              <a:rPr lang="en-US" sz="2800" dirty="0" smtClean="0"/>
              <a:t>Device controller transfers blocks of data from buffer storage directly to main memory </a:t>
            </a:r>
            <a:r>
              <a:rPr lang="en-US" sz="2800" dirty="0" smtClean="0">
                <a:solidFill>
                  <a:srgbClr val="1204C8"/>
                </a:solidFill>
              </a:rPr>
              <a:t>without CPU intervention.</a:t>
            </a:r>
          </a:p>
          <a:p>
            <a:pPr algn="just"/>
            <a:r>
              <a:rPr lang="en-US" sz="2800" dirty="0" smtClean="0"/>
              <a:t>Only one interrupt is generated per block, rather than the one interrupt per byte.</a:t>
            </a: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39</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normAutofit/>
          </a:bodyPr>
          <a:lstStyle/>
          <a:p>
            <a:pPr>
              <a:defRPr/>
            </a:pPr>
            <a:r>
              <a:rPr lang="en-US" sz="3600" b="1" dirty="0" smtClean="0">
                <a:solidFill>
                  <a:srgbClr val="1204C8"/>
                </a:solidFill>
              </a:rPr>
              <a:t>Chapter 1: Introduction</a:t>
            </a:r>
          </a:p>
        </p:txBody>
      </p:sp>
      <p:sp>
        <p:nvSpPr>
          <p:cNvPr id="4099" name="Rectangle 3"/>
          <p:cNvSpPr>
            <a:spLocks noGrp="1" noChangeArrowheads="1"/>
          </p:cNvSpPr>
          <p:nvPr>
            <p:ph type="body" idx="4294967295"/>
          </p:nvPr>
        </p:nvSpPr>
        <p:spPr>
          <a:xfrm>
            <a:off x="457200" y="1219200"/>
            <a:ext cx="8305800" cy="5257800"/>
          </a:xfrm>
        </p:spPr>
        <p:txBody>
          <a:bodyPr>
            <a:normAutofit fontScale="85000" lnSpcReduction="20000"/>
          </a:bodyPr>
          <a:lstStyle/>
          <a:p>
            <a:r>
              <a:rPr lang="en-US" dirty="0" smtClean="0"/>
              <a:t>What Operating Systems Do ?</a:t>
            </a:r>
          </a:p>
          <a:p>
            <a:r>
              <a:rPr lang="en-US" dirty="0" smtClean="0"/>
              <a:t>Computer-System Organization</a:t>
            </a:r>
          </a:p>
          <a:p>
            <a:r>
              <a:rPr lang="en-US" dirty="0" smtClean="0"/>
              <a:t>Computer-System Architecture</a:t>
            </a:r>
          </a:p>
          <a:p>
            <a:r>
              <a:rPr lang="en-US" dirty="0" smtClean="0"/>
              <a:t>Operating-System Structure</a:t>
            </a:r>
          </a:p>
          <a:p>
            <a:r>
              <a:rPr lang="en-US" dirty="0" smtClean="0"/>
              <a:t>Operating-System Operations</a:t>
            </a:r>
          </a:p>
          <a:p>
            <a:r>
              <a:rPr lang="en-US" dirty="0" smtClean="0">
                <a:solidFill>
                  <a:srgbClr val="FF0000"/>
                </a:solidFill>
              </a:rPr>
              <a:t>Process Management</a:t>
            </a:r>
          </a:p>
          <a:p>
            <a:r>
              <a:rPr lang="en-US" dirty="0" smtClean="0">
                <a:solidFill>
                  <a:srgbClr val="FF0000"/>
                </a:solidFill>
              </a:rPr>
              <a:t>Memory Management</a:t>
            </a:r>
          </a:p>
          <a:p>
            <a:r>
              <a:rPr lang="en-US" dirty="0" smtClean="0">
                <a:solidFill>
                  <a:srgbClr val="FF0000"/>
                </a:solidFill>
              </a:rPr>
              <a:t>Storage Management</a:t>
            </a:r>
          </a:p>
          <a:p>
            <a:r>
              <a:rPr lang="en-US" dirty="0" smtClean="0"/>
              <a:t>Protection and Security</a:t>
            </a:r>
          </a:p>
          <a:p>
            <a:r>
              <a:rPr lang="en-US" dirty="0" smtClean="0"/>
              <a:t>Kernel Data Structures</a:t>
            </a:r>
          </a:p>
          <a:p>
            <a:r>
              <a:rPr lang="en-US" dirty="0" smtClean="0"/>
              <a:t>Computing Environments</a:t>
            </a:r>
          </a:p>
          <a:p>
            <a:r>
              <a:rPr lang="en-US" dirty="0" smtClean="0"/>
              <a:t>Open-Source Operating Systems</a:t>
            </a:r>
          </a:p>
          <a:p>
            <a:pPr>
              <a:buFont typeface="Monotype Sorts" pitchFamily="2" charset="2"/>
              <a:buNone/>
            </a:pPr>
            <a:endParaRPr lang="en-US" dirty="0" smtClean="0"/>
          </a:p>
          <a:p>
            <a:endParaRPr lang="en-US" dirty="0" smtClean="0"/>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600" b="1" smtClean="0">
                <a:solidFill>
                  <a:schemeClr val="tx1"/>
                </a:solidFill>
              </a:rPr>
              <a:pPr/>
              <a:t>4</a:t>
            </a:fld>
            <a:endParaRPr lang="en-US" sz="16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2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20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20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fade">
                                      <p:cBhvr>
                                        <p:cTn id="27" dur="2000"/>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fade">
                                      <p:cBhvr>
                                        <p:cTn id="32" dur="2000"/>
                                        <p:tgtEl>
                                          <p:spTgt spid="40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Effect transition="in" filter="fade">
                                      <p:cBhvr>
                                        <p:cTn id="37" dur="2000"/>
                                        <p:tgtEl>
                                          <p:spTgt spid="40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99">
                                            <p:txEl>
                                              <p:pRg st="7" end="7"/>
                                            </p:txEl>
                                          </p:spTgt>
                                        </p:tgtEl>
                                        <p:attrNameLst>
                                          <p:attrName>style.visibility</p:attrName>
                                        </p:attrNameLst>
                                      </p:cBhvr>
                                      <p:to>
                                        <p:strVal val="visible"/>
                                      </p:to>
                                    </p:set>
                                    <p:animEffect transition="in" filter="fade">
                                      <p:cBhvr>
                                        <p:cTn id="42" dur="2000"/>
                                        <p:tgtEl>
                                          <p:spTgt spid="40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099">
                                            <p:txEl>
                                              <p:pRg st="8" end="8"/>
                                            </p:txEl>
                                          </p:spTgt>
                                        </p:tgtEl>
                                        <p:attrNameLst>
                                          <p:attrName>style.visibility</p:attrName>
                                        </p:attrNameLst>
                                      </p:cBhvr>
                                      <p:to>
                                        <p:strVal val="visible"/>
                                      </p:to>
                                    </p:set>
                                    <p:animEffect transition="in" filter="fade">
                                      <p:cBhvr>
                                        <p:cTn id="47" dur="2000"/>
                                        <p:tgtEl>
                                          <p:spTgt spid="409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099">
                                            <p:txEl>
                                              <p:pRg st="9" end="9"/>
                                            </p:txEl>
                                          </p:spTgt>
                                        </p:tgtEl>
                                        <p:attrNameLst>
                                          <p:attrName>style.visibility</p:attrName>
                                        </p:attrNameLst>
                                      </p:cBhvr>
                                      <p:to>
                                        <p:strVal val="visible"/>
                                      </p:to>
                                    </p:set>
                                    <p:animEffect transition="in" filter="fade">
                                      <p:cBhvr>
                                        <p:cTn id="52" dur="2000"/>
                                        <p:tgtEl>
                                          <p:spTgt spid="409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099">
                                            <p:txEl>
                                              <p:pRg st="10" end="10"/>
                                            </p:txEl>
                                          </p:spTgt>
                                        </p:tgtEl>
                                        <p:attrNameLst>
                                          <p:attrName>style.visibility</p:attrName>
                                        </p:attrNameLst>
                                      </p:cBhvr>
                                      <p:to>
                                        <p:strVal val="visible"/>
                                      </p:to>
                                    </p:set>
                                    <p:animEffect transition="in" filter="fade">
                                      <p:cBhvr>
                                        <p:cTn id="57" dur="2000"/>
                                        <p:tgtEl>
                                          <p:spTgt spid="409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099">
                                            <p:txEl>
                                              <p:pRg st="11" end="11"/>
                                            </p:txEl>
                                          </p:spTgt>
                                        </p:tgtEl>
                                        <p:attrNameLst>
                                          <p:attrName>style.visibility</p:attrName>
                                        </p:attrNameLst>
                                      </p:cBhvr>
                                      <p:to>
                                        <p:strVal val="visible"/>
                                      </p:to>
                                    </p:set>
                                    <p:animEffect transition="in" filter="fade">
                                      <p:cBhvr>
                                        <p:cTn id="62" dur="2000"/>
                                        <p:tgtEl>
                                          <p:spTgt spid="40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57200" y="0"/>
            <a:ext cx="8153400" cy="785794"/>
          </a:xfrm>
        </p:spPr>
        <p:txBody>
          <a:bodyPr>
            <a:normAutofit/>
          </a:bodyPr>
          <a:lstStyle/>
          <a:p>
            <a:r>
              <a:rPr lang="en-US" sz="3600" b="1" dirty="0" smtClean="0">
                <a:solidFill>
                  <a:srgbClr val="1204C8"/>
                </a:solidFill>
              </a:rPr>
              <a:t>Storage Structure</a:t>
            </a:r>
          </a:p>
        </p:txBody>
      </p:sp>
      <p:sp>
        <p:nvSpPr>
          <p:cNvPr id="21507" name="Rectangle 3"/>
          <p:cNvSpPr>
            <a:spLocks noGrp="1" noChangeArrowheads="1"/>
          </p:cNvSpPr>
          <p:nvPr>
            <p:ph type="body" idx="4294967295"/>
          </p:nvPr>
        </p:nvSpPr>
        <p:spPr>
          <a:xfrm>
            <a:off x="142844" y="642918"/>
            <a:ext cx="8858312" cy="5715040"/>
          </a:xfrm>
        </p:spPr>
        <p:txBody>
          <a:bodyPr>
            <a:noAutofit/>
          </a:bodyPr>
          <a:lstStyle/>
          <a:p>
            <a:r>
              <a:rPr lang="en-US" sz="2200" b="1" dirty="0" smtClean="0">
                <a:solidFill>
                  <a:srgbClr val="FF0000"/>
                </a:solidFill>
              </a:rPr>
              <a:t>Main memory </a:t>
            </a:r>
            <a:r>
              <a:rPr lang="en-US" sz="2200" b="1" dirty="0" smtClean="0"/>
              <a:t>– </a:t>
            </a:r>
            <a:r>
              <a:rPr lang="en-US" sz="2200" dirty="0" smtClean="0"/>
              <a:t>only large storage media that the CPU can access directly</a:t>
            </a:r>
          </a:p>
          <a:p>
            <a:pPr lvl="1"/>
            <a:r>
              <a:rPr lang="en-US" sz="2200" dirty="0" smtClean="0">
                <a:solidFill>
                  <a:srgbClr val="000099"/>
                </a:solidFill>
              </a:rPr>
              <a:t>Random access</a:t>
            </a:r>
          </a:p>
          <a:p>
            <a:pPr lvl="1"/>
            <a:r>
              <a:rPr lang="en-US" sz="2200" dirty="0" smtClean="0"/>
              <a:t>Typically </a:t>
            </a:r>
            <a:r>
              <a:rPr lang="en-US" sz="2200" dirty="0" smtClean="0">
                <a:solidFill>
                  <a:srgbClr val="000099"/>
                </a:solidFill>
              </a:rPr>
              <a:t>volatile</a:t>
            </a:r>
          </a:p>
          <a:p>
            <a:r>
              <a:rPr lang="en-US" sz="2200" dirty="0" smtClean="0">
                <a:solidFill>
                  <a:srgbClr val="FF0000"/>
                </a:solidFill>
              </a:rPr>
              <a:t>Secondary storage </a:t>
            </a:r>
            <a:r>
              <a:rPr lang="en-US" sz="2200" dirty="0" smtClean="0"/>
              <a:t>– extension of main memory that provides large </a:t>
            </a:r>
            <a:r>
              <a:rPr lang="en-US" sz="2200" dirty="0" smtClean="0">
                <a:solidFill>
                  <a:srgbClr val="000099"/>
                </a:solidFill>
              </a:rPr>
              <a:t>nonvolatile</a:t>
            </a:r>
            <a:r>
              <a:rPr lang="en-US" sz="2200" dirty="0" smtClean="0">
                <a:solidFill>
                  <a:srgbClr val="0000FF"/>
                </a:solidFill>
              </a:rPr>
              <a:t> </a:t>
            </a:r>
            <a:r>
              <a:rPr lang="en-US" sz="2200" dirty="0" smtClean="0"/>
              <a:t>storage capacity</a:t>
            </a:r>
          </a:p>
          <a:p>
            <a:r>
              <a:rPr lang="en-US" sz="2200" dirty="0" smtClean="0">
                <a:solidFill>
                  <a:srgbClr val="FF0000"/>
                </a:solidFill>
              </a:rPr>
              <a:t>Magnetic disks </a:t>
            </a:r>
            <a:r>
              <a:rPr lang="en-US" sz="2200" dirty="0" smtClean="0"/>
              <a:t>– rigid metal or glass platters covered with magnetic recording material </a:t>
            </a:r>
          </a:p>
          <a:p>
            <a:pPr lvl="1"/>
            <a:r>
              <a:rPr lang="en-US" sz="2200" dirty="0" smtClean="0"/>
              <a:t>Disk surface is logically divided into </a:t>
            </a:r>
            <a:r>
              <a:rPr lang="en-US" sz="2200" dirty="0" smtClean="0">
                <a:solidFill>
                  <a:srgbClr val="000099"/>
                </a:solidFill>
              </a:rPr>
              <a:t>tracks</a:t>
            </a:r>
            <a:r>
              <a:rPr lang="en-US" sz="2200" dirty="0" smtClean="0"/>
              <a:t>, which are subdivided into </a:t>
            </a:r>
            <a:r>
              <a:rPr lang="en-US" sz="2200" dirty="0" smtClean="0">
                <a:solidFill>
                  <a:srgbClr val="000099"/>
                </a:solidFill>
              </a:rPr>
              <a:t>sectors</a:t>
            </a:r>
          </a:p>
          <a:p>
            <a:pPr lvl="1"/>
            <a:r>
              <a:rPr lang="en-US" sz="2200" dirty="0" smtClean="0"/>
              <a:t>The </a:t>
            </a:r>
            <a:r>
              <a:rPr lang="en-US" sz="2200" dirty="0" smtClean="0">
                <a:solidFill>
                  <a:srgbClr val="000099"/>
                </a:solidFill>
              </a:rPr>
              <a:t>disk controller </a:t>
            </a:r>
            <a:r>
              <a:rPr lang="en-US" sz="2200" dirty="0" smtClean="0"/>
              <a:t>determines the logical interaction between the device and the computer </a:t>
            </a:r>
          </a:p>
          <a:p>
            <a:r>
              <a:rPr lang="en-US" sz="2200" dirty="0" smtClean="0">
                <a:solidFill>
                  <a:srgbClr val="FF0000"/>
                </a:solidFill>
              </a:rPr>
              <a:t>Solid-state disks </a:t>
            </a:r>
            <a:r>
              <a:rPr lang="en-US" sz="2200" dirty="0" smtClean="0"/>
              <a:t>– faster than magnetic disks, nonvolatile</a:t>
            </a:r>
          </a:p>
          <a:p>
            <a:pPr lvl="1"/>
            <a:r>
              <a:rPr lang="en-US" sz="2200" dirty="0" smtClean="0"/>
              <a:t>Various technologies</a:t>
            </a:r>
          </a:p>
          <a:p>
            <a:pPr lvl="1"/>
            <a:r>
              <a:rPr lang="en-US" sz="2200" dirty="0" smtClean="0"/>
              <a:t>Becoming more popular</a:t>
            </a: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40</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876300" y="277813"/>
            <a:ext cx="7810500" cy="576262"/>
          </a:xfrm>
        </p:spPr>
        <p:txBody>
          <a:bodyPr>
            <a:noAutofit/>
          </a:bodyPr>
          <a:lstStyle/>
          <a:p>
            <a:r>
              <a:rPr lang="en-US" sz="3600" b="1" dirty="0" smtClean="0">
                <a:solidFill>
                  <a:srgbClr val="1204C8"/>
                </a:solidFill>
              </a:rPr>
              <a:t>Storage Hierarchy</a:t>
            </a:r>
          </a:p>
        </p:txBody>
      </p:sp>
      <p:sp>
        <p:nvSpPr>
          <p:cNvPr id="22531" name="Rectangle 3"/>
          <p:cNvSpPr>
            <a:spLocks noGrp="1" noChangeArrowheads="1"/>
          </p:cNvSpPr>
          <p:nvPr>
            <p:ph type="body" idx="4294967295"/>
          </p:nvPr>
        </p:nvSpPr>
        <p:spPr>
          <a:xfrm>
            <a:off x="500034" y="990600"/>
            <a:ext cx="8215370" cy="5181600"/>
          </a:xfrm>
        </p:spPr>
        <p:txBody>
          <a:bodyPr>
            <a:noAutofit/>
          </a:bodyPr>
          <a:lstStyle/>
          <a:p>
            <a:r>
              <a:rPr lang="en-US" sz="2800" dirty="0" smtClean="0"/>
              <a:t>Storage systems organized in hierarchy</a:t>
            </a:r>
          </a:p>
          <a:p>
            <a:pPr lvl="1"/>
            <a:r>
              <a:rPr lang="en-US" sz="2400" dirty="0" smtClean="0"/>
              <a:t>Speed</a:t>
            </a:r>
          </a:p>
          <a:p>
            <a:pPr lvl="1"/>
            <a:r>
              <a:rPr lang="en-US" sz="2400" dirty="0" smtClean="0"/>
              <a:t>Cost</a:t>
            </a:r>
          </a:p>
          <a:p>
            <a:pPr lvl="1"/>
            <a:r>
              <a:rPr lang="en-US" sz="2400" dirty="0" smtClean="0"/>
              <a:t>Volatility</a:t>
            </a:r>
          </a:p>
          <a:p>
            <a:r>
              <a:rPr lang="en-US" sz="2800" dirty="0" smtClean="0">
                <a:solidFill>
                  <a:srgbClr val="1204C8"/>
                </a:solidFill>
              </a:rPr>
              <a:t>Caching</a:t>
            </a:r>
            <a:r>
              <a:rPr lang="en-US" sz="2800" dirty="0" smtClean="0"/>
              <a:t> – copying information into faster storage system; main memory can be viewed as a cache for secondary storage</a:t>
            </a:r>
          </a:p>
          <a:p>
            <a:r>
              <a:rPr lang="en-US" sz="2800" dirty="0" smtClean="0">
                <a:solidFill>
                  <a:srgbClr val="1204C8"/>
                </a:solidFill>
              </a:rPr>
              <a:t>Device Driver </a:t>
            </a:r>
            <a:r>
              <a:rPr lang="en-US" sz="2800" dirty="0" smtClean="0"/>
              <a:t>for each device controller to manage I/O</a:t>
            </a:r>
          </a:p>
          <a:p>
            <a:pPr lvl="1"/>
            <a:r>
              <a:rPr lang="en-US" sz="2400" dirty="0" smtClean="0"/>
              <a:t>Provides uniform interface between controller and kernel</a:t>
            </a: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41</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normAutofit/>
          </a:bodyPr>
          <a:lstStyle/>
          <a:p>
            <a:r>
              <a:rPr lang="en-US" sz="3600" b="1" dirty="0" smtClean="0">
                <a:solidFill>
                  <a:srgbClr val="1204C8"/>
                </a:solidFill>
              </a:rPr>
              <a:t>Storage-Device Hierarchy</a:t>
            </a: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42</a:t>
            </a:fld>
            <a:endParaRPr lang="en-US" b="1" dirty="0">
              <a:solidFill>
                <a:schemeClr val="tx1"/>
              </a:solidFill>
            </a:endParaRPr>
          </a:p>
        </p:txBody>
      </p:sp>
      <p:pic>
        <p:nvPicPr>
          <p:cNvPr id="9" name="Picture 8" descr="https://www.cs.uic.edu/%7Ejbell/CourseNotes/OperatingSystems/images/Chapter1/1_4_StorageDeviceHierarchy.jpg"/>
          <p:cNvPicPr/>
          <p:nvPr/>
        </p:nvPicPr>
        <p:blipFill>
          <a:blip r:embed="rId3"/>
          <a:srcRect/>
          <a:stretch>
            <a:fillRect/>
          </a:stretch>
        </p:blipFill>
        <p:spPr bwMode="auto">
          <a:xfrm>
            <a:off x="1071538" y="1428736"/>
            <a:ext cx="7000924" cy="464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357158" y="0"/>
            <a:ext cx="8229600" cy="1143000"/>
          </a:xfrm>
        </p:spPr>
        <p:txBody>
          <a:bodyPr>
            <a:normAutofit/>
          </a:bodyPr>
          <a:lstStyle/>
          <a:p>
            <a:r>
              <a:rPr lang="en-US" sz="3600" b="1" dirty="0" smtClean="0">
                <a:solidFill>
                  <a:srgbClr val="1204C8"/>
                </a:solidFill>
              </a:rPr>
              <a:t>Caching</a:t>
            </a:r>
          </a:p>
        </p:txBody>
      </p:sp>
      <p:sp>
        <p:nvSpPr>
          <p:cNvPr id="24579" name="Rectangle 3"/>
          <p:cNvSpPr>
            <a:spLocks noGrp="1" noChangeArrowheads="1"/>
          </p:cNvSpPr>
          <p:nvPr>
            <p:ph type="body" idx="4294967295"/>
          </p:nvPr>
        </p:nvSpPr>
        <p:spPr>
          <a:xfrm>
            <a:off x="500034" y="928670"/>
            <a:ext cx="8215370" cy="5129234"/>
          </a:xfrm>
        </p:spPr>
        <p:txBody>
          <a:bodyPr>
            <a:normAutofit fontScale="77500" lnSpcReduction="20000"/>
          </a:bodyPr>
          <a:lstStyle/>
          <a:p>
            <a:r>
              <a:rPr lang="en-US" sz="3600" dirty="0" smtClean="0"/>
              <a:t>Important principle, performed at many levels in a computer (in hardware, operating system, software)</a:t>
            </a:r>
          </a:p>
          <a:p>
            <a:r>
              <a:rPr lang="en-US" sz="3600" dirty="0" smtClean="0"/>
              <a:t>Information in use copied from slower to faster storage temporarily</a:t>
            </a:r>
          </a:p>
          <a:p>
            <a:r>
              <a:rPr lang="en-US" sz="3600" dirty="0" smtClean="0"/>
              <a:t>Faster storage (cache) checked first to determine if information is there</a:t>
            </a:r>
          </a:p>
          <a:p>
            <a:pPr lvl="1"/>
            <a:r>
              <a:rPr lang="en-US" sz="3600" dirty="0" smtClean="0"/>
              <a:t>If it is, information used directly from the cache (fast)</a:t>
            </a:r>
          </a:p>
          <a:p>
            <a:pPr lvl="1"/>
            <a:r>
              <a:rPr lang="en-US" sz="3600" dirty="0" smtClean="0"/>
              <a:t>If not, data copied to cache and used there</a:t>
            </a:r>
          </a:p>
          <a:p>
            <a:r>
              <a:rPr lang="en-US" sz="3600" dirty="0" smtClean="0"/>
              <a:t>Cache smaller than storage being cached</a:t>
            </a:r>
          </a:p>
          <a:p>
            <a:pPr lvl="1"/>
            <a:r>
              <a:rPr lang="en-US" sz="3600" dirty="0" smtClean="0"/>
              <a:t>Cache management important design problem</a:t>
            </a:r>
          </a:p>
          <a:p>
            <a:pPr lvl="1"/>
            <a:r>
              <a:rPr lang="en-US" sz="3600" dirty="0" smtClean="0"/>
              <a:t>Cache size and replacement policy</a:t>
            </a:r>
          </a:p>
          <a:p>
            <a:pPr>
              <a:buFont typeface="Monotype Sorts" pitchFamily="2" charset="2"/>
              <a:buNone/>
            </a:pPr>
            <a:endParaRPr lang="en-US" dirty="0" smtClean="0"/>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43</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1100138" y="277813"/>
            <a:ext cx="7586662" cy="576262"/>
          </a:xfrm>
        </p:spPr>
        <p:txBody>
          <a:bodyPr>
            <a:noAutofit/>
          </a:bodyPr>
          <a:lstStyle/>
          <a:p>
            <a:r>
              <a:rPr lang="en-US" sz="3600" b="1" dirty="0" smtClean="0">
                <a:solidFill>
                  <a:srgbClr val="1204C8"/>
                </a:solidFill>
              </a:rPr>
              <a:t>Computer-System Architecture</a:t>
            </a:r>
          </a:p>
        </p:txBody>
      </p:sp>
      <p:sp>
        <p:nvSpPr>
          <p:cNvPr id="25603" name="Content Placeholder 2"/>
          <p:cNvSpPr>
            <a:spLocks noGrp="1"/>
          </p:cNvSpPr>
          <p:nvPr>
            <p:ph idx="4294967295"/>
          </p:nvPr>
        </p:nvSpPr>
        <p:spPr>
          <a:xfrm>
            <a:off x="228600" y="838200"/>
            <a:ext cx="8686800" cy="5791200"/>
          </a:xfrm>
        </p:spPr>
        <p:txBody>
          <a:bodyPr>
            <a:noAutofit/>
          </a:bodyPr>
          <a:lstStyle/>
          <a:p>
            <a:r>
              <a:rPr lang="en-US" sz="2400" dirty="0" smtClean="0"/>
              <a:t>Most systems use a single general-purpose processor (PDAs through mainframes)</a:t>
            </a:r>
          </a:p>
          <a:p>
            <a:pPr lvl="1"/>
            <a:r>
              <a:rPr lang="en-US" sz="2400" dirty="0" smtClean="0"/>
              <a:t>Most systems have special-purpose processors as well</a:t>
            </a:r>
          </a:p>
          <a:p>
            <a:pPr lvl="1"/>
            <a:endParaRPr lang="en-US" sz="700" dirty="0" smtClean="0"/>
          </a:p>
          <a:p>
            <a:r>
              <a:rPr lang="en-US" sz="2400" dirty="0" smtClean="0">
                <a:solidFill>
                  <a:srgbClr val="000099"/>
                </a:solidFill>
              </a:rPr>
              <a:t>Multiprocessors</a:t>
            </a:r>
            <a:r>
              <a:rPr lang="en-US" sz="2400" dirty="0" smtClean="0">
                <a:solidFill>
                  <a:srgbClr val="3366FF"/>
                </a:solidFill>
              </a:rPr>
              <a:t> </a:t>
            </a:r>
            <a:r>
              <a:rPr lang="en-US" sz="2400" dirty="0" smtClean="0"/>
              <a:t>systems growing in use and importance</a:t>
            </a:r>
          </a:p>
          <a:p>
            <a:pPr lvl="1"/>
            <a:r>
              <a:rPr lang="en-US" sz="2400" dirty="0" smtClean="0"/>
              <a:t>Also known as </a:t>
            </a:r>
            <a:r>
              <a:rPr lang="en-US" sz="2400" dirty="0" smtClean="0">
                <a:solidFill>
                  <a:srgbClr val="000099"/>
                </a:solidFill>
              </a:rPr>
              <a:t>parallel systems, tightly-coupled systems</a:t>
            </a:r>
          </a:p>
          <a:p>
            <a:pPr lvl="1"/>
            <a:r>
              <a:rPr lang="en-US" sz="2400" dirty="0" smtClean="0"/>
              <a:t>Advantages include:</a:t>
            </a:r>
          </a:p>
          <a:p>
            <a:pPr marL="1200150" lvl="2" indent="-342900">
              <a:buFont typeface="Arial" charset="0"/>
              <a:buAutoNum type="arabicPeriod"/>
            </a:pPr>
            <a:r>
              <a:rPr lang="en-US" dirty="0" smtClean="0">
                <a:solidFill>
                  <a:srgbClr val="000099"/>
                </a:solidFill>
              </a:rPr>
              <a:t>Increased throughput</a:t>
            </a:r>
          </a:p>
          <a:p>
            <a:pPr marL="1200150" lvl="2" indent="-342900">
              <a:buFont typeface="Arial" charset="0"/>
              <a:buAutoNum type="arabicPeriod"/>
            </a:pPr>
            <a:r>
              <a:rPr lang="en-US" dirty="0" smtClean="0">
                <a:solidFill>
                  <a:srgbClr val="000099"/>
                </a:solidFill>
              </a:rPr>
              <a:t>Economy of scale</a:t>
            </a:r>
          </a:p>
          <a:p>
            <a:pPr marL="1200150" lvl="2" indent="-342900">
              <a:buFont typeface="Arial" charset="0"/>
              <a:buAutoNum type="arabicPeriod"/>
            </a:pPr>
            <a:r>
              <a:rPr lang="en-US" dirty="0" smtClean="0">
                <a:solidFill>
                  <a:srgbClr val="000099"/>
                </a:solidFill>
              </a:rPr>
              <a:t>Increased reliability – graceful degradation or fault tolerance</a:t>
            </a:r>
          </a:p>
          <a:p>
            <a:pPr lvl="1"/>
            <a:r>
              <a:rPr lang="en-US" sz="2400" dirty="0" smtClean="0"/>
              <a:t>Two types:</a:t>
            </a:r>
          </a:p>
          <a:p>
            <a:pPr marL="1200150" lvl="2" indent="-342900">
              <a:buFont typeface="Arial" charset="0"/>
              <a:buAutoNum type="arabicPeriod"/>
            </a:pPr>
            <a:r>
              <a:rPr lang="en-US" dirty="0" smtClean="0">
                <a:solidFill>
                  <a:srgbClr val="000099"/>
                </a:solidFill>
              </a:rPr>
              <a:t>Asymmetric Multiprocessing</a:t>
            </a:r>
          </a:p>
          <a:p>
            <a:pPr marL="1200150" lvl="2" indent="-342900">
              <a:buFont typeface="Arial" charset="0"/>
              <a:buAutoNum type="arabicPeriod"/>
            </a:pPr>
            <a:r>
              <a:rPr lang="en-US" dirty="0" smtClean="0">
                <a:solidFill>
                  <a:srgbClr val="000099"/>
                </a:solidFill>
              </a:rPr>
              <a:t>Symmetric Multiprocessing</a:t>
            </a:r>
          </a:p>
          <a:p>
            <a:pPr marL="1200150" lvl="2" indent="-342900">
              <a:buFont typeface="Webdings" pitchFamily="18" charset="2"/>
              <a:buNone/>
            </a:pPr>
            <a:endParaRPr lang="en-US" sz="2000" dirty="0" smtClean="0">
              <a:solidFill>
                <a:srgbClr val="3366FF"/>
              </a:solidFill>
            </a:endParaRP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44</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normAutofit/>
          </a:bodyPr>
          <a:lstStyle/>
          <a:p>
            <a:r>
              <a:rPr lang="en-US" sz="3600" b="1" dirty="0" smtClean="0">
                <a:solidFill>
                  <a:srgbClr val="1204C8"/>
                </a:solidFill>
              </a:rPr>
              <a:t>How a Modern Computer Works</a:t>
            </a:r>
          </a:p>
        </p:txBody>
      </p:sp>
      <p:pic>
        <p:nvPicPr>
          <p:cNvPr id="26627" name="Picture 5" descr="1"/>
          <p:cNvPicPr>
            <a:picLocks noChangeAspect="1" noChangeArrowheads="1"/>
          </p:cNvPicPr>
          <p:nvPr/>
        </p:nvPicPr>
        <p:blipFill>
          <a:blip r:embed="rId3" cstate="print"/>
          <a:srcRect/>
          <a:stretch>
            <a:fillRect/>
          </a:stretch>
        </p:blipFill>
        <p:spPr bwMode="auto">
          <a:xfrm>
            <a:off x="1524000" y="1524000"/>
            <a:ext cx="6477000" cy="4575175"/>
          </a:xfrm>
          <a:prstGeom prst="rect">
            <a:avLst/>
          </a:prstGeom>
          <a:noFill/>
          <a:ln w="9525">
            <a:noFill/>
            <a:miter lim="800000"/>
            <a:headEnd/>
            <a:tailEnd/>
          </a:ln>
        </p:spPr>
      </p:pic>
      <p:sp>
        <p:nvSpPr>
          <p:cNvPr id="26628" name="TextBox 3"/>
          <p:cNvSpPr txBox="1">
            <a:spLocks noChangeArrowheads="1"/>
          </p:cNvSpPr>
          <p:nvPr/>
        </p:nvSpPr>
        <p:spPr bwMode="auto">
          <a:xfrm>
            <a:off x="4787900" y="5637213"/>
            <a:ext cx="2874963" cy="338554"/>
          </a:xfrm>
          <a:prstGeom prst="rect">
            <a:avLst/>
          </a:prstGeom>
          <a:noFill/>
          <a:ln w="9525">
            <a:noFill/>
            <a:miter lim="800000"/>
            <a:headEnd/>
            <a:tailEnd/>
          </a:ln>
        </p:spPr>
        <p:txBody>
          <a:bodyPr>
            <a:spAutoFit/>
          </a:bodyPr>
          <a:lstStyle/>
          <a:p>
            <a:r>
              <a:rPr lang="en-US" sz="1600" b="1" i="1" dirty="0"/>
              <a:t>A von Neumann architecture</a:t>
            </a:r>
          </a:p>
        </p:txBody>
      </p:sp>
      <p:sp>
        <p:nvSpPr>
          <p:cNvPr id="9" name="عنصر نائب للتذييل 8"/>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7" name="Slide Number Placeholder 6"/>
          <p:cNvSpPr>
            <a:spLocks noGrp="1"/>
          </p:cNvSpPr>
          <p:nvPr>
            <p:ph type="sldNum" sz="quarter" idx="12"/>
          </p:nvPr>
        </p:nvSpPr>
        <p:spPr/>
        <p:txBody>
          <a:bodyPr/>
          <a:lstStyle/>
          <a:p>
            <a:fld id="{1EDA7384-30A3-4D98-8C61-1E233AE8BEB8}" type="slidenum">
              <a:rPr lang="en-US" sz="1800" b="1" smtClean="0">
                <a:solidFill>
                  <a:schemeClr val="tx1"/>
                </a:solidFill>
              </a:rPr>
              <a:pPr/>
              <a:t>45</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828675" y="277813"/>
            <a:ext cx="8229600" cy="576262"/>
          </a:xfrm>
        </p:spPr>
        <p:txBody>
          <a:bodyPr>
            <a:noAutofit/>
          </a:bodyPr>
          <a:lstStyle/>
          <a:p>
            <a:r>
              <a:rPr lang="en-US" sz="3600" b="1" dirty="0" smtClean="0">
                <a:solidFill>
                  <a:srgbClr val="1204C8"/>
                </a:solidFill>
              </a:rPr>
              <a:t>Symmetric Multiprocessing Architecture</a:t>
            </a:r>
          </a:p>
        </p:txBody>
      </p:sp>
      <p:pic>
        <p:nvPicPr>
          <p:cNvPr id="27651" name="Picture 7" descr="1"/>
          <p:cNvPicPr>
            <a:picLocks noChangeAspect="1" noChangeArrowheads="1"/>
          </p:cNvPicPr>
          <p:nvPr/>
        </p:nvPicPr>
        <p:blipFill>
          <a:blip r:embed="rId3" cstate="print"/>
          <a:srcRect/>
          <a:stretch>
            <a:fillRect/>
          </a:stretch>
        </p:blipFill>
        <p:spPr bwMode="auto">
          <a:xfrm>
            <a:off x="1598613" y="1760538"/>
            <a:ext cx="6319837" cy="3033712"/>
          </a:xfrm>
          <a:prstGeom prst="rect">
            <a:avLst/>
          </a:prstGeom>
          <a:noFill/>
          <a:ln w="9525">
            <a:noFill/>
            <a:miter lim="800000"/>
            <a:headEnd/>
            <a:tailEnd/>
          </a:ln>
        </p:spPr>
      </p:pic>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46</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sz="3600" b="1" dirty="0" smtClean="0">
                <a:solidFill>
                  <a:srgbClr val="1204C8"/>
                </a:solidFill>
              </a:rPr>
              <a:t>A Dual-Core Design</a:t>
            </a:r>
          </a:p>
        </p:txBody>
      </p:sp>
      <p:sp>
        <p:nvSpPr>
          <p:cNvPr id="28675" name="Content Placeholder 1"/>
          <p:cNvSpPr>
            <a:spLocks noGrp="1"/>
          </p:cNvSpPr>
          <p:nvPr>
            <p:ph sz="half" idx="1"/>
          </p:nvPr>
        </p:nvSpPr>
        <p:spPr>
          <a:xfrm>
            <a:off x="762000" y="1371600"/>
            <a:ext cx="4989513" cy="5089525"/>
          </a:xfrm>
        </p:spPr>
        <p:txBody>
          <a:bodyPr/>
          <a:lstStyle/>
          <a:p>
            <a:r>
              <a:rPr lang="en-US" b="1" dirty="0" smtClean="0">
                <a:solidFill>
                  <a:srgbClr val="4817FB"/>
                </a:solidFill>
              </a:rPr>
              <a:t>UMA</a:t>
            </a:r>
            <a:r>
              <a:rPr lang="en-US" dirty="0" smtClean="0"/>
              <a:t> and </a:t>
            </a:r>
            <a:r>
              <a:rPr lang="en-US" b="1" dirty="0" smtClean="0">
                <a:solidFill>
                  <a:srgbClr val="4817FB"/>
                </a:solidFill>
              </a:rPr>
              <a:t>NUMA</a:t>
            </a:r>
            <a:r>
              <a:rPr lang="en-US" dirty="0" smtClean="0"/>
              <a:t> architecture variations</a:t>
            </a:r>
          </a:p>
          <a:p>
            <a:r>
              <a:rPr lang="en-US" dirty="0" smtClean="0"/>
              <a:t>Multi-chip and </a:t>
            </a:r>
            <a:r>
              <a:rPr lang="en-US" b="1" dirty="0" smtClean="0">
                <a:solidFill>
                  <a:srgbClr val="4817FB"/>
                </a:solidFill>
              </a:rPr>
              <a:t>multi-core</a:t>
            </a:r>
          </a:p>
          <a:p>
            <a:r>
              <a:rPr lang="en-US" dirty="0" smtClean="0"/>
              <a:t>Systems containing all chips vs. </a:t>
            </a:r>
            <a:r>
              <a:rPr lang="en-US" b="1" dirty="0" smtClean="0">
                <a:solidFill>
                  <a:srgbClr val="4817FB"/>
                </a:solidFill>
              </a:rPr>
              <a:t>blade servers</a:t>
            </a:r>
          </a:p>
          <a:p>
            <a:pPr lvl="1"/>
            <a:r>
              <a:rPr lang="en-US" dirty="0" smtClean="0"/>
              <a:t>Chassis containing multiple separate systems</a:t>
            </a:r>
          </a:p>
        </p:txBody>
      </p:sp>
      <p:pic>
        <p:nvPicPr>
          <p:cNvPr id="28676" name="Picture 10" descr="1"/>
          <p:cNvPicPr>
            <a:picLocks noChangeAspect="1" noChangeArrowheads="1"/>
          </p:cNvPicPr>
          <p:nvPr/>
        </p:nvPicPr>
        <p:blipFill>
          <a:blip r:embed="rId3" cstate="print"/>
          <a:srcRect/>
          <a:stretch>
            <a:fillRect/>
          </a:stretch>
        </p:blipFill>
        <p:spPr bwMode="auto">
          <a:xfrm>
            <a:off x="5924550" y="2363788"/>
            <a:ext cx="2825750" cy="2082800"/>
          </a:xfrm>
          <a:prstGeom prst="rect">
            <a:avLst/>
          </a:prstGeom>
          <a:noFill/>
          <a:ln w="9525">
            <a:noFill/>
            <a:miter lim="800000"/>
            <a:headEnd/>
            <a:tailEnd/>
          </a:ln>
        </p:spPr>
      </p:pic>
      <p:sp>
        <p:nvSpPr>
          <p:cNvPr id="9" name="عنصر نائب للتذييل 8"/>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7" name="Slide Number Placeholder 6"/>
          <p:cNvSpPr>
            <a:spLocks noGrp="1"/>
          </p:cNvSpPr>
          <p:nvPr>
            <p:ph type="sldNum" sz="quarter" idx="12"/>
          </p:nvPr>
        </p:nvSpPr>
        <p:spPr/>
        <p:txBody>
          <a:bodyPr/>
          <a:lstStyle/>
          <a:p>
            <a:fld id="{1EDA7384-30A3-4D98-8C61-1E233AE8BEB8}" type="slidenum">
              <a:rPr lang="en-US" sz="1800" b="1" smtClean="0">
                <a:solidFill>
                  <a:schemeClr val="tx1"/>
                </a:solidFill>
              </a:rPr>
              <a:pPr/>
              <a:t>47</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428596" y="0"/>
            <a:ext cx="8229600" cy="1000108"/>
          </a:xfrm>
        </p:spPr>
        <p:txBody>
          <a:bodyPr>
            <a:normAutofit/>
          </a:bodyPr>
          <a:lstStyle/>
          <a:p>
            <a:r>
              <a:rPr lang="en-US" sz="3600" b="1" dirty="0" smtClean="0">
                <a:solidFill>
                  <a:srgbClr val="1204C8"/>
                </a:solidFill>
              </a:rPr>
              <a:t>Clustered Systems</a:t>
            </a:r>
          </a:p>
        </p:txBody>
      </p:sp>
      <p:sp>
        <p:nvSpPr>
          <p:cNvPr id="29699" name="Content Placeholder 2"/>
          <p:cNvSpPr>
            <a:spLocks noGrp="1"/>
          </p:cNvSpPr>
          <p:nvPr>
            <p:ph idx="4294967295"/>
          </p:nvPr>
        </p:nvSpPr>
        <p:spPr>
          <a:xfrm>
            <a:off x="214282" y="928670"/>
            <a:ext cx="8786874" cy="5429288"/>
          </a:xfrm>
        </p:spPr>
        <p:txBody>
          <a:bodyPr>
            <a:noAutofit/>
          </a:bodyPr>
          <a:lstStyle/>
          <a:p>
            <a:r>
              <a:rPr lang="en-US" sz="2450" dirty="0" smtClean="0"/>
              <a:t>Like multiprocessor systems, but multiple systems working together</a:t>
            </a:r>
          </a:p>
          <a:p>
            <a:pPr lvl="1"/>
            <a:r>
              <a:rPr lang="en-US" sz="2450" dirty="0" smtClean="0"/>
              <a:t>Usually sharing storage via a </a:t>
            </a:r>
            <a:r>
              <a:rPr lang="en-US" sz="2450" b="1" dirty="0" smtClean="0">
                <a:solidFill>
                  <a:srgbClr val="4817FB"/>
                </a:solidFill>
              </a:rPr>
              <a:t>storage-area network (SAN)</a:t>
            </a:r>
          </a:p>
          <a:p>
            <a:pPr lvl="1"/>
            <a:r>
              <a:rPr lang="en-US" sz="2450" dirty="0" smtClean="0"/>
              <a:t>Provides a </a:t>
            </a:r>
            <a:r>
              <a:rPr lang="en-US" sz="2450" b="1" dirty="0" smtClean="0">
                <a:solidFill>
                  <a:srgbClr val="4817FB"/>
                </a:solidFill>
              </a:rPr>
              <a:t>high-availability </a:t>
            </a:r>
            <a:r>
              <a:rPr lang="en-US" sz="2450" dirty="0" smtClean="0"/>
              <a:t>service which survives failures</a:t>
            </a:r>
          </a:p>
          <a:p>
            <a:pPr lvl="2"/>
            <a:r>
              <a:rPr lang="en-US" sz="2450" b="1" dirty="0" smtClean="0">
                <a:solidFill>
                  <a:srgbClr val="4817FB"/>
                </a:solidFill>
              </a:rPr>
              <a:t>Asymmetric clustering</a:t>
            </a:r>
            <a:r>
              <a:rPr lang="en-US" sz="2450" dirty="0" smtClean="0">
                <a:solidFill>
                  <a:srgbClr val="4817FB"/>
                </a:solidFill>
              </a:rPr>
              <a:t> </a:t>
            </a:r>
            <a:r>
              <a:rPr lang="en-US" sz="2450" dirty="0" smtClean="0"/>
              <a:t>has one machine in hot-standby mode</a:t>
            </a:r>
          </a:p>
          <a:p>
            <a:pPr lvl="2"/>
            <a:r>
              <a:rPr lang="en-US" sz="2450" b="1" dirty="0" smtClean="0">
                <a:solidFill>
                  <a:srgbClr val="4817FB"/>
                </a:solidFill>
              </a:rPr>
              <a:t>Symmetric clustering</a:t>
            </a:r>
            <a:r>
              <a:rPr lang="en-US" sz="2450" dirty="0" smtClean="0">
                <a:solidFill>
                  <a:srgbClr val="3366FF"/>
                </a:solidFill>
              </a:rPr>
              <a:t> </a:t>
            </a:r>
            <a:r>
              <a:rPr lang="en-US" sz="2450" dirty="0" smtClean="0"/>
              <a:t>has multiple nodes running applications, monitoring each other</a:t>
            </a:r>
          </a:p>
          <a:p>
            <a:pPr lvl="1"/>
            <a:r>
              <a:rPr lang="en-US" sz="2450" dirty="0" smtClean="0"/>
              <a:t>Some clusters are for </a:t>
            </a:r>
            <a:r>
              <a:rPr lang="en-US" sz="2450" b="1" dirty="0" smtClean="0">
                <a:solidFill>
                  <a:srgbClr val="4817FB"/>
                </a:solidFill>
              </a:rPr>
              <a:t>high-performance computing (HPC)</a:t>
            </a:r>
          </a:p>
          <a:p>
            <a:pPr lvl="2"/>
            <a:r>
              <a:rPr lang="en-US" sz="2450" dirty="0" smtClean="0"/>
              <a:t>Applications must be written to use </a:t>
            </a:r>
            <a:r>
              <a:rPr lang="en-US" sz="2450" b="1" dirty="0" smtClean="0">
                <a:solidFill>
                  <a:srgbClr val="3366FF"/>
                </a:solidFill>
              </a:rPr>
              <a:t>parallelization</a:t>
            </a:r>
          </a:p>
          <a:p>
            <a:pPr lvl="1"/>
            <a:r>
              <a:rPr lang="en-US" sz="2450" dirty="0" smtClean="0"/>
              <a:t>Some have</a:t>
            </a:r>
            <a:r>
              <a:rPr lang="en-US" sz="2450" b="1" dirty="0" smtClean="0">
                <a:solidFill>
                  <a:srgbClr val="3366FF"/>
                </a:solidFill>
              </a:rPr>
              <a:t> </a:t>
            </a:r>
            <a:r>
              <a:rPr lang="en-US" sz="2450" b="1" dirty="0" smtClean="0">
                <a:solidFill>
                  <a:srgbClr val="4817FB"/>
                </a:solidFill>
              </a:rPr>
              <a:t>distributed lock manager</a:t>
            </a:r>
            <a:r>
              <a:rPr lang="en-US" sz="2450" b="1" dirty="0" smtClean="0">
                <a:solidFill>
                  <a:srgbClr val="3366FF"/>
                </a:solidFill>
              </a:rPr>
              <a:t> </a:t>
            </a:r>
            <a:r>
              <a:rPr lang="en-US" sz="2450" dirty="0" smtClean="0"/>
              <a:t>(</a:t>
            </a:r>
            <a:r>
              <a:rPr lang="en-US" sz="2450" b="1" dirty="0" smtClean="0">
                <a:solidFill>
                  <a:srgbClr val="4817FB"/>
                </a:solidFill>
              </a:rPr>
              <a:t>DLM</a:t>
            </a:r>
            <a:r>
              <a:rPr lang="en-US" sz="2450" dirty="0" smtClean="0"/>
              <a:t>) to avoid conflicting operations</a:t>
            </a: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48</a:t>
            </a:fld>
            <a:endParaRPr lang="en-US" b="1" dirty="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normAutofit/>
          </a:bodyPr>
          <a:lstStyle/>
          <a:p>
            <a:r>
              <a:rPr lang="en-US" sz="3600" b="1" dirty="0" smtClean="0">
                <a:solidFill>
                  <a:srgbClr val="1204C8"/>
                </a:solidFill>
              </a:rPr>
              <a:t>Clustered Systems</a:t>
            </a:r>
          </a:p>
        </p:txBody>
      </p:sp>
      <p:pic>
        <p:nvPicPr>
          <p:cNvPr id="30723" name="Content Placeholder 3" descr="1.08.pdf"/>
          <p:cNvPicPr>
            <a:picLocks noGrp="1" noChangeAspect="1"/>
          </p:cNvPicPr>
          <p:nvPr>
            <p:ph idx="4294967295"/>
          </p:nvPr>
        </p:nvPicPr>
        <p:blipFill>
          <a:blip r:embed="rId2" cstate="print"/>
          <a:srcRect t="-3476" b="-3476"/>
          <a:stretch>
            <a:fillRect/>
          </a:stretch>
        </p:blipFill>
        <p:spPr>
          <a:xfrm>
            <a:off x="457200" y="1600200"/>
            <a:ext cx="8229600" cy="4724400"/>
          </a:xfrm>
        </p:spPr>
      </p:pic>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49</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428596" y="1357298"/>
            <a:ext cx="8291512" cy="4643470"/>
          </a:xfrm>
        </p:spPr>
        <p:txBody>
          <a:bodyPr>
            <a:normAutofit fontScale="92500"/>
          </a:bodyPr>
          <a:lstStyle/>
          <a:p>
            <a:pPr marL="385763" indent="-385763" algn="just">
              <a:lnSpc>
                <a:spcPct val="90000"/>
              </a:lnSpc>
            </a:pPr>
            <a:r>
              <a:rPr lang="en-US" altLang="zh-CN" sz="2400" b="1" dirty="0">
                <a:solidFill>
                  <a:srgbClr val="FF0000"/>
                </a:solidFill>
              </a:rPr>
              <a:t>System Software- </a:t>
            </a:r>
            <a:r>
              <a:rPr lang="en-US" altLang="zh-CN" sz="2800" b="1" dirty="0"/>
              <a:t>Performs essential operation tasks</a:t>
            </a:r>
            <a:endParaRPr lang="zh-CN" altLang="en-US" sz="2800" b="1" dirty="0"/>
          </a:p>
          <a:p>
            <a:pPr marL="952500" lvl="1" indent="-376238" algn="just">
              <a:lnSpc>
                <a:spcPct val="90000"/>
              </a:lnSpc>
            </a:pPr>
            <a:r>
              <a:rPr lang="en-US" altLang="zh-CN" sz="2200" dirty="0"/>
              <a:t>Operating system </a:t>
            </a:r>
          </a:p>
          <a:p>
            <a:pPr marL="952500" lvl="1" indent="-376238" algn="just">
              <a:lnSpc>
                <a:spcPct val="90000"/>
              </a:lnSpc>
            </a:pPr>
            <a:r>
              <a:rPr lang="en-US" altLang="zh-CN" sz="2200" dirty="0"/>
              <a:t>Utility </a:t>
            </a:r>
            <a:r>
              <a:rPr lang="en-US" altLang="zh-CN" sz="2200" dirty="0" smtClean="0"/>
              <a:t>programs (anti viruses , network Management Sys. etc..)</a:t>
            </a:r>
            <a:endParaRPr lang="zh-CN" altLang="en-US" sz="2200" dirty="0"/>
          </a:p>
          <a:p>
            <a:pPr marL="385763" indent="-385763" algn="just">
              <a:lnSpc>
                <a:spcPct val="90000"/>
              </a:lnSpc>
            </a:pPr>
            <a:r>
              <a:rPr lang="en-US" altLang="zh-CN" sz="2400" b="1" dirty="0">
                <a:solidFill>
                  <a:srgbClr val="FF0000"/>
                </a:solidFill>
              </a:rPr>
              <a:t>Application Software </a:t>
            </a:r>
            <a:r>
              <a:rPr lang="en-US" altLang="zh-CN" sz="2400" dirty="0"/>
              <a:t>- </a:t>
            </a:r>
            <a:r>
              <a:rPr lang="en-US" altLang="zh-CN" sz="2800" b="1" dirty="0"/>
              <a:t>Performs specific tasks for users</a:t>
            </a:r>
          </a:p>
          <a:p>
            <a:pPr marL="952500" lvl="1" indent="-376238" algn="just">
              <a:lnSpc>
                <a:spcPct val="90000"/>
              </a:lnSpc>
            </a:pPr>
            <a:r>
              <a:rPr lang="en-US" altLang="zh-CN" sz="2200" dirty="0"/>
              <a:t>Business application</a:t>
            </a:r>
          </a:p>
          <a:p>
            <a:pPr marL="952500" lvl="1" indent="-376238" algn="just">
              <a:lnSpc>
                <a:spcPct val="90000"/>
              </a:lnSpc>
            </a:pPr>
            <a:r>
              <a:rPr lang="en-US" altLang="zh-CN" sz="2200" dirty="0"/>
              <a:t>Communications application</a:t>
            </a:r>
          </a:p>
          <a:p>
            <a:pPr marL="952500" lvl="1" indent="-376238" algn="just">
              <a:lnSpc>
                <a:spcPct val="90000"/>
              </a:lnSpc>
            </a:pPr>
            <a:r>
              <a:rPr lang="en-US" altLang="zh-CN" sz="2200" dirty="0"/>
              <a:t>Multimedia application</a:t>
            </a:r>
          </a:p>
          <a:p>
            <a:pPr marL="952500" lvl="1" indent="-376238" algn="just">
              <a:lnSpc>
                <a:spcPct val="90000"/>
              </a:lnSpc>
            </a:pPr>
            <a:r>
              <a:rPr lang="en-US" altLang="zh-CN" sz="2200" dirty="0"/>
              <a:t>Entertainment and educational </a:t>
            </a:r>
            <a:r>
              <a:rPr lang="en-US" altLang="zh-CN" sz="2200" dirty="0" smtClean="0"/>
              <a:t>software</a:t>
            </a:r>
          </a:p>
          <a:p>
            <a:pPr marL="952500" lvl="1" indent="-376238" algn="just">
              <a:lnSpc>
                <a:spcPct val="90000"/>
              </a:lnSpc>
            </a:pPr>
            <a:r>
              <a:rPr lang="en-US" altLang="zh-CN" sz="2200" dirty="0" smtClean="0"/>
              <a:t>Engineering , Medical , internet (Web Browsers )  applications </a:t>
            </a:r>
            <a:endParaRPr lang="zh-CN" altLang="en-US" sz="2200" dirty="0"/>
          </a:p>
          <a:p>
            <a:pPr marL="385763" indent="-385763" algn="just">
              <a:lnSpc>
                <a:spcPct val="90000"/>
              </a:lnSpc>
            </a:pPr>
            <a:r>
              <a:rPr lang="en-US" altLang="zh-CN" sz="2400" b="1" dirty="0" smtClean="0">
                <a:solidFill>
                  <a:srgbClr val="FF0000"/>
                </a:solidFill>
              </a:rPr>
              <a:t>Driver Programs (Device Driver</a:t>
            </a:r>
            <a:r>
              <a:rPr lang="en-US" altLang="zh-CN" sz="2400" dirty="0" smtClean="0"/>
              <a:t>)</a:t>
            </a:r>
            <a:r>
              <a:rPr lang="en-US" altLang="zh-CN" sz="2800" b="1" dirty="0" smtClean="0"/>
              <a:t> –Performs communication</a:t>
            </a:r>
            <a:r>
              <a:rPr lang="en-US" altLang="zh-CN" sz="2800" dirty="0" smtClean="0"/>
              <a:t> </a:t>
            </a:r>
          </a:p>
          <a:p>
            <a:pPr marL="952500" lvl="1" indent="-376238" algn="just">
              <a:lnSpc>
                <a:spcPct val="90000"/>
              </a:lnSpc>
            </a:pPr>
            <a:r>
              <a:rPr lang="en-US" altLang="zh-CN" sz="2200" dirty="0" smtClean="0"/>
              <a:t>small program that allows a specific input or output device(Printer , camera , scanner ..) to communicate with the rest of the computer system.</a:t>
            </a:r>
            <a:endParaRPr lang="zh-CN" altLang="en-US" sz="2200" dirty="0"/>
          </a:p>
        </p:txBody>
      </p:sp>
      <p:sp>
        <p:nvSpPr>
          <p:cNvPr id="37891" name="Rectangle 3"/>
          <p:cNvSpPr>
            <a:spLocks noGrp="1" noChangeArrowheads="1"/>
          </p:cNvSpPr>
          <p:nvPr>
            <p:ph type="title"/>
          </p:nvPr>
        </p:nvSpPr>
        <p:spPr>
          <a:xfrm>
            <a:off x="428596" y="357166"/>
            <a:ext cx="8329642" cy="762000"/>
          </a:xfrm>
        </p:spPr>
        <p:txBody>
          <a:bodyPr>
            <a:noAutofit/>
          </a:bodyPr>
          <a:lstStyle/>
          <a:p>
            <a:pPr>
              <a:defRPr/>
            </a:pPr>
            <a:r>
              <a:rPr lang="en-US" sz="3600" b="1" dirty="0">
                <a:solidFill>
                  <a:srgbClr val="1204C8"/>
                </a:solidFill>
              </a:rPr>
              <a:t>System Software, Application Software and Driver Programs</a:t>
            </a:r>
          </a:p>
        </p:txBody>
      </p:sp>
      <p:sp>
        <p:nvSpPr>
          <p:cNvPr id="4" name="عنصر نائب للتذييل 9"/>
          <p:cNvSpPr>
            <a:spLocks noGrp="1"/>
          </p:cNvSpPr>
          <p:nvPr>
            <p:ph type="ftr" sz="quarter" idx="11"/>
          </p:nvPr>
        </p:nvSpPr>
        <p:spPr>
          <a:xfrm>
            <a:off x="3124200" y="6356350"/>
            <a:ext cx="2895600" cy="365125"/>
          </a:xfrm>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5" name="Slide Number Placeholder 4"/>
          <p:cNvSpPr>
            <a:spLocks noGrp="1"/>
          </p:cNvSpPr>
          <p:nvPr>
            <p:ph type="sldNum" sz="quarter" idx="12"/>
          </p:nvPr>
        </p:nvSpPr>
        <p:spPr/>
        <p:txBody>
          <a:bodyPr/>
          <a:lstStyle/>
          <a:p>
            <a:fld id="{1EDA7384-30A3-4D98-8C61-1E233AE8BEB8}" type="slidenum">
              <a:rPr lang="en-US" sz="1800" b="1" smtClean="0">
                <a:solidFill>
                  <a:schemeClr val="tx1"/>
                </a:solidFill>
              </a:rPr>
              <a:pPr/>
              <a:t>5</a:t>
            </a:fld>
            <a:endParaRPr lang="en-US" sz="1800" b="1" dirty="0">
              <a:solidFill>
                <a:schemeClr val="tx1"/>
              </a:solidFill>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 calcmode="lin" valueType="num">
                                      <p:cBhvr additive="base">
                                        <p:cTn id="7" dur="500" fill="hold"/>
                                        <p:tgtEl>
                                          <p:spTgt spid="3789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0">
                                            <p:txEl>
                                              <p:pRg st="1" end="1"/>
                                            </p:txEl>
                                          </p:spTgt>
                                        </p:tgtEl>
                                        <p:attrNameLst>
                                          <p:attrName>style.visibility</p:attrName>
                                        </p:attrNameLst>
                                      </p:cBhvr>
                                      <p:to>
                                        <p:strVal val="visible"/>
                                      </p:to>
                                    </p:set>
                                    <p:anim calcmode="lin" valueType="num">
                                      <p:cBhvr additive="base">
                                        <p:cTn id="13" dur="500" fill="hold"/>
                                        <p:tgtEl>
                                          <p:spTgt spid="3789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9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0">
                                            <p:txEl>
                                              <p:pRg st="2" end="2"/>
                                            </p:txEl>
                                          </p:spTgt>
                                        </p:tgtEl>
                                        <p:attrNameLst>
                                          <p:attrName>style.visibility</p:attrName>
                                        </p:attrNameLst>
                                      </p:cBhvr>
                                      <p:to>
                                        <p:strVal val="visible"/>
                                      </p:to>
                                    </p:set>
                                    <p:anim calcmode="lin" valueType="num">
                                      <p:cBhvr additive="base">
                                        <p:cTn id="19" dur="500" fill="hold"/>
                                        <p:tgtEl>
                                          <p:spTgt spid="3789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89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0">
                                            <p:txEl>
                                              <p:pRg st="3" end="3"/>
                                            </p:txEl>
                                          </p:spTgt>
                                        </p:tgtEl>
                                        <p:attrNameLst>
                                          <p:attrName>style.visibility</p:attrName>
                                        </p:attrNameLst>
                                      </p:cBhvr>
                                      <p:to>
                                        <p:strVal val="visible"/>
                                      </p:to>
                                    </p:set>
                                    <p:anim calcmode="lin" valueType="num">
                                      <p:cBhvr additive="base">
                                        <p:cTn id="25" dur="500" fill="hold"/>
                                        <p:tgtEl>
                                          <p:spTgt spid="3789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89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890">
                                            <p:txEl>
                                              <p:pRg st="4" end="4"/>
                                            </p:txEl>
                                          </p:spTgt>
                                        </p:tgtEl>
                                        <p:attrNameLst>
                                          <p:attrName>style.visibility</p:attrName>
                                        </p:attrNameLst>
                                      </p:cBhvr>
                                      <p:to>
                                        <p:strVal val="visible"/>
                                      </p:to>
                                    </p:set>
                                    <p:anim calcmode="lin" valueType="num">
                                      <p:cBhvr additive="base">
                                        <p:cTn id="31" dur="500" fill="hold"/>
                                        <p:tgtEl>
                                          <p:spTgt spid="3789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89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890">
                                            <p:txEl>
                                              <p:pRg st="5" end="5"/>
                                            </p:txEl>
                                          </p:spTgt>
                                        </p:tgtEl>
                                        <p:attrNameLst>
                                          <p:attrName>style.visibility</p:attrName>
                                        </p:attrNameLst>
                                      </p:cBhvr>
                                      <p:to>
                                        <p:strVal val="visible"/>
                                      </p:to>
                                    </p:set>
                                    <p:anim calcmode="lin" valueType="num">
                                      <p:cBhvr additive="base">
                                        <p:cTn id="37" dur="500" fill="hold"/>
                                        <p:tgtEl>
                                          <p:spTgt spid="3789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89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890">
                                            <p:txEl>
                                              <p:pRg st="6" end="6"/>
                                            </p:txEl>
                                          </p:spTgt>
                                        </p:tgtEl>
                                        <p:attrNameLst>
                                          <p:attrName>style.visibility</p:attrName>
                                        </p:attrNameLst>
                                      </p:cBhvr>
                                      <p:to>
                                        <p:strVal val="visible"/>
                                      </p:to>
                                    </p:set>
                                    <p:anim calcmode="lin" valueType="num">
                                      <p:cBhvr additive="base">
                                        <p:cTn id="43" dur="500" fill="hold"/>
                                        <p:tgtEl>
                                          <p:spTgt spid="3789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89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7890">
                                            <p:txEl>
                                              <p:pRg st="7" end="7"/>
                                            </p:txEl>
                                          </p:spTgt>
                                        </p:tgtEl>
                                        <p:attrNameLst>
                                          <p:attrName>style.visibility</p:attrName>
                                        </p:attrNameLst>
                                      </p:cBhvr>
                                      <p:to>
                                        <p:strVal val="visible"/>
                                      </p:to>
                                    </p:set>
                                    <p:anim calcmode="lin" valueType="num">
                                      <p:cBhvr additive="base">
                                        <p:cTn id="49" dur="500" fill="hold"/>
                                        <p:tgtEl>
                                          <p:spTgt spid="37890">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789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7890">
                                            <p:txEl>
                                              <p:pRg st="8" end="8"/>
                                            </p:txEl>
                                          </p:spTgt>
                                        </p:tgtEl>
                                        <p:attrNameLst>
                                          <p:attrName>style.visibility</p:attrName>
                                        </p:attrNameLst>
                                      </p:cBhvr>
                                      <p:to>
                                        <p:strVal val="visible"/>
                                      </p:to>
                                    </p:set>
                                    <p:anim calcmode="lin" valueType="num">
                                      <p:cBhvr additive="base">
                                        <p:cTn id="55" dur="500" fill="hold"/>
                                        <p:tgtEl>
                                          <p:spTgt spid="37890">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789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7890">
                                            <p:txEl>
                                              <p:pRg st="9" end="9"/>
                                            </p:txEl>
                                          </p:spTgt>
                                        </p:tgtEl>
                                        <p:attrNameLst>
                                          <p:attrName>style.visibility</p:attrName>
                                        </p:attrNameLst>
                                      </p:cBhvr>
                                      <p:to>
                                        <p:strVal val="visible"/>
                                      </p:to>
                                    </p:set>
                                    <p:anim calcmode="lin" valueType="num">
                                      <p:cBhvr additive="base">
                                        <p:cTn id="61" dur="500" fill="hold"/>
                                        <p:tgtEl>
                                          <p:spTgt spid="37890">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789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7890">
                                            <p:txEl>
                                              <p:pRg st="10" end="10"/>
                                            </p:txEl>
                                          </p:spTgt>
                                        </p:tgtEl>
                                        <p:attrNameLst>
                                          <p:attrName>style.visibility</p:attrName>
                                        </p:attrNameLst>
                                      </p:cBhvr>
                                      <p:to>
                                        <p:strVal val="visible"/>
                                      </p:to>
                                    </p:set>
                                    <p:anim calcmode="lin" valueType="num">
                                      <p:cBhvr additive="base">
                                        <p:cTn id="67" dur="500" fill="hold"/>
                                        <p:tgtEl>
                                          <p:spTgt spid="37890">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7890">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bldLvl="2"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069975" y="277813"/>
            <a:ext cx="7616825" cy="576262"/>
          </a:xfrm>
        </p:spPr>
        <p:txBody>
          <a:bodyPr>
            <a:noAutofit/>
          </a:bodyPr>
          <a:lstStyle/>
          <a:p>
            <a:pPr eaLnBrk="1" hangingPunct="1"/>
            <a:r>
              <a:rPr lang="en-US" sz="3600" b="1" dirty="0" smtClean="0">
                <a:solidFill>
                  <a:srgbClr val="1204C8"/>
                </a:solidFill>
              </a:rPr>
              <a:t>Operating System Structure</a:t>
            </a:r>
          </a:p>
        </p:txBody>
      </p:sp>
      <p:sp>
        <p:nvSpPr>
          <p:cNvPr id="31747" name="Rectangle 3"/>
          <p:cNvSpPr>
            <a:spLocks noGrp="1" noChangeArrowheads="1"/>
          </p:cNvSpPr>
          <p:nvPr>
            <p:ph type="body" idx="4294967295"/>
          </p:nvPr>
        </p:nvSpPr>
        <p:spPr>
          <a:xfrm>
            <a:off x="285720" y="1000108"/>
            <a:ext cx="8501122" cy="5603897"/>
          </a:xfrm>
        </p:spPr>
        <p:txBody>
          <a:bodyPr>
            <a:normAutofit/>
          </a:bodyPr>
          <a:lstStyle/>
          <a:p>
            <a:pPr>
              <a:lnSpc>
                <a:spcPct val="90000"/>
              </a:lnSpc>
              <a:buFont typeface="Monotype Sorts" pitchFamily="2" charset="2"/>
              <a:buNone/>
            </a:pPr>
            <a:endParaRPr lang="en-US" sz="1600" dirty="0" smtClean="0"/>
          </a:p>
          <a:p>
            <a:pPr>
              <a:lnSpc>
                <a:spcPct val="90000"/>
              </a:lnSpc>
            </a:pPr>
            <a:r>
              <a:rPr lang="en-US" sz="3000" dirty="0" smtClean="0">
                <a:solidFill>
                  <a:srgbClr val="FF0000"/>
                </a:solidFill>
              </a:rPr>
              <a:t>Multiprogramming</a:t>
            </a:r>
            <a:r>
              <a:rPr lang="en-US" sz="3000" dirty="0" smtClean="0"/>
              <a:t> needed for efficiency</a:t>
            </a:r>
          </a:p>
          <a:p>
            <a:pPr lvl="1">
              <a:lnSpc>
                <a:spcPct val="90000"/>
              </a:lnSpc>
            </a:pPr>
            <a:r>
              <a:rPr lang="en-US" sz="3000" dirty="0" smtClean="0"/>
              <a:t>Single user cannot keep CPU and I/O devices busy at all times.</a:t>
            </a:r>
          </a:p>
          <a:p>
            <a:pPr lvl="1">
              <a:lnSpc>
                <a:spcPct val="90000"/>
              </a:lnSpc>
            </a:pPr>
            <a:r>
              <a:rPr lang="en-US" sz="3000" dirty="0" smtClean="0"/>
              <a:t>Multiprogramming organizes jobs (code and data) so CPU always has one to execute.</a:t>
            </a:r>
          </a:p>
          <a:p>
            <a:pPr lvl="1">
              <a:lnSpc>
                <a:spcPct val="90000"/>
              </a:lnSpc>
            </a:pPr>
            <a:r>
              <a:rPr lang="en-US" sz="3000" dirty="0" smtClean="0"/>
              <a:t>A subset of total jobs in system is kept in memory.</a:t>
            </a:r>
          </a:p>
          <a:p>
            <a:pPr lvl="1">
              <a:lnSpc>
                <a:spcPct val="90000"/>
              </a:lnSpc>
            </a:pPr>
            <a:r>
              <a:rPr lang="en-US" sz="3000" dirty="0" smtClean="0"/>
              <a:t>One job selected and run via </a:t>
            </a:r>
            <a:r>
              <a:rPr lang="en-US" sz="3000" dirty="0" smtClean="0">
                <a:solidFill>
                  <a:srgbClr val="1204C8"/>
                </a:solidFill>
              </a:rPr>
              <a:t>job scheduling</a:t>
            </a:r>
          </a:p>
          <a:p>
            <a:pPr lvl="1">
              <a:lnSpc>
                <a:spcPct val="90000"/>
              </a:lnSpc>
            </a:pPr>
            <a:r>
              <a:rPr lang="en-US" sz="3000" dirty="0" smtClean="0"/>
              <a:t>When it has to wait (for I/O for example), OS switches to another job.</a:t>
            </a: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50</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3" name="Slide Number Placeholder 2"/>
          <p:cNvSpPr>
            <a:spLocks noGrp="1"/>
          </p:cNvSpPr>
          <p:nvPr>
            <p:ph type="sldNum" sz="quarter" idx="12"/>
          </p:nvPr>
        </p:nvSpPr>
        <p:spPr/>
        <p:txBody>
          <a:bodyPr/>
          <a:lstStyle/>
          <a:p>
            <a:fld id="{1EDA7384-30A3-4D98-8C61-1E233AE8BEB8}" type="slidenum">
              <a:rPr lang="en-US" sz="1600" b="1" smtClean="0">
                <a:solidFill>
                  <a:schemeClr val="tx1"/>
                </a:solidFill>
              </a:rPr>
              <a:pPr/>
              <a:t>51</a:t>
            </a:fld>
            <a:endParaRPr lang="en-US" b="1" dirty="0">
              <a:solidFill>
                <a:schemeClr val="tx1"/>
              </a:solidFill>
            </a:endParaRPr>
          </a:p>
        </p:txBody>
      </p:sp>
      <p:sp>
        <p:nvSpPr>
          <p:cNvPr id="4" name="Rectangle 3"/>
          <p:cNvSpPr/>
          <p:nvPr/>
        </p:nvSpPr>
        <p:spPr>
          <a:xfrm>
            <a:off x="285720" y="857232"/>
            <a:ext cx="8572528" cy="5133713"/>
          </a:xfrm>
          <a:prstGeom prst="rect">
            <a:avLst/>
          </a:prstGeom>
        </p:spPr>
        <p:txBody>
          <a:bodyPr wrap="square">
            <a:spAutoFit/>
          </a:bodyPr>
          <a:lstStyle/>
          <a:p>
            <a:pPr>
              <a:lnSpc>
                <a:spcPct val="90000"/>
              </a:lnSpc>
            </a:pPr>
            <a:r>
              <a:rPr lang="en-US" sz="2800" dirty="0" smtClean="0">
                <a:solidFill>
                  <a:srgbClr val="FF0000"/>
                </a:solidFill>
              </a:rPr>
              <a:t>Timesharing (multitasking</a:t>
            </a:r>
            <a:r>
              <a:rPr lang="en-US" sz="2800" dirty="0" smtClean="0"/>
              <a:t>) is logical extension in which CPU switches jobs so frequently that users can interact with each job while it is running, creating </a:t>
            </a:r>
            <a:r>
              <a:rPr lang="en-US" sz="2800" dirty="0" smtClean="0">
                <a:solidFill>
                  <a:srgbClr val="1204C8"/>
                </a:solidFill>
              </a:rPr>
              <a:t>interactive computing.</a:t>
            </a:r>
          </a:p>
          <a:p>
            <a:pPr lvl="1">
              <a:lnSpc>
                <a:spcPct val="90000"/>
              </a:lnSpc>
            </a:pPr>
            <a:r>
              <a:rPr lang="en-US" sz="2800" dirty="0" smtClean="0">
                <a:solidFill>
                  <a:srgbClr val="1204C8"/>
                </a:solidFill>
              </a:rPr>
              <a:t>Response time </a:t>
            </a:r>
            <a:r>
              <a:rPr lang="en-US" sz="2800" dirty="0" smtClean="0"/>
              <a:t>should be &lt; 1 second</a:t>
            </a:r>
          </a:p>
          <a:p>
            <a:pPr lvl="1">
              <a:lnSpc>
                <a:spcPct val="90000"/>
              </a:lnSpc>
            </a:pPr>
            <a:r>
              <a:rPr lang="en-US" sz="2800" dirty="0" smtClean="0"/>
              <a:t>Each user has at least one program executing in memory </a:t>
            </a:r>
            <a:r>
              <a:rPr lang="en-US" sz="2800" dirty="0" smtClean="0">
                <a:sym typeface="Wingdings 3" pitchFamily="18" charset="2"/>
              </a:rPr>
              <a:t></a:t>
            </a:r>
            <a:r>
              <a:rPr lang="en-US" sz="2800" dirty="0" smtClean="0">
                <a:solidFill>
                  <a:srgbClr val="1204C8"/>
                </a:solidFill>
                <a:sym typeface="Wingdings 3" pitchFamily="18" charset="2"/>
              </a:rPr>
              <a:t>process</a:t>
            </a:r>
          </a:p>
          <a:p>
            <a:pPr lvl="1">
              <a:lnSpc>
                <a:spcPct val="90000"/>
              </a:lnSpc>
            </a:pPr>
            <a:r>
              <a:rPr lang="en-US" sz="2800" dirty="0" smtClean="0">
                <a:sym typeface="Wingdings 3" pitchFamily="18" charset="2"/>
              </a:rPr>
              <a:t>If several jobs ready to run at the same time  </a:t>
            </a:r>
            <a:r>
              <a:rPr lang="en-US" sz="2800" dirty="0" smtClean="0">
                <a:solidFill>
                  <a:srgbClr val="1204C8"/>
                </a:solidFill>
                <a:sym typeface="Wingdings 3" pitchFamily="18" charset="2"/>
              </a:rPr>
              <a:t>CPU</a:t>
            </a:r>
            <a:r>
              <a:rPr lang="en-US" sz="2800" dirty="0" smtClean="0">
                <a:solidFill>
                  <a:srgbClr val="3366FF"/>
                </a:solidFill>
                <a:sym typeface="Wingdings 3" pitchFamily="18" charset="2"/>
              </a:rPr>
              <a:t> </a:t>
            </a:r>
            <a:r>
              <a:rPr lang="en-US" sz="2800" dirty="0" smtClean="0">
                <a:solidFill>
                  <a:srgbClr val="1204C8"/>
                </a:solidFill>
                <a:sym typeface="Wingdings 3" pitchFamily="18" charset="2"/>
              </a:rPr>
              <a:t>scheduling</a:t>
            </a:r>
          </a:p>
          <a:p>
            <a:pPr lvl="1">
              <a:lnSpc>
                <a:spcPct val="90000"/>
              </a:lnSpc>
            </a:pPr>
            <a:r>
              <a:rPr lang="en-US" sz="2800" dirty="0" smtClean="0">
                <a:sym typeface="Wingdings 3" pitchFamily="18" charset="2"/>
              </a:rPr>
              <a:t>If processes don</a:t>
            </a:r>
            <a:r>
              <a:rPr lang="ja-JP" altLang="en-US" sz="2800" smtClean="0">
                <a:sym typeface="Wingdings 3" pitchFamily="18" charset="2"/>
              </a:rPr>
              <a:t>’</a:t>
            </a:r>
            <a:r>
              <a:rPr lang="en-US" altLang="ja-JP" sz="2800" dirty="0" smtClean="0">
                <a:sym typeface="Wingdings 3" pitchFamily="18" charset="2"/>
              </a:rPr>
              <a:t>t fit in memory, </a:t>
            </a:r>
            <a:r>
              <a:rPr lang="en-US" altLang="ja-JP" sz="2800" dirty="0" smtClean="0">
                <a:solidFill>
                  <a:srgbClr val="1204C8"/>
                </a:solidFill>
                <a:sym typeface="Wingdings 3" pitchFamily="18" charset="2"/>
              </a:rPr>
              <a:t>swapping</a:t>
            </a:r>
            <a:r>
              <a:rPr lang="en-US" altLang="ja-JP" sz="2800" dirty="0" smtClean="0">
                <a:sym typeface="Wingdings 3" pitchFamily="18" charset="2"/>
              </a:rPr>
              <a:t> moves them in and out to run</a:t>
            </a:r>
          </a:p>
          <a:p>
            <a:pPr lvl="1">
              <a:lnSpc>
                <a:spcPct val="90000"/>
              </a:lnSpc>
            </a:pPr>
            <a:r>
              <a:rPr lang="en-US" sz="2800" dirty="0" smtClean="0">
                <a:solidFill>
                  <a:srgbClr val="1204C8"/>
                </a:solidFill>
                <a:sym typeface="Wingdings 3" pitchFamily="18" charset="2"/>
              </a:rPr>
              <a:t>Virtual memory </a:t>
            </a:r>
            <a:r>
              <a:rPr lang="en-US" altLang="ja-JP" sz="2800" dirty="0" smtClean="0">
                <a:sym typeface="Wingdings 3" pitchFamily="18" charset="2"/>
              </a:rPr>
              <a:t>allows execution of processes not completely in memory</a:t>
            </a:r>
          </a:p>
        </p:txBody>
      </p:sp>
      <p:sp>
        <p:nvSpPr>
          <p:cNvPr id="5" name="Rectangle 2"/>
          <p:cNvSpPr txBox="1">
            <a:spLocks noChangeArrowheads="1"/>
          </p:cNvSpPr>
          <p:nvPr/>
        </p:nvSpPr>
        <p:spPr>
          <a:xfrm>
            <a:off x="1069975" y="277813"/>
            <a:ext cx="7616825" cy="5762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1204C8"/>
                </a:solidFill>
                <a:effectLst/>
                <a:uLnTx/>
                <a:uFillTx/>
                <a:latin typeface="+mj-lt"/>
                <a:ea typeface="+mj-ea"/>
                <a:cs typeface="+mj-cs"/>
              </a:rPr>
              <a:t>Operating System Structure</a:t>
            </a:r>
            <a:endParaRPr kumimoji="0" lang="en-US" sz="3600" b="1" i="0" u="none" strike="noStrike" kern="1200" cap="none" spc="0" normalizeH="0" baseline="0" noProof="0" dirty="0" smtClean="0">
              <a:ln>
                <a:noFill/>
              </a:ln>
              <a:solidFill>
                <a:srgbClr val="1204C8"/>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277813"/>
            <a:ext cx="8786842" cy="576262"/>
          </a:xfrm>
        </p:spPr>
        <p:txBody>
          <a:bodyPr>
            <a:noAutofit/>
          </a:bodyPr>
          <a:lstStyle/>
          <a:p>
            <a:r>
              <a:rPr lang="en-US" sz="3600" b="1" dirty="0" smtClean="0">
                <a:solidFill>
                  <a:srgbClr val="1204C8"/>
                </a:solidFill>
              </a:rPr>
              <a:t>Memory Layout for Multiprogrammed System</a:t>
            </a:r>
          </a:p>
        </p:txBody>
      </p:sp>
      <p:pic>
        <p:nvPicPr>
          <p:cNvPr id="32771" name="Picture 4"/>
          <p:cNvPicPr>
            <a:picLocks noChangeAspect="1" noChangeArrowheads="1"/>
          </p:cNvPicPr>
          <p:nvPr/>
        </p:nvPicPr>
        <p:blipFill>
          <a:blip r:embed="rId3" cstate="print"/>
          <a:srcRect/>
          <a:stretch>
            <a:fillRect/>
          </a:stretch>
        </p:blipFill>
        <p:spPr bwMode="auto">
          <a:xfrm>
            <a:off x="2500298" y="1142984"/>
            <a:ext cx="3111500" cy="4791075"/>
          </a:xfrm>
          <a:prstGeom prst="rect">
            <a:avLst/>
          </a:prstGeom>
          <a:noFill/>
          <a:ln w="9525">
            <a:noFill/>
            <a:miter lim="800000"/>
            <a:headEnd/>
            <a:tailEnd/>
          </a:ln>
        </p:spPr>
      </p:pic>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52</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857224" y="214290"/>
            <a:ext cx="7791450" cy="576262"/>
          </a:xfrm>
        </p:spPr>
        <p:txBody>
          <a:bodyPr>
            <a:noAutofit/>
          </a:bodyPr>
          <a:lstStyle/>
          <a:p>
            <a:pPr eaLnBrk="1" hangingPunct="1"/>
            <a:r>
              <a:rPr lang="en-US" sz="3600" b="1" dirty="0" smtClean="0">
                <a:solidFill>
                  <a:srgbClr val="1204C8"/>
                </a:solidFill>
              </a:rPr>
              <a:t>Operating-System Operations</a:t>
            </a:r>
          </a:p>
        </p:txBody>
      </p:sp>
      <p:sp>
        <p:nvSpPr>
          <p:cNvPr id="33795" name="Rectangle 3"/>
          <p:cNvSpPr>
            <a:spLocks noGrp="1" noChangeArrowheads="1"/>
          </p:cNvSpPr>
          <p:nvPr>
            <p:ph type="body" idx="4294967295"/>
          </p:nvPr>
        </p:nvSpPr>
        <p:spPr>
          <a:xfrm>
            <a:off x="357158" y="785794"/>
            <a:ext cx="8572560" cy="5500726"/>
          </a:xfrm>
        </p:spPr>
        <p:txBody>
          <a:bodyPr>
            <a:noAutofit/>
          </a:bodyPr>
          <a:lstStyle/>
          <a:p>
            <a:pPr>
              <a:lnSpc>
                <a:spcPct val="90000"/>
              </a:lnSpc>
            </a:pPr>
            <a:r>
              <a:rPr lang="en-US" sz="2400" dirty="0" smtClean="0">
                <a:solidFill>
                  <a:srgbClr val="000099"/>
                </a:solidFill>
              </a:rPr>
              <a:t>Interrupt driven </a:t>
            </a:r>
            <a:r>
              <a:rPr lang="en-US" sz="2400" dirty="0" smtClean="0"/>
              <a:t>by hardware</a:t>
            </a:r>
          </a:p>
          <a:p>
            <a:pPr>
              <a:lnSpc>
                <a:spcPct val="90000"/>
              </a:lnSpc>
            </a:pPr>
            <a:r>
              <a:rPr lang="en-US" sz="2400" dirty="0" smtClean="0"/>
              <a:t>Software error or request creates </a:t>
            </a:r>
            <a:r>
              <a:rPr lang="en-US" sz="2400" dirty="0" smtClean="0">
                <a:solidFill>
                  <a:srgbClr val="000099"/>
                </a:solidFill>
              </a:rPr>
              <a:t>exception</a:t>
            </a:r>
            <a:r>
              <a:rPr lang="en-US" sz="2400" dirty="0" smtClean="0">
                <a:solidFill>
                  <a:srgbClr val="3366FF"/>
                </a:solidFill>
              </a:rPr>
              <a:t> </a:t>
            </a:r>
            <a:r>
              <a:rPr lang="en-US" sz="2400" dirty="0" smtClean="0"/>
              <a:t>or </a:t>
            </a:r>
            <a:r>
              <a:rPr lang="en-US" sz="2400" dirty="0" smtClean="0">
                <a:solidFill>
                  <a:srgbClr val="000099"/>
                </a:solidFill>
              </a:rPr>
              <a:t>trap</a:t>
            </a:r>
          </a:p>
          <a:p>
            <a:pPr lvl="1">
              <a:lnSpc>
                <a:spcPct val="90000"/>
              </a:lnSpc>
            </a:pPr>
            <a:r>
              <a:rPr lang="en-US" sz="2000" dirty="0" smtClean="0">
                <a:solidFill>
                  <a:srgbClr val="C00000"/>
                </a:solidFill>
              </a:rPr>
              <a:t>Division by zero, request for operating system service</a:t>
            </a:r>
          </a:p>
          <a:p>
            <a:pPr>
              <a:lnSpc>
                <a:spcPct val="90000"/>
              </a:lnSpc>
            </a:pPr>
            <a:r>
              <a:rPr lang="en-US" sz="2400" dirty="0" smtClean="0"/>
              <a:t>Other process problems include infinite loop, processes modifying each other or the operating system</a:t>
            </a:r>
          </a:p>
          <a:p>
            <a:pPr>
              <a:lnSpc>
                <a:spcPct val="90000"/>
              </a:lnSpc>
            </a:pPr>
            <a:r>
              <a:rPr lang="en-US" sz="2400" dirty="0" smtClean="0">
                <a:solidFill>
                  <a:srgbClr val="000099"/>
                </a:solidFill>
              </a:rPr>
              <a:t>Dual-mode</a:t>
            </a:r>
            <a:r>
              <a:rPr lang="en-US" sz="2400" dirty="0" smtClean="0">
                <a:solidFill>
                  <a:srgbClr val="3366FF"/>
                </a:solidFill>
              </a:rPr>
              <a:t> </a:t>
            </a:r>
            <a:r>
              <a:rPr lang="en-US" sz="2400" dirty="0" smtClean="0"/>
              <a:t>operation allows OS to protect itself and other system components</a:t>
            </a:r>
          </a:p>
          <a:p>
            <a:pPr lvl="1">
              <a:lnSpc>
                <a:spcPct val="90000"/>
              </a:lnSpc>
            </a:pPr>
            <a:r>
              <a:rPr lang="en-US" sz="2000" dirty="0" smtClean="0">
                <a:solidFill>
                  <a:srgbClr val="FF0000"/>
                </a:solidFill>
              </a:rPr>
              <a:t>User</a:t>
            </a:r>
            <a:r>
              <a:rPr lang="en-US" sz="2000" dirty="0" smtClean="0">
                <a:solidFill>
                  <a:srgbClr val="000099"/>
                </a:solidFill>
              </a:rPr>
              <a:t> mode </a:t>
            </a:r>
            <a:r>
              <a:rPr lang="en-US" sz="2000" dirty="0" smtClean="0"/>
              <a:t>and </a:t>
            </a:r>
            <a:r>
              <a:rPr lang="en-US" sz="2000" dirty="0" smtClean="0">
                <a:solidFill>
                  <a:srgbClr val="FF0000"/>
                </a:solidFill>
              </a:rPr>
              <a:t>kernel</a:t>
            </a:r>
            <a:r>
              <a:rPr lang="en-US" sz="2000" dirty="0" smtClean="0">
                <a:solidFill>
                  <a:srgbClr val="000099"/>
                </a:solidFill>
              </a:rPr>
              <a:t> mode </a:t>
            </a:r>
          </a:p>
          <a:p>
            <a:pPr lvl="1">
              <a:lnSpc>
                <a:spcPct val="90000"/>
              </a:lnSpc>
            </a:pPr>
            <a:r>
              <a:rPr lang="en-US" sz="2000" dirty="0" smtClean="0">
                <a:solidFill>
                  <a:srgbClr val="000099"/>
                </a:solidFill>
              </a:rPr>
              <a:t>Mode bit </a:t>
            </a:r>
            <a:r>
              <a:rPr lang="en-US" sz="2000" dirty="0" smtClean="0"/>
              <a:t>provided by hardware</a:t>
            </a:r>
          </a:p>
          <a:p>
            <a:pPr marL="862013" lvl="2" indent="-234950">
              <a:lnSpc>
                <a:spcPct val="90000"/>
              </a:lnSpc>
              <a:tabLst>
                <a:tab pos="796925" algn="l"/>
                <a:tab pos="862013" algn="l"/>
              </a:tabLst>
            </a:pPr>
            <a:r>
              <a:rPr lang="en-US" sz="2000" dirty="0" smtClean="0"/>
              <a:t>Provides ability to distinguish when system is running user code or kernel code</a:t>
            </a:r>
          </a:p>
          <a:p>
            <a:pPr marL="862013" lvl="2" indent="-234950">
              <a:lnSpc>
                <a:spcPct val="90000"/>
              </a:lnSpc>
              <a:tabLst>
                <a:tab pos="796925" algn="l"/>
                <a:tab pos="862013" algn="l"/>
              </a:tabLst>
            </a:pPr>
            <a:r>
              <a:rPr lang="en-US" sz="2000" dirty="0" smtClean="0"/>
              <a:t>Some instructions designated as </a:t>
            </a:r>
            <a:r>
              <a:rPr lang="en-US" sz="2000" dirty="0" smtClean="0">
                <a:solidFill>
                  <a:srgbClr val="000099"/>
                </a:solidFill>
              </a:rPr>
              <a:t>privileged</a:t>
            </a:r>
            <a:r>
              <a:rPr lang="en-US" sz="2000" dirty="0" smtClean="0"/>
              <a:t>, only executable in kernel mode</a:t>
            </a:r>
          </a:p>
          <a:p>
            <a:pPr marL="862013" lvl="2" indent="-234950">
              <a:lnSpc>
                <a:spcPct val="90000"/>
              </a:lnSpc>
              <a:tabLst>
                <a:tab pos="796925" algn="l"/>
                <a:tab pos="862013" algn="l"/>
              </a:tabLst>
            </a:pPr>
            <a:r>
              <a:rPr lang="en-US" sz="2000" dirty="0" smtClean="0"/>
              <a:t>System call changes mode to kernel, return from call resets it to user</a:t>
            </a:r>
          </a:p>
          <a:p>
            <a:pPr>
              <a:lnSpc>
                <a:spcPct val="90000"/>
              </a:lnSpc>
            </a:pPr>
            <a:r>
              <a:rPr lang="en-US" sz="2000" dirty="0" smtClean="0"/>
              <a:t>Increasingly CPUs support multi-mode operations</a:t>
            </a:r>
          </a:p>
          <a:p>
            <a:pPr lvl="1">
              <a:lnSpc>
                <a:spcPct val="90000"/>
              </a:lnSpc>
            </a:pPr>
            <a:r>
              <a:rPr lang="en-US" sz="2000" dirty="0" smtClean="0"/>
              <a:t>i.e. </a:t>
            </a:r>
            <a:r>
              <a:rPr lang="en-US" sz="2000" dirty="0" smtClean="0">
                <a:solidFill>
                  <a:srgbClr val="000099"/>
                </a:solidFill>
              </a:rPr>
              <a:t>virtual machine manager (VMM)</a:t>
            </a:r>
            <a:r>
              <a:rPr lang="en-US" sz="2000" dirty="0" smtClean="0"/>
              <a:t> mode for guest </a:t>
            </a:r>
            <a:r>
              <a:rPr lang="en-US" sz="2000" dirty="0" smtClean="0">
                <a:solidFill>
                  <a:srgbClr val="000099"/>
                </a:solidFill>
              </a:rPr>
              <a:t>VMs</a:t>
            </a:r>
          </a:p>
          <a:p>
            <a:pPr lvl="1">
              <a:lnSpc>
                <a:spcPct val="90000"/>
              </a:lnSpc>
            </a:pPr>
            <a:endParaRPr lang="en-US" sz="2000" dirty="0" smtClean="0"/>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53</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771525" y="277813"/>
            <a:ext cx="8415338" cy="576262"/>
          </a:xfrm>
        </p:spPr>
        <p:txBody>
          <a:bodyPr>
            <a:normAutofit fontScale="90000"/>
          </a:bodyPr>
          <a:lstStyle/>
          <a:p>
            <a:pPr eaLnBrk="1" hangingPunct="1"/>
            <a:r>
              <a:rPr lang="en-US" sz="4000" b="1" dirty="0" smtClean="0">
                <a:solidFill>
                  <a:srgbClr val="1204C8"/>
                </a:solidFill>
              </a:rPr>
              <a:t>Transition from User to Kernel Mode</a:t>
            </a:r>
          </a:p>
        </p:txBody>
      </p:sp>
      <p:sp>
        <p:nvSpPr>
          <p:cNvPr id="34819" name="Rectangle 4"/>
          <p:cNvSpPr>
            <a:spLocks noGrp="1" noChangeArrowheads="1"/>
          </p:cNvSpPr>
          <p:nvPr>
            <p:ph type="body" idx="4294967295"/>
          </p:nvPr>
        </p:nvSpPr>
        <p:spPr>
          <a:xfrm>
            <a:off x="428596" y="928670"/>
            <a:ext cx="8429684" cy="5319712"/>
          </a:xfrm>
        </p:spPr>
        <p:txBody>
          <a:bodyPr/>
          <a:lstStyle/>
          <a:p>
            <a:r>
              <a:rPr lang="en-US" sz="2800" b="1" dirty="0" smtClean="0"/>
              <a:t>Timer to prevent infinite loop / process hogging resources</a:t>
            </a:r>
          </a:p>
          <a:p>
            <a:pPr lvl="1"/>
            <a:r>
              <a:rPr lang="en-US" sz="2400" dirty="0" smtClean="0"/>
              <a:t>Set interrupt after specific period</a:t>
            </a:r>
          </a:p>
          <a:p>
            <a:pPr lvl="1"/>
            <a:r>
              <a:rPr lang="en-US" sz="2400" dirty="0" smtClean="0"/>
              <a:t>Operating system decrements counter</a:t>
            </a:r>
          </a:p>
          <a:p>
            <a:pPr lvl="1"/>
            <a:r>
              <a:rPr lang="en-US" sz="2400" dirty="0" smtClean="0"/>
              <a:t>When counter zero generate an interrupt</a:t>
            </a:r>
          </a:p>
          <a:p>
            <a:pPr lvl="1"/>
            <a:r>
              <a:rPr lang="en-US" sz="2400" dirty="0" smtClean="0"/>
              <a:t>Set up before scheduling process to regain control or terminate program that exceeds allotted time</a:t>
            </a:r>
          </a:p>
        </p:txBody>
      </p:sp>
      <p:pic>
        <p:nvPicPr>
          <p:cNvPr id="34820" name="Picture 5"/>
          <p:cNvPicPr>
            <a:picLocks noChangeAspect="1" noChangeArrowheads="1"/>
          </p:cNvPicPr>
          <p:nvPr/>
        </p:nvPicPr>
        <p:blipFill>
          <a:blip r:embed="rId3" cstate="print"/>
          <a:srcRect/>
          <a:stretch>
            <a:fillRect/>
          </a:stretch>
        </p:blipFill>
        <p:spPr bwMode="auto">
          <a:xfrm>
            <a:off x="714348" y="3929066"/>
            <a:ext cx="7602538" cy="2346325"/>
          </a:xfrm>
          <a:prstGeom prst="rect">
            <a:avLst/>
          </a:prstGeom>
          <a:noFill/>
          <a:ln w="9525">
            <a:noFill/>
            <a:miter lim="800000"/>
            <a:headEnd/>
            <a:tailEnd/>
          </a:ln>
        </p:spPr>
      </p:pic>
      <p:sp>
        <p:nvSpPr>
          <p:cNvPr id="9" name="عنصر نائب للتذييل 8"/>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7" name="Slide Number Placeholder 6"/>
          <p:cNvSpPr>
            <a:spLocks noGrp="1"/>
          </p:cNvSpPr>
          <p:nvPr>
            <p:ph type="sldNum" sz="quarter" idx="12"/>
          </p:nvPr>
        </p:nvSpPr>
        <p:spPr/>
        <p:txBody>
          <a:bodyPr/>
          <a:lstStyle/>
          <a:p>
            <a:fld id="{1EDA7384-30A3-4D98-8C61-1E233AE8BEB8}" type="slidenum">
              <a:rPr lang="en-US" sz="1800" b="1" smtClean="0">
                <a:solidFill>
                  <a:schemeClr val="tx1"/>
                </a:solidFill>
              </a:rPr>
              <a:pPr/>
              <a:t>54</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089025" y="277813"/>
            <a:ext cx="7597775" cy="576262"/>
          </a:xfrm>
        </p:spPr>
        <p:txBody>
          <a:bodyPr>
            <a:noAutofit/>
          </a:bodyPr>
          <a:lstStyle/>
          <a:p>
            <a:r>
              <a:rPr lang="en-US" sz="3600" b="1" dirty="0" smtClean="0">
                <a:solidFill>
                  <a:srgbClr val="1204C8"/>
                </a:solidFill>
              </a:rPr>
              <a:t>Process Management</a:t>
            </a:r>
          </a:p>
        </p:txBody>
      </p:sp>
      <p:sp>
        <p:nvSpPr>
          <p:cNvPr id="35843" name="Rectangle 3"/>
          <p:cNvSpPr>
            <a:spLocks noGrp="1" noChangeArrowheads="1"/>
          </p:cNvSpPr>
          <p:nvPr>
            <p:ph type="body" idx="4294967295"/>
          </p:nvPr>
        </p:nvSpPr>
        <p:spPr>
          <a:xfrm>
            <a:off x="381000" y="762000"/>
            <a:ext cx="8534400" cy="5791200"/>
          </a:xfrm>
        </p:spPr>
        <p:txBody>
          <a:bodyPr>
            <a:noAutofit/>
          </a:bodyPr>
          <a:lstStyle/>
          <a:p>
            <a:pPr>
              <a:lnSpc>
                <a:spcPct val="90000"/>
              </a:lnSpc>
            </a:pPr>
            <a:r>
              <a:rPr lang="en-US" sz="2400" dirty="0" smtClean="0"/>
              <a:t>A process is a program in execution. It is a unit of work within the system. Program is a </a:t>
            </a:r>
            <a:r>
              <a:rPr lang="en-US" sz="2400" i="1" dirty="0" smtClean="0">
                <a:solidFill>
                  <a:srgbClr val="4817FB"/>
                </a:solidFill>
              </a:rPr>
              <a:t>passive entity</a:t>
            </a:r>
            <a:r>
              <a:rPr lang="en-US" sz="2400" dirty="0" smtClean="0"/>
              <a:t>, process is </a:t>
            </a:r>
            <a:r>
              <a:rPr lang="en-US" sz="2400" dirty="0" smtClean="0">
                <a:solidFill>
                  <a:srgbClr val="000000"/>
                </a:solidFill>
              </a:rPr>
              <a:t>an </a:t>
            </a:r>
            <a:r>
              <a:rPr lang="en-US" sz="2400" i="1" dirty="0" smtClean="0">
                <a:solidFill>
                  <a:srgbClr val="4817FB"/>
                </a:solidFill>
              </a:rPr>
              <a:t>active entity</a:t>
            </a:r>
            <a:r>
              <a:rPr lang="en-US" sz="2400" dirty="0" smtClean="0">
                <a:solidFill>
                  <a:srgbClr val="4817FB"/>
                </a:solidFill>
              </a:rPr>
              <a:t>.</a:t>
            </a:r>
          </a:p>
          <a:p>
            <a:pPr>
              <a:lnSpc>
                <a:spcPct val="90000"/>
              </a:lnSpc>
            </a:pPr>
            <a:r>
              <a:rPr lang="en-US" sz="2400" dirty="0" smtClean="0"/>
              <a:t>Process needs resources to accomplish its task</a:t>
            </a:r>
          </a:p>
          <a:p>
            <a:pPr lvl="1">
              <a:lnSpc>
                <a:spcPct val="90000"/>
              </a:lnSpc>
            </a:pPr>
            <a:r>
              <a:rPr lang="en-US" sz="2000" dirty="0" smtClean="0">
                <a:solidFill>
                  <a:srgbClr val="FF0000"/>
                </a:solidFill>
              </a:rPr>
              <a:t>CPU, memory, I/O, files</a:t>
            </a:r>
          </a:p>
          <a:p>
            <a:pPr lvl="1">
              <a:lnSpc>
                <a:spcPct val="90000"/>
              </a:lnSpc>
            </a:pPr>
            <a:r>
              <a:rPr lang="en-US" sz="2000" dirty="0" smtClean="0">
                <a:solidFill>
                  <a:srgbClr val="FF0000"/>
                </a:solidFill>
              </a:rPr>
              <a:t>Initialization data</a:t>
            </a:r>
          </a:p>
          <a:p>
            <a:pPr>
              <a:lnSpc>
                <a:spcPct val="90000"/>
              </a:lnSpc>
            </a:pPr>
            <a:r>
              <a:rPr lang="en-US" sz="2400" dirty="0" smtClean="0"/>
              <a:t>Process termination requires reclaim of any reusable resources</a:t>
            </a:r>
          </a:p>
          <a:p>
            <a:pPr>
              <a:lnSpc>
                <a:spcPct val="90000"/>
              </a:lnSpc>
            </a:pPr>
            <a:r>
              <a:rPr lang="en-US" sz="2400" dirty="0" smtClean="0"/>
              <a:t>Single-threaded process has one </a:t>
            </a:r>
            <a:r>
              <a:rPr lang="en-US" sz="2400" dirty="0" smtClean="0">
                <a:solidFill>
                  <a:srgbClr val="3366FF"/>
                </a:solidFill>
              </a:rPr>
              <a:t>program counter</a:t>
            </a:r>
            <a:r>
              <a:rPr lang="en-US" sz="1400" dirty="0" smtClean="0">
                <a:solidFill>
                  <a:srgbClr val="3366FF"/>
                </a:solidFill>
              </a:rPr>
              <a:t> </a:t>
            </a:r>
            <a:r>
              <a:rPr lang="en-US" sz="2400" dirty="0" smtClean="0"/>
              <a:t>specifying location of next instruction to execute</a:t>
            </a:r>
          </a:p>
          <a:p>
            <a:pPr lvl="1">
              <a:lnSpc>
                <a:spcPct val="90000"/>
              </a:lnSpc>
            </a:pPr>
            <a:r>
              <a:rPr lang="en-US" sz="2000" dirty="0" smtClean="0">
                <a:solidFill>
                  <a:srgbClr val="FF0000"/>
                </a:solidFill>
              </a:rPr>
              <a:t>Process executes instructions sequentially, one at a time, until completion</a:t>
            </a:r>
          </a:p>
          <a:p>
            <a:pPr>
              <a:lnSpc>
                <a:spcPct val="90000"/>
              </a:lnSpc>
            </a:pPr>
            <a:r>
              <a:rPr lang="en-US" sz="2400" dirty="0" smtClean="0"/>
              <a:t>Multi-threaded process has one program counter per thread</a:t>
            </a:r>
          </a:p>
          <a:p>
            <a:pPr>
              <a:lnSpc>
                <a:spcPct val="90000"/>
              </a:lnSpc>
            </a:pPr>
            <a:r>
              <a:rPr lang="en-US" sz="2400" dirty="0" smtClean="0"/>
              <a:t>Typically system has many processes, some user, some operating system running concurrently on one or more CPUs</a:t>
            </a:r>
          </a:p>
          <a:p>
            <a:pPr lvl="1">
              <a:lnSpc>
                <a:spcPct val="90000"/>
              </a:lnSpc>
            </a:pPr>
            <a:r>
              <a:rPr lang="en-US" sz="2000" dirty="0" smtClean="0">
                <a:solidFill>
                  <a:srgbClr val="FF0000"/>
                </a:solidFill>
              </a:rPr>
              <a:t>Concurrency by multiplexing the CPUs among the processes / threads</a:t>
            </a:r>
          </a:p>
          <a:p>
            <a:pPr>
              <a:lnSpc>
                <a:spcPct val="90000"/>
              </a:lnSpc>
              <a:buFont typeface="Monotype Sorts" pitchFamily="2" charset="2"/>
              <a:buNone/>
            </a:pPr>
            <a:endParaRPr lang="en-US" sz="2000" b="1" dirty="0" smtClean="0">
              <a:solidFill>
                <a:srgbClr val="FF0000"/>
              </a:solidFill>
            </a:endParaRP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55</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128713" y="277813"/>
            <a:ext cx="7558087" cy="576262"/>
          </a:xfrm>
        </p:spPr>
        <p:txBody>
          <a:bodyPr>
            <a:noAutofit/>
          </a:bodyPr>
          <a:lstStyle/>
          <a:p>
            <a:r>
              <a:rPr lang="en-US" sz="3600" b="1" dirty="0" smtClean="0">
                <a:solidFill>
                  <a:srgbClr val="1204C8"/>
                </a:solidFill>
              </a:rPr>
              <a:t>Process Management Activities</a:t>
            </a:r>
          </a:p>
        </p:txBody>
      </p:sp>
      <p:sp>
        <p:nvSpPr>
          <p:cNvPr id="36867" name="Rectangle 3"/>
          <p:cNvSpPr>
            <a:spLocks noGrp="1" noChangeArrowheads="1"/>
          </p:cNvSpPr>
          <p:nvPr>
            <p:ph type="body" idx="4294967295"/>
          </p:nvPr>
        </p:nvSpPr>
        <p:spPr>
          <a:xfrm>
            <a:off x="685800" y="2362200"/>
            <a:ext cx="7958137" cy="4035425"/>
          </a:xfrm>
        </p:spPr>
        <p:txBody>
          <a:bodyPr>
            <a:normAutofit fontScale="92500" lnSpcReduction="10000"/>
          </a:bodyPr>
          <a:lstStyle/>
          <a:p>
            <a:r>
              <a:rPr lang="en-US" dirty="0" smtClean="0">
                <a:solidFill>
                  <a:srgbClr val="FF0000"/>
                </a:solidFill>
              </a:rPr>
              <a:t>Creating and deleting both user and system processes</a:t>
            </a:r>
          </a:p>
          <a:p>
            <a:r>
              <a:rPr lang="en-US" dirty="0" smtClean="0">
                <a:solidFill>
                  <a:srgbClr val="FF0000"/>
                </a:solidFill>
              </a:rPr>
              <a:t>Suspending and resuming processes</a:t>
            </a:r>
          </a:p>
          <a:p>
            <a:r>
              <a:rPr lang="en-US" dirty="0" smtClean="0">
                <a:solidFill>
                  <a:srgbClr val="FF0000"/>
                </a:solidFill>
              </a:rPr>
              <a:t>Providing mechanisms for process synchronization</a:t>
            </a:r>
          </a:p>
          <a:p>
            <a:r>
              <a:rPr lang="en-US" dirty="0" smtClean="0">
                <a:solidFill>
                  <a:srgbClr val="FF0000"/>
                </a:solidFill>
              </a:rPr>
              <a:t>Providing mechanisms for process communication</a:t>
            </a:r>
          </a:p>
          <a:p>
            <a:r>
              <a:rPr lang="en-US" dirty="0" smtClean="0">
                <a:solidFill>
                  <a:srgbClr val="FF0000"/>
                </a:solidFill>
              </a:rPr>
              <a:t>Providing mechanisms for deadlock handling</a:t>
            </a:r>
          </a:p>
        </p:txBody>
      </p:sp>
      <p:sp>
        <p:nvSpPr>
          <p:cNvPr id="36868" name="Text Box 4"/>
          <p:cNvSpPr txBox="1">
            <a:spLocks noChangeArrowheads="1"/>
          </p:cNvSpPr>
          <p:nvPr/>
        </p:nvSpPr>
        <p:spPr bwMode="auto">
          <a:xfrm>
            <a:off x="885825" y="1238250"/>
            <a:ext cx="7586663" cy="1200329"/>
          </a:xfrm>
          <a:prstGeom prst="rect">
            <a:avLst/>
          </a:prstGeom>
          <a:noFill/>
          <a:ln w="9525">
            <a:noFill/>
            <a:miter lim="800000"/>
            <a:headEnd/>
            <a:tailEnd/>
          </a:ln>
        </p:spPr>
        <p:txBody>
          <a:bodyPr>
            <a:spAutoFit/>
          </a:bodyPr>
          <a:lstStyle/>
          <a:p>
            <a:pPr>
              <a:spcBef>
                <a:spcPct val="50000"/>
              </a:spcBef>
            </a:pPr>
            <a:r>
              <a:rPr lang="en-US" sz="2400" b="1" dirty="0">
                <a:latin typeface="Helvetica" pitchFamily="34" charset="0"/>
              </a:rPr>
              <a:t>The operating system is responsible for the following activities in connection with process management:</a:t>
            </a:r>
          </a:p>
        </p:txBody>
      </p:sp>
      <p:sp>
        <p:nvSpPr>
          <p:cNvPr id="9" name="عنصر نائب للتذييل 8"/>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7" name="Slide Number Placeholder 6"/>
          <p:cNvSpPr>
            <a:spLocks noGrp="1"/>
          </p:cNvSpPr>
          <p:nvPr>
            <p:ph type="sldNum" sz="quarter" idx="12"/>
          </p:nvPr>
        </p:nvSpPr>
        <p:spPr/>
        <p:txBody>
          <a:bodyPr/>
          <a:lstStyle/>
          <a:p>
            <a:fld id="{1EDA7384-30A3-4D98-8C61-1E233AE8BEB8}" type="slidenum">
              <a:rPr lang="en-US" sz="1800" b="1" smtClean="0">
                <a:solidFill>
                  <a:schemeClr val="tx1"/>
                </a:solidFill>
              </a:rPr>
              <a:pPr/>
              <a:t>56</a:t>
            </a:fld>
            <a:endParaRPr lang="en-US" b="1" dirty="0">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090613" y="277813"/>
            <a:ext cx="7596187" cy="576262"/>
          </a:xfrm>
        </p:spPr>
        <p:txBody>
          <a:bodyPr>
            <a:noAutofit/>
          </a:bodyPr>
          <a:lstStyle/>
          <a:p>
            <a:r>
              <a:rPr lang="en-US" sz="3600" b="1" dirty="0" smtClean="0">
                <a:solidFill>
                  <a:srgbClr val="1204C8"/>
                </a:solidFill>
              </a:rPr>
              <a:t>Memory Management</a:t>
            </a:r>
          </a:p>
        </p:txBody>
      </p:sp>
      <p:sp>
        <p:nvSpPr>
          <p:cNvPr id="37891" name="Rectangle 3"/>
          <p:cNvSpPr>
            <a:spLocks noGrp="1" noChangeArrowheads="1"/>
          </p:cNvSpPr>
          <p:nvPr>
            <p:ph type="body" idx="4294967295"/>
          </p:nvPr>
        </p:nvSpPr>
        <p:spPr>
          <a:xfrm>
            <a:off x="806450" y="1233488"/>
            <a:ext cx="7654925" cy="5053032"/>
          </a:xfrm>
        </p:spPr>
        <p:txBody>
          <a:bodyPr>
            <a:normAutofit fontScale="70000" lnSpcReduction="20000"/>
          </a:bodyPr>
          <a:lstStyle/>
          <a:p>
            <a:r>
              <a:rPr lang="en-US" sz="3600" dirty="0" smtClean="0"/>
              <a:t>All data in memory before and after processing</a:t>
            </a:r>
          </a:p>
          <a:p>
            <a:r>
              <a:rPr lang="en-US" sz="3600" dirty="0" smtClean="0"/>
              <a:t>All instructions in memory in order to execute</a:t>
            </a:r>
          </a:p>
          <a:p>
            <a:r>
              <a:rPr lang="en-US" sz="3600" dirty="0" smtClean="0"/>
              <a:t>Memory management determines what is in memory when</a:t>
            </a:r>
          </a:p>
          <a:p>
            <a:pPr lvl="1"/>
            <a:r>
              <a:rPr lang="en-US" sz="3600" dirty="0" smtClean="0"/>
              <a:t>Optimizing CPU utilization and computer response to users</a:t>
            </a:r>
          </a:p>
          <a:p>
            <a:r>
              <a:rPr lang="en-US" sz="3600" dirty="0" smtClean="0"/>
              <a:t>Memory management activities</a:t>
            </a:r>
          </a:p>
          <a:p>
            <a:pPr lvl="1"/>
            <a:r>
              <a:rPr lang="en-US" sz="3600" dirty="0" smtClean="0"/>
              <a:t>Keeping track of which parts of memory are currently being used and by whom</a:t>
            </a:r>
          </a:p>
          <a:p>
            <a:pPr lvl="1"/>
            <a:r>
              <a:rPr lang="en-US" sz="3600" dirty="0" smtClean="0"/>
              <a:t>Deciding which processes (or parts thereof) and data to move into and out of memory</a:t>
            </a:r>
          </a:p>
          <a:p>
            <a:pPr lvl="1"/>
            <a:r>
              <a:rPr lang="en-US" sz="3600" dirty="0" smtClean="0"/>
              <a:t>Allocating and </a:t>
            </a:r>
            <a:r>
              <a:rPr lang="en-US" sz="3600" dirty="0" err="1" smtClean="0"/>
              <a:t>deallocating</a:t>
            </a:r>
            <a:r>
              <a:rPr lang="en-US" sz="3600" dirty="0" smtClean="0"/>
              <a:t>  memory space as needed</a:t>
            </a:r>
          </a:p>
          <a:p>
            <a:pPr lvl="1">
              <a:buFont typeface="Monotype Sorts" pitchFamily="2" charset="2"/>
              <a:buNone/>
            </a:pPr>
            <a:endParaRPr lang="en-US" b="1" dirty="0" smtClean="0"/>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57</a:t>
            </a:fld>
            <a:endParaRPr lang="en-US" b="1" dirty="0">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128713" y="277813"/>
            <a:ext cx="7558087" cy="576262"/>
          </a:xfrm>
        </p:spPr>
        <p:txBody>
          <a:bodyPr>
            <a:noAutofit/>
          </a:bodyPr>
          <a:lstStyle/>
          <a:p>
            <a:r>
              <a:rPr lang="en-US" sz="3600" b="1" dirty="0" smtClean="0">
                <a:solidFill>
                  <a:srgbClr val="1204C8"/>
                </a:solidFill>
              </a:rPr>
              <a:t>Storage Management</a:t>
            </a:r>
          </a:p>
        </p:txBody>
      </p:sp>
      <p:sp>
        <p:nvSpPr>
          <p:cNvPr id="38915" name="Rectangle 3"/>
          <p:cNvSpPr>
            <a:spLocks noGrp="1" noChangeArrowheads="1"/>
          </p:cNvSpPr>
          <p:nvPr>
            <p:ph type="body" idx="4294967295"/>
          </p:nvPr>
        </p:nvSpPr>
        <p:spPr>
          <a:xfrm>
            <a:off x="428596" y="1142984"/>
            <a:ext cx="8501122" cy="5278454"/>
          </a:xfrm>
        </p:spPr>
        <p:txBody>
          <a:bodyPr>
            <a:normAutofit fontScale="85000" lnSpcReduction="20000"/>
          </a:bodyPr>
          <a:lstStyle/>
          <a:p>
            <a:pPr>
              <a:lnSpc>
                <a:spcPct val="90000"/>
              </a:lnSpc>
            </a:pPr>
            <a:r>
              <a:rPr lang="en-US" b="1" dirty="0" smtClean="0">
                <a:solidFill>
                  <a:srgbClr val="4817FB"/>
                </a:solidFill>
              </a:rPr>
              <a:t>OS provides uniform, logical view of information storage</a:t>
            </a:r>
          </a:p>
          <a:p>
            <a:pPr lvl="1">
              <a:lnSpc>
                <a:spcPct val="90000"/>
              </a:lnSpc>
            </a:pPr>
            <a:r>
              <a:rPr lang="en-US" sz="3100" dirty="0" smtClean="0"/>
              <a:t>Abstracts physical properties to logical storage unit  - </a:t>
            </a:r>
            <a:r>
              <a:rPr lang="en-US" sz="3100" b="1" dirty="0" smtClean="0">
                <a:solidFill>
                  <a:srgbClr val="3366FF"/>
                </a:solidFill>
              </a:rPr>
              <a:t>file</a:t>
            </a:r>
          </a:p>
          <a:p>
            <a:pPr lvl="1">
              <a:lnSpc>
                <a:spcPct val="90000"/>
              </a:lnSpc>
            </a:pPr>
            <a:r>
              <a:rPr lang="en-US" sz="3100" dirty="0" smtClean="0"/>
              <a:t>Each medium is controlled by device (i.e., disk drive, tape drive)</a:t>
            </a:r>
          </a:p>
          <a:p>
            <a:pPr lvl="2">
              <a:lnSpc>
                <a:spcPct val="90000"/>
              </a:lnSpc>
            </a:pPr>
            <a:r>
              <a:rPr lang="en-US" sz="2600" dirty="0" smtClean="0"/>
              <a:t>Varying properties include access speed, capacity, data-transfer rate, access method </a:t>
            </a:r>
            <a:r>
              <a:rPr lang="en-US" dirty="0" smtClean="0"/>
              <a:t>(sequential or random)</a:t>
            </a:r>
          </a:p>
          <a:p>
            <a:pPr lvl="2">
              <a:lnSpc>
                <a:spcPct val="90000"/>
              </a:lnSpc>
            </a:pPr>
            <a:endParaRPr lang="en-US" sz="800" dirty="0" smtClean="0"/>
          </a:p>
          <a:p>
            <a:pPr>
              <a:lnSpc>
                <a:spcPct val="90000"/>
              </a:lnSpc>
            </a:pPr>
            <a:r>
              <a:rPr lang="en-US" b="1" dirty="0" smtClean="0">
                <a:solidFill>
                  <a:srgbClr val="4817FB"/>
                </a:solidFill>
              </a:rPr>
              <a:t>File-System management</a:t>
            </a:r>
          </a:p>
          <a:p>
            <a:pPr lvl="1">
              <a:lnSpc>
                <a:spcPct val="90000"/>
              </a:lnSpc>
            </a:pPr>
            <a:r>
              <a:rPr lang="en-US" dirty="0" smtClean="0"/>
              <a:t>Files usually organized into directories</a:t>
            </a:r>
          </a:p>
          <a:p>
            <a:pPr lvl="1">
              <a:lnSpc>
                <a:spcPct val="90000"/>
              </a:lnSpc>
            </a:pPr>
            <a:r>
              <a:rPr lang="en-US" dirty="0" smtClean="0"/>
              <a:t>Access control on most systems to determine who can access what</a:t>
            </a:r>
          </a:p>
          <a:p>
            <a:pPr lvl="1">
              <a:lnSpc>
                <a:spcPct val="90000"/>
              </a:lnSpc>
            </a:pPr>
            <a:r>
              <a:rPr lang="en-US" dirty="0" smtClean="0"/>
              <a:t>OS activities include</a:t>
            </a:r>
          </a:p>
          <a:p>
            <a:pPr lvl="2">
              <a:lnSpc>
                <a:spcPct val="90000"/>
              </a:lnSpc>
            </a:pPr>
            <a:r>
              <a:rPr lang="en-US" dirty="0" smtClean="0"/>
              <a:t>Creating and deleting files and directories</a:t>
            </a:r>
          </a:p>
          <a:p>
            <a:pPr lvl="2">
              <a:lnSpc>
                <a:spcPct val="90000"/>
              </a:lnSpc>
            </a:pPr>
            <a:r>
              <a:rPr lang="en-US" dirty="0" smtClean="0"/>
              <a:t>Primitives to manipulate files and </a:t>
            </a:r>
            <a:r>
              <a:rPr lang="en-US" dirty="0" err="1" smtClean="0"/>
              <a:t>dirs</a:t>
            </a:r>
            <a:endParaRPr lang="en-US" dirty="0" smtClean="0"/>
          </a:p>
          <a:p>
            <a:pPr lvl="2">
              <a:lnSpc>
                <a:spcPct val="90000"/>
              </a:lnSpc>
            </a:pPr>
            <a:r>
              <a:rPr lang="en-US" dirty="0" smtClean="0"/>
              <a:t>Mapping files onto secondary storage</a:t>
            </a:r>
          </a:p>
          <a:p>
            <a:pPr lvl="2">
              <a:lnSpc>
                <a:spcPct val="90000"/>
              </a:lnSpc>
            </a:pPr>
            <a:r>
              <a:rPr lang="en-US" dirty="0" smtClean="0"/>
              <a:t>Backup files onto stable (non-volatile) storage media</a:t>
            </a: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58</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331913" y="277813"/>
            <a:ext cx="7354887" cy="576262"/>
          </a:xfrm>
        </p:spPr>
        <p:txBody>
          <a:bodyPr>
            <a:noAutofit/>
          </a:bodyPr>
          <a:lstStyle/>
          <a:p>
            <a:pPr eaLnBrk="1" hangingPunct="1"/>
            <a:r>
              <a:rPr lang="en-US" sz="3600" b="1" dirty="0" smtClean="0">
                <a:solidFill>
                  <a:srgbClr val="1204C8"/>
                </a:solidFill>
              </a:rPr>
              <a:t>Mass-Storage Management</a:t>
            </a:r>
          </a:p>
        </p:txBody>
      </p:sp>
      <p:sp>
        <p:nvSpPr>
          <p:cNvPr id="39939" name="Rectangle 3"/>
          <p:cNvSpPr>
            <a:spLocks noGrp="1" noChangeArrowheads="1"/>
          </p:cNvSpPr>
          <p:nvPr>
            <p:ph type="body" idx="4294967295"/>
          </p:nvPr>
        </p:nvSpPr>
        <p:spPr>
          <a:xfrm>
            <a:off x="285720" y="857232"/>
            <a:ext cx="8572560" cy="4938712"/>
          </a:xfrm>
        </p:spPr>
        <p:txBody>
          <a:bodyPr>
            <a:noAutofit/>
          </a:bodyPr>
          <a:lstStyle/>
          <a:p>
            <a:r>
              <a:rPr lang="en-US" sz="2800" dirty="0" smtClean="0"/>
              <a:t>Usually disks used to store data that does not fit in main memory or data that must be kept for a </a:t>
            </a:r>
            <a:r>
              <a:rPr lang="ja-JP" altLang="en-US" sz="2800" smtClean="0"/>
              <a:t>“</a:t>
            </a:r>
            <a:r>
              <a:rPr lang="en-US" altLang="ja-JP" sz="2800" dirty="0" smtClean="0"/>
              <a:t>long</a:t>
            </a:r>
            <a:r>
              <a:rPr lang="ja-JP" altLang="en-US" sz="2800" smtClean="0"/>
              <a:t>”</a:t>
            </a:r>
            <a:r>
              <a:rPr lang="en-US" altLang="ja-JP" sz="2800" dirty="0" smtClean="0"/>
              <a:t> period of time</a:t>
            </a:r>
          </a:p>
          <a:p>
            <a:r>
              <a:rPr lang="en-US" sz="2800" dirty="0" smtClean="0"/>
              <a:t>Proper management is of central importance</a:t>
            </a:r>
          </a:p>
          <a:p>
            <a:r>
              <a:rPr lang="en-US" sz="2800" dirty="0" smtClean="0"/>
              <a:t>Entire speed of computer operation hinges on disk subsystem and its algorithms</a:t>
            </a:r>
          </a:p>
          <a:p>
            <a:r>
              <a:rPr lang="en-US" sz="2800" dirty="0" smtClean="0">
                <a:solidFill>
                  <a:srgbClr val="FF0000"/>
                </a:solidFill>
              </a:rPr>
              <a:t>OS activities</a:t>
            </a:r>
          </a:p>
          <a:p>
            <a:pPr lvl="1"/>
            <a:r>
              <a:rPr lang="en-US" dirty="0" smtClean="0"/>
              <a:t>Free-space management</a:t>
            </a:r>
          </a:p>
          <a:p>
            <a:pPr lvl="1"/>
            <a:r>
              <a:rPr lang="en-US" dirty="0" smtClean="0"/>
              <a:t>Storage allocation</a:t>
            </a:r>
          </a:p>
          <a:p>
            <a:pPr lvl="1"/>
            <a:r>
              <a:rPr lang="en-US" dirty="0" smtClean="0"/>
              <a:t>Disk scheduling</a:t>
            </a: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59</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963613" y="277813"/>
            <a:ext cx="7723187" cy="576262"/>
          </a:xfrm>
        </p:spPr>
        <p:txBody>
          <a:bodyPr>
            <a:noAutofit/>
          </a:bodyPr>
          <a:lstStyle/>
          <a:p>
            <a:pPr>
              <a:defRPr/>
            </a:pPr>
            <a:r>
              <a:rPr lang="en-US" sz="3600" b="1" dirty="0" smtClean="0">
                <a:solidFill>
                  <a:srgbClr val="1204C8"/>
                </a:solidFill>
              </a:rPr>
              <a:t>What is an Operating System?</a:t>
            </a:r>
          </a:p>
        </p:txBody>
      </p:sp>
      <p:sp>
        <p:nvSpPr>
          <p:cNvPr id="6147" name="Rectangle 3"/>
          <p:cNvSpPr>
            <a:spLocks noGrp="1" noChangeArrowheads="1"/>
          </p:cNvSpPr>
          <p:nvPr>
            <p:ph type="body" idx="4294967295"/>
          </p:nvPr>
        </p:nvSpPr>
        <p:spPr>
          <a:xfrm>
            <a:off x="862012" y="1295400"/>
            <a:ext cx="7900987" cy="4648199"/>
          </a:xfrm>
        </p:spPr>
        <p:txBody>
          <a:bodyPr>
            <a:normAutofit fontScale="85000" lnSpcReduction="10000"/>
          </a:bodyPr>
          <a:lstStyle/>
          <a:p>
            <a:pPr algn="just"/>
            <a:r>
              <a:rPr lang="en-US" sz="2800" dirty="0" smtClean="0">
                <a:solidFill>
                  <a:srgbClr val="FF0000"/>
                </a:solidFill>
              </a:rPr>
              <a:t>A program that acts as an </a:t>
            </a:r>
            <a:r>
              <a:rPr lang="en-US" sz="2800" dirty="0" smtClean="0">
                <a:solidFill>
                  <a:srgbClr val="1204C8"/>
                </a:solidFill>
              </a:rPr>
              <a:t>intermediary</a:t>
            </a:r>
            <a:r>
              <a:rPr lang="en-US" sz="2800" dirty="0" smtClean="0">
                <a:solidFill>
                  <a:srgbClr val="FF0000"/>
                </a:solidFill>
              </a:rPr>
              <a:t> between a </a:t>
            </a:r>
            <a:r>
              <a:rPr lang="en-US" sz="2800" dirty="0" smtClean="0">
                <a:solidFill>
                  <a:srgbClr val="1204C8"/>
                </a:solidFill>
              </a:rPr>
              <a:t>user</a:t>
            </a:r>
            <a:r>
              <a:rPr lang="en-US" sz="2800" dirty="0" smtClean="0">
                <a:solidFill>
                  <a:srgbClr val="FF0000"/>
                </a:solidFill>
              </a:rPr>
              <a:t> </a:t>
            </a:r>
            <a:r>
              <a:rPr lang="en-US" sz="2800" dirty="0" smtClean="0">
                <a:solidFill>
                  <a:srgbClr val="1204C8"/>
                </a:solidFill>
              </a:rPr>
              <a:t>of a computer </a:t>
            </a:r>
            <a:r>
              <a:rPr lang="en-US" sz="2800" dirty="0" smtClean="0">
                <a:solidFill>
                  <a:srgbClr val="FF0000"/>
                </a:solidFill>
              </a:rPr>
              <a:t>and the </a:t>
            </a:r>
            <a:r>
              <a:rPr lang="en-US" sz="2800" dirty="0" smtClean="0">
                <a:solidFill>
                  <a:srgbClr val="1204C8"/>
                </a:solidFill>
              </a:rPr>
              <a:t>computer hardware.</a:t>
            </a:r>
          </a:p>
          <a:p>
            <a:r>
              <a:rPr lang="en-US" b="1" dirty="0" smtClean="0">
                <a:solidFill>
                  <a:srgbClr val="4817FB"/>
                </a:solidFill>
              </a:rPr>
              <a:t>Operating system goals:</a:t>
            </a:r>
          </a:p>
          <a:p>
            <a:pPr lvl="1"/>
            <a:r>
              <a:rPr lang="en-US" b="1" dirty="0" smtClean="0"/>
              <a:t>Execute user programs </a:t>
            </a:r>
            <a:r>
              <a:rPr lang="en-US" dirty="0" smtClean="0"/>
              <a:t>and make solving user problems easier.</a:t>
            </a:r>
          </a:p>
          <a:p>
            <a:pPr lvl="1"/>
            <a:r>
              <a:rPr lang="en-US" b="1" dirty="0" smtClean="0"/>
              <a:t>Make the computer </a:t>
            </a:r>
            <a:r>
              <a:rPr lang="en-US" dirty="0" smtClean="0"/>
              <a:t>system </a:t>
            </a:r>
            <a:r>
              <a:rPr lang="en-US" b="1" dirty="0" smtClean="0"/>
              <a:t>convenient</a:t>
            </a:r>
            <a:r>
              <a:rPr lang="en-US" dirty="0" smtClean="0"/>
              <a:t> to use (abstraction of hardware resources for user programs).</a:t>
            </a:r>
          </a:p>
          <a:p>
            <a:pPr lvl="1"/>
            <a:r>
              <a:rPr lang="en-US" dirty="0" smtClean="0"/>
              <a:t>Use the computer hardware in an efficient manner (</a:t>
            </a:r>
            <a:r>
              <a:rPr lang="en-US" b="1" dirty="0" smtClean="0"/>
              <a:t>Efficiency of usage of CPU, memory, </a:t>
            </a:r>
            <a:r>
              <a:rPr lang="en-US" dirty="0" smtClean="0"/>
              <a:t>etc..)</a:t>
            </a:r>
          </a:p>
          <a:p>
            <a:pPr lvl="1"/>
            <a:r>
              <a:rPr lang="en-US" b="1" dirty="0" smtClean="0"/>
              <a:t>Protect user from unauthorized </a:t>
            </a:r>
            <a:r>
              <a:rPr lang="en-US" dirty="0" smtClean="0"/>
              <a:t>release and modification of information.</a:t>
            </a:r>
            <a:br>
              <a:rPr lang="en-US" dirty="0" smtClean="0"/>
            </a:br>
            <a:endParaRPr lang="en-US" dirty="0" smtClean="0"/>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6</a:t>
            </a:fld>
            <a:endParaRPr lang="en-US" sz="1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20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2000"/>
                                        <p:tgtEl>
                                          <p:spTgt spid="614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fade">
                                      <p:cBhvr>
                                        <p:cTn id="15" dur="2000"/>
                                        <p:tgtEl>
                                          <p:spTgt spid="614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47">
                                            <p:txEl>
                                              <p:pRg st="3" end="3"/>
                                            </p:txEl>
                                          </p:spTgt>
                                        </p:tgtEl>
                                        <p:attrNameLst>
                                          <p:attrName>style.visibility</p:attrName>
                                        </p:attrNameLst>
                                      </p:cBhvr>
                                      <p:to>
                                        <p:strVal val="visible"/>
                                      </p:to>
                                    </p:set>
                                    <p:animEffect transition="in" filter="fade">
                                      <p:cBhvr>
                                        <p:cTn id="18" dur="2000"/>
                                        <p:tgtEl>
                                          <p:spTgt spid="614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147">
                                            <p:txEl>
                                              <p:pRg st="4" end="4"/>
                                            </p:txEl>
                                          </p:spTgt>
                                        </p:tgtEl>
                                        <p:attrNameLst>
                                          <p:attrName>style.visibility</p:attrName>
                                        </p:attrNameLst>
                                      </p:cBhvr>
                                      <p:to>
                                        <p:strVal val="visible"/>
                                      </p:to>
                                    </p:set>
                                    <p:animEffect transition="in" filter="fade">
                                      <p:cBhvr>
                                        <p:cTn id="21" dur="2000"/>
                                        <p:tgtEl>
                                          <p:spTgt spid="614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147">
                                            <p:txEl>
                                              <p:pRg st="5" end="5"/>
                                            </p:txEl>
                                          </p:spTgt>
                                        </p:tgtEl>
                                        <p:attrNameLst>
                                          <p:attrName>style.visibility</p:attrName>
                                        </p:attrNameLst>
                                      </p:cBhvr>
                                      <p:to>
                                        <p:strVal val="visible"/>
                                      </p:to>
                                    </p:set>
                                    <p:animEffect transition="in" filter="fade">
                                      <p:cBhvr>
                                        <p:cTn id="24" dur="20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OS-  Lecture (1)- Diaa Eldin Mustafa 2018</a:t>
            </a:r>
            <a:endParaRPr lang="en-US"/>
          </a:p>
        </p:txBody>
      </p:sp>
      <p:sp>
        <p:nvSpPr>
          <p:cNvPr id="3" name="Slide Number Placeholder 2"/>
          <p:cNvSpPr>
            <a:spLocks noGrp="1"/>
          </p:cNvSpPr>
          <p:nvPr>
            <p:ph type="sldNum" sz="quarter" idx="12"/>
          </p:nvPr>
        </p:nvSpPr>
        <p:spPr/>
        <p:txBody>
          <a:bodyPr/>
          <a:lstStyle/>
          <a:p>
            <a:fld id="{1EDA7384-30A3-4D98-8C61-1E233AE8BEB8}" type="slidenum">
              <a:rPr lang="en-US" smtClean="0"/>
              <a:pPr/>
              <a:t>60</a:t>
            </a:fld>
            <a:endParaRPr lang="en-US"/>
          </a:p>
        </p:txBody>
      </p:sp>
      <p:sp>
        <p:nvSpPr>
          <p:cNvPr id="4" name="Rectangle 3"/>
          <p:cNvSpPr/>
          <p:nvPr/>
        </p:nvSpPr>
        <p:spPr>
          <a:xfrm>
            <a:off x="428596" y="1214422"/>
            <a:ext cx="8072494" cy="2677656"/>
          </a:xfrm>
          <a:prstGeom prst="rect">
            <a:avLst/>
          </a:prstGeom>
        </p:spPr>
        <p:txBody>
          <a:bodyPr wrap="square">
            <a:spAutoFit/>
          </a:bodyPr>
          <a:lstStyle/>
          <a:p>
            <a:r>
              <a:rPr lang="en-US" sz="2800" dirty="0" smtClean="0">
                <a:solidFill>
                  <a:srgbClr val="FF0000"/>
                </a:solidFill>
              </a:rPr>
              <a:t>Some storage need not be fast</a:t>
            </a:r>
          </a:p>
          <a:p>
            <a:pPr lvl="1"/>
            <a:r>
              <a:rPr lang="en-US" sz="2800" dirty="0" smtClean="0"/>
              <a:t>Tertiary storage includes optical storage, magnetic tape</a:t>
            </a:r>
          </a:p>
          <a:p>
            <a:pPr lvl="1"/>
            <a:r>
              <a:rPr lang="en-US" sz="2800" dirty="0" smtClean="0"/>
              <a:t>Still must be managed – by OS or applications</a:t>
            </a:r>
          </a:p>
          <a:p>
            <a:pPr lvl="1"/>
            <a:r>
              <a:rPr lang="en-US" sz="2800" dirty="0" smtClean="0"/>
              <a:t>Varies between WORM (write-once, read-many-times) and RW (read-write)</a:t>
            </a:r>
          </a:p>
        </p:txBody>
      </p:sp>
      <p:sp>
        <p:nvSpPr>
          <p:cNvPr id="5" name="Rectangle 2"/>
          <p:cNvSpPr txBox="1">
            <a:spLocks noChangeArrowheads="1"/>
          </p:cNvSpPr>
          <p:nvPr/>
        </p:nvSpPr>
        <p:spPr>
          <a:xfrm>
            <a:off x="1331913" y="277813"/>
            <a:ext cx="7354887" cy="5762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1204C8"/>
                </a:solidFill>
                <a:effectLst/>
                <a:uLnTx/>
                <a:uFillTx/>
                <a:latin typeface="+mj-lt"/>
                <a:ea typeface="+mj-ea"/>
                <a:cs typeface="+mj-cs"/>
              </a:rPr>
              <a:t>Mass-Storage Management</a:t>
            </a:r>
            <a:endParaRPr kumimoji="0" lang="en-US" sz="3600" b="1" i="0" u="none" strike="noStrike" kern="1200" cap="none" spc="0" normalizeH="0" baseline="0" noProof="0" dirty="0" smtClean="0">
              <a:ln>
                <a:noFill/>
              </a:ln>
              <a:solidFill>
                <a:srgbClr val="1204C8"/>
              </a:solidFill>
              <a:effectLst/>
              <a:uLnTx/>
              <a:uFillTx/>
              <a:latin typeface="+mj-lt"/>
              <a:ea typeface="+mj-ea"/>
              <a:cs typeface="+mj-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612775" y="277812"/>
            <a:ext cx="8531225" cy="788987"/>
          </a:xfrm>
        </p:spPr>
        <p:txBody>
          <a:bodyPr>
            <a:noAutofit/>
          </a:bodyPr>
          <a:lstStyle/>
          <a:p>
            <a:pPr eaLnBrk="1" hangingPunct="1"/>
            <a:r>
              <a:rPr lang="en-US" sz="3600" b="1" dirty="0" smtClean="0">
                <a:solidFill>
                  <a:srgbClr val="1204C8"/>
                </a:solidFill>
              </a:rPr>
              <a:t>Performance of Various Levels of Storage</a:t>
            </a:r>
          </a:p>
        </p:txBody>
      </p:sp>
      <p:sp>
        <p:nvSpPr>
          <p:cNvPr id="39939" name="Rectangle 3"/>
          <p:cNvSpPr>
            <a:spLocks noGrp="1" noChangeArrowheads="1"/>
          </p:cNvSpPr>
          <p:nvPr>
            <p:ph type="body" idx="4294967295"/>
          </p:nvPr>
        </p:nvSpPr>
        <p:spPr>
          <a:xfrm>
            <a:off x="533400" y="1233488"/>
            <a:ext cx="8382000" cy="4862512"/>
          </a:xfrm>
        </p:spPr>
        <p:txBody>
          <a:bodyPr>
            <a:normAutofit fontScale="77500" lnSpcReduction="20000"/>
          </a:bodyPr>
          <a:lstStyle/>
          <a:p>
            <a:pPr>
              <a:buFont typeface="Monotype Sorts" charset="0"/>
              <a:buChar char="n"/>
              <a:defRPr/>
            </a:pPr>
            <a:endParaRPr lang="en-US" dirty="0" smtClean="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smtClean="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smtClean="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smtClean="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marL="0" indent="0">
              <a:buFont typeface="Monotype Sorts" charset="0"/>
              <a:buNone/>
              <a:defRPr/>
            </a:pPr>
            <a:endParaRPr lang="en-US" dirty="0">
              <a:ea typeface="ＭＳ Ｐゴシック" charset="0"/>
              <a:cs typeface="ＭＳ Ｐゴシック" charset="0"/>
            </a:endParaRPr>
          </a:p>
          <a:p>
            <a:pPr marL="0" indent="0">
              <a:buFont typeface="Monotype Sorts" charset="0"/>
              <a:buNone/>
              <a:defRPr/>
            </a:pPr>
            <a:endParaRPr lang="en-US" dirty="0" smtClean="0">
              <a:ea typeface="ＭＳ Ｐゴシック" charset="0"/>
              <a:cs typeface="ＭＳ Ｐゴシック" charset="0"/>
            </a:endParaRPr>
          </a:p>
          <a:p>
            <a:pPr>
              <a:buFont typeface="Wingdings" pitchFamily="2" charset="2"/>
              <a:buChar char="q"/>
              <a:defRPr/>
            </a:pPr>
            <a:r>
              <a:rPr lang="en-US" dirty="0" smtClean="0">
                <a:ea typeface="ＭＳ Ｐゴシック" charset="0"/>
                <a:cs typeface="ＭＳ Ｐゴシック" charset="0"/>
              </a:rPr>
              <a:t>Movement </a:t>
            </a:r>
            <a:r>
              <a:rPr lang="en-US" dirty="0">
                <a:ea typeface="ＭＳ Ｐゴシック" charset="0"/>
                <a:cs typeface="ＭＳ Ｐゴシック" charset="0"/>
              </a:rPr>
              <a:t>between levels of storage hierarchy can be explicit or implicit</a:t>
            </a:r>
          </a:p>
        </p:txBody>
      </p:sp>
      <p:pic>
        <p:nvPicPr>
          <p:cNvPr id="40964" name="Picture 1" descr="1_11.pdf"/>
          <p:cNvPicPr>
            <a:picLocks noChangeAspect="1"/>
          </p:cNvPicPr>
          <p:nvPr/>
        </p:nvPicPr>
        <p:blipFill>
          <a:blip r:embed="rId3" cstate="print"/>
          <a:srcRect/>
          <a:stretch>
            <a:fillRect/>
          </a:stretch>
        </p:blipFill>
        <p:spPr bwMode="auto">
          <a:xfrm>
            <a:off x="609600" y="1371600"/>
            <a:ext cx="8204272" cy="3581400"/>
          </a:xfrm>
          <a:prstGeom prst="rect">
            <a:avLst/>
          </a:prstGeom>
          <a:noFill/>
          <a:ln w="9525">
            <a:noFill/>
            <a:miter lim="800000"/>
            <a:headEnd/>
            <a:tailEnd/>
          </a:ln>
        </p:spPr>
      </p:pic>
      <p:sp>
        <p:nvSpPr>
          <p:cNvPr id="9" name="عنصر نائب للتذييل 8"/>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7" name="Slide Number Placeholder 6"/>
          <p:cNvSpPr>
            <a:spLocks noGrp="1"/>
          </p:cNvSpPr>
          <p:nvPr>
            <p:ph type="sldNum" sz="quarter" idx="12"/>
          </p:nvPr>
        </p:nvSpPr>
        <p:spPr/>
        <p:txBody>
          <a:bodyPr/>
          <a:lstStyle/>
          <a:p>
            <a:fld id="{1EDA7384-30A3-4D98-8C61-1E233AE8BEB8}" type="slidenum">
              <a:rPr lang="en-US" sz="1800" b="1" smtClean="0">
                <a:solidFill>
                  <a:schemeClr val="tx1"/>
                </a:solidFill>
              </a:rPr>
              <a:pPr/>
              <a:t>61</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571472" y="277813"/>
            <a:ext cx="8572528" cy="576262"/>
          </a:xfrm>
        </p:spPr>
        <p:txBody>
          <a:bodyPr>
            <a:noAutofit/>
          </a:bodyPr>
          <a:lstStyle/>
          <a:p>
            <a:pPr eaLnBrk="1" hangingPunct="1"/>
            <a:r>
              <a:rPr lang="en-US" sz="3600" b="1" dirty="0" smtClean="0">
                <a:solidFill>
                  <a:srgbClr val="1204C8"/>
                </a:solidFill>
              </a:rPr>
              <a:t>Migration of Integer A from Disk to Register</a:t>
            </a:r>
          </a:p>
        </p:txBody>
      </p:sp>
      <p:sp>
        <p:nvSpPr>
          <p:cNvPr id="41987" name="Rectangle 3"/>
          <p:cNvSpPr>
            <a:spLocks noGrp="1" noChangeArrowheads="1"/>
          </p:cNvSpPr>
          <p:nvPr>
            <p:ph type="body" idx="4294967295"/>
          </p:nvPr>
        </p:nvSpPr>
        <p:spPr>
          <a:xfrm>
            <a:off x="806450" y="1000108"/>
            <a:ext cx="7880350" cy="5248292"/>
          </a:xfrm>
        </p:spPr>
        <p:txBody>
          <a:bodyPr>
            <a:normAutofit fontScale="47500" lnSpcReduction="20000"/>
          </a:bodyPr>
          <a:lstStyle/>
          <a:p>
            <a:r>
              <a:rPr lang="en-US" sz="5900" dirty="0" smtClean="0"/>
              <a:t>Multitasking environments must be careful to use most recent value, no matter where it is stored in the storage hierarchy.</a:t>
            </a:r>
            <a:br>
              <a:rPr lang="en-US" sz="5900" dirty="0" smtClean="0"/>
            </a:br>
            <a:r>
              <a:rPr lang="en-US" sz="3400" b="1" dirty="0" smtClean="0"/>
              <a:t/>
            </a:r>
            <a:br>
              <a:rPr lang="en-US" sz="3400" b="1" dirty="0" smtClean="0"/>
            </a:br>
            <a:r>
              <a:rPr lang="en-US" sz="3400" b="1" dirty="0" smtClean="0"/>
              <a:t/>
            </a:r>
            <a:br>
              <a:rPr lang="en-US" sz="3400" b="1" dirty="0" smtClean="0"/>
            </a:br>
            <a:r>
              <a:rPr lang="en-US" sz="3400" b="1" dirty="0" smtClean="0"/>
              <a:t/>
            </a:r>
            <a:br>
              <a:rPr lang="en-US" sz="3400" b="1" dirty="0" smtClean="0"/>
            </a:br>
            <a:r>
              <a:rPr lang="en-US" sz="3400" b="1" dirty="0" smtClean="0"/>
              <a:t/>
            </a:r>
            <a:br>
              <a:rPr lang="en-US" sz="3400" b="1" dirty="0" smtClean="0"/>
            </a:br>
            <a:r>
              <a:rPr lang="en-US" sz="3400" b="1" dirty="0" smtClean="0"/>
              <a:t/>
            </a:r>
            <a:br>
              <a:rPr lang="en-US" sz="3400" b="1" dirty="0" smtClean="0"/>
            </a:br>
            <a:endParaRPr lang="en-US" sz="3400" b="1" dirty="0" smtClean="0"/>
          </a:p>
          <a:p>
            <a:r>
              <a:rPr lang="en-US" sz="5900" dirty="0" smtClean="0"/>
              <a:t>Multiprocessor environment must provide </a:t>
            </a:r>
            <a:r>
              <a:rPr lang="en-US" sz="5900" dirty="0" smtClean="0">
                <a:solidFill>
                  <a:srgbClr val="1204C8"/>
                </a:solidFill>
              </a:rPr>
              <a:t>cache coherency</a:t>
            </a:r>
            <a:r>
              <a:rPr lang="en-US" sz="5900" dirty="0" smtClean="0">
                <a:solidFill>
                  <a:srgbClr val="3366FF"/>
                </a:solidFill>
              </a:rPr>
              <a:t> </a:t>
            </a:r>
            <a:r>
              <a:rPr lang="en-US" sz="5900" dirty="0" smtClean="0"/>
              <a:t>in hardware such that all CPUs have the most recent value in their cache</a:t>
            </a:r>
          </a:p>
          <a:p>
            <a:r>
              <a:rPr lang="en-US" sz="5900" dirty="0" smtClean="0"/>
              <a:t>Distributed environment situation even more complex</a:t>
            </a:r>
          </a:p>
          <a:p>
            <a:pPr lvl="1"/>
            <a:r>
              <a:rPr lang="en-US" sz="5900" dirty="0" smtClean="0"/>
              <a:t>Several copies of a datum can exist</a:t>
            </a:r>
          </a:p>
          <a:p>
            <a:pPr lvl="1"/>
            <a:r>
              <a:rPr lang="en-US" sz="5900" dirty="0" smtClean="0"/>
              <a:t>Various solutions covered in Chapter 17</a:t>
            </a:r>
          </a:p>
        </p:txBody>
      </p:sp>
      <p:pic>
        <p:nvPicPr>
          <p:cNvPr id="41988" name="Picture 5"/>
          <p:cNvPicPr>
            <a:picLocks noChangeAspect="1" noChangeArrowheads="1"/>
          </p:cNvPicPr>
          <p:nvPr/>
        </p:nvPicPr>
        <p:blipFill>
          <a:blip r:embed="rId3" cstate="print"/>
          <a:srcRect/>
          <a:stretch>
            <a:fillRect/>
          </a:stretch>
        </p:blipFill>
        <p:spPr bwMode="auto">
          <a:xfrm>
            <a:off x="1214414" y="2143116"/>
            <a:ext cx="7256462" cy="1031875"/>
          </a:xfrm>
          <a:prstGeom prst="rect">
            <a:avLst/>
          </a:prstGeom>
          <a:noFill/>
          <a:ln w="9525">
            <a:noFill/>
            <a:miter lim="800000"/>
            <a:headEnd/>
            <a:tailEnd/>
          </a:ln>
        </p:spPr>
      </p:pic>
      <p:sp>
        <p:nvSpPr>
          <p:cNvPr id="9" name="عنصر نائب للتذييل 8"/>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7" name="Slide Number Placeholder 6"/>
          <p:cNvSpPr>
            <a:spLocks noGrp="1"/>
          </p:cNvSpPr>
          <p:nvPr>
            <p:ph type="sldNum" sz="quarter" idx="12"/>
          </p:nvPr>
        </p:nvSpPr>
        <p:spPr/>
        <p:txBody>
          <a:bodyPr/>
          <a:lstStyle/>
          <a:p>
            <a:fld id="{1EDA7384-30A3-4D98-8C61-1E233AE8BEB8}" type="slidenum">
              <a:rPr lang="en-US" sz="1800" b="1" smtClean="0">
                <a:solidFill>
                  <a:schemeClr val="tx1"/>
                </a:solidFill>
              </a:rPr>
              <a:pPr/>
              <a:t>62</a:t>
            </a:fld>
            <a:endParaRPr lang="en-US" b="1" dirty="0">
              <a:solidFill>
                <a:schemeClr val="tx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457200" y="274638"/>
            <a:ext cx="8229600" cy="792162"/>
          </a:xfrm>
        </p:spPr>
        <p:txBody>
          <a:bodyPr>
            <a:normAutofit/>
          </a:bodyPr>
          <a:lstStyle/>
          <a:p>
            <a:pPr eaLnBrk="1" hangingPunct="1"/>
            <a:r>
              <a:rPr lang="en-US" sz="3600" b="1" dirty="0" smtClean="0">
                <a:solidFill>
                  <a:srgbClr val="1204C8"/>
                </a:solidFill>
              </a:rPr>
              <a:t>I/O Subsystem</a:t>
            </a:r>
          </a:p>
        </p:txBody>
      </p:sp>
      <p:sp>
        <p:nvSpPr>
          <p:cNvPr id="43011" name="Rectangle 3"/>
          <p:cNvSpPr>
            <a:spLocks noGrp="1" noChangeArrowheads="1"/>
          </p:cNvSpPr>
          <p:nvPr>
            <p:ph type="body" idx="4294967295"/>
          </p:nvPr>
        </p:nvSpPr>
        <p:spPr>
          <a:xfrm>
            <a:off x="609600" y="1066800"/>
            <a:ext cx="8077200" cy="5257800"/>
          </a:xfrm>
        </p:spPr>
        <p:txBody>
          <a:bodyPr>
            <a:noAutofit/>
          </a:bodyPr>
          <a:lstStyle/>
          <a:p>
            <a:r>
              <a:rPr lang="en-US" b="1" dirty="0" smtClean="0">
                <a:solidFill>
                  <a:srgbClr val="4817FB"/>
                </a:solidFill>
              </a:rPr>
              <a:t>One purpose of OS is to hide peculiarities of hardware devices from the user</a:t>
            </a:r>
          </a:p>
          <a:p>
            <a:r>
              <a:rPr lang="en-US" b="1" dirty="0" smtClean="0">
                <a:solidFill>
                  <a:srgbClr val="4817FB"/>
                </a:solidFill>
              </a:rPr>
              <a:t>I/O subsystem responsible for</a:t>
            </a:r>
          </a:p>
          <a:p>
            <a:pPr lvl="1"/>
            <a:r>
              <a:rPr lang="en-US" dirty="0" smtClean="0">
                <a:solidFill>
                  <a:srgbClr val="FF0000"/>
                </a:solidFill>
              </a:rPr>
              <a:t>Memory management of I/O including buffering (storing data temporarily while it is being transferred), caching (storing parts of data in faster storage for performance), spooling (the overlapping of output of one job with input of other jobs)</a:t>
            </a:r>
          </a:p>
          <a:p>
            <a:pPr lvl="1"/>
            <a:r>
              <a:rPr lang="en-US" dirty="0" smtClean="0">
                <a:solidFill>
                  <a:srgbClr val="FF0000"/>
                </a:solidFill>
              </a:rPr>
              <a:t>General device-driver interface</a:t>
            </a:r>
          </a:p>
          <a:p>
            <a:pPr lvl="1"/>
            <a:r>
              <a:rPr lang="en-US" dirty="0" smtClean="0">
                <a:solidFill>
                  <a:srgbClr val="FF0000"/>
                </a:solidFill>
              </a:rPr>
              <a:t>Drivers for specific hardware devices</a:t>
            </a: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63</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022350" y="277813"/>
            <a:ext cx="7664450" cy="576262"/>
          </a:xfrm>
        </p:spPr>
        <p:txBody>
          <a:bodyPr>
            <a:noAutofit/>
          </a:bodyPr>
          <a:lstStyle/>
          <a:p>
            <a:r>
              <a:rPr lang="en-US" sz="3600" b="1" dirty="0" smtClean="0">
                <a:solidFill>
                  <a:srgbClr val="1204C8"/>
                </a:solidFill>
              </a:rPr>
              <a:t>Protection and Security</a:t>
            </a:r>
          </a:p>
        </p:txBody>
      </p:sp>
      <p:sp>
        <p:nvSpPr>
          <p:cNvPr id="44035" name="Rectangle 3"/>
          <p:cNvSpPr>
            <a:spLocks noGrp="1" noChangeArrowheads="1"/>
          </p:cNvSpPr>
          <p:nvPr>
            <p:ph type="body" idx="4294967295"/>
          </p:nvPr>
        </p:nvSpPr>
        <p:spPr>
          <a:xfrm>
            <a:off x="806450" y="990600"/>
            <a:ext cx="8185150" cy="5486400"/>
          </a:xfrm>
        </p:spPr>
        <p:txBody>
          <a:bodyPr>
            <a:normAutofit fontScale="70000" lnSpcReduction="20000"/>
          </a:bodyPr>
          <a:lstStyle/>
          <a:p>
            <a:pPr>
              <a:lnSpc>
                <a:spcPct val="90000"/>
              </a:lnSpc>
            </a:pPr>
            <a:r>
              <a:rPr lang="en-US" dirty="0" smtClean="0">
                <a:solidFill>
                  <a:srgbClr val="FF0000"/>
                </a:solidFill>
              </a:rPr>
              <a:t>Protection </a:t>
            </a:r>
            <a:r>
              <a:rPr lang="en-US" dirty="0" smtClean="0"/>
              <a:t>– </a:t>
            </a:r>
            <a:r>
              <a:rPr lang="en-US" sz="3600" dirty="0" smtClean="0"/>
              <a:t>any mechanism for controlling access of processes or users to resources defined by the OS</a:t>
            </a:r>
          </a:p>
          <a:p>
            <a:pPr>
              <a:lnSpc>
                <a:spcPct val="90000"/>
              </a:lnSpc>
            </a:pPr>
            <a:r>
              <a:rPr lang="en-US" sz="3600" dirty="0" smtClean="0">
                <a:solidFill>
                  <a:srgbClr val="FF0000"/>
                </a:solidFill>
              </a:rPr>
              <a:t>Security</a:t>
            </a:r>
            <a:r>
              <a:rPr lang="en-US" sz="3600" dirty="0" smtClean="0">
                <a:solidFill>
                  <a:srgbClr val="3366FF"/>
                </a:solidFill>
              </a:rPr>
              <a:t> </a:t>
            </a:r>
            <a:r>
              <a:rPr lang="en-US" sz="3600" dirty="0" smtClean="0"/>
              <a:t>– defense of the system against internal and external attacks</a:t>
            </a:r>
          </a:p>
          <a:p>
            <a:pPr lvl="1">
              <a:lnSpc>
                <a:spcPct val="90000"/>
              </a:lnSpc>
            </a:pPr>
            <a:r>
              <a:rPr lang="en-US" sz="3600" dirty="0" smtClean="0"/>
              <a:t>Huge range, including denial-of-service, worms, viruses, identity theft, theft of service</a:t>
            </a:r>
          </a:p>
          <a:p>
            <a:pPr>
              <a:lnSpc>
                <a:spcPct val="90000"/>
              </a:lnSpc>
            </a:pPr>
            <a:r>
              <a:rPr lang="en-US" sz="3600" dirty="0" smtClean="0"/>
              <a:t>Systems generally first distinguish among users, to determine who can do what</a:t>
            </a:r>
          </a:p>
          <a:p>
            <a:pPr lvl="1">
              <a:lnSpc>
                <a:spcPct val="90000"/>
              </a:lnSpc>
            </a:pPr>
            <a:r>
              <a:rPr lang="en-US" sz="3600" dirty="0" smtClean="0"/>
              <a:t>User identities (</a:t>
            </a:r>
            <a:r>
              <a:rPr lang="en-US" sz="3600" dirty="0" smtClean="0">
                <a:solidFill>
                  <a:srgbClr val="FF0000"/>
                </a:solidFill>
              </a:rPr>
              <a:t>user IDs,</a:t>
            </a:r>
            <a:r>
              <a:rPr lang="en-US" sz="3600" dirty="0" smtClean="0"/>
              <a:t> security IDs) include name and associated number, one per user</a:t>
            </a:r>
          </a:p>
          <a:p>
            <a:pPr lvl="1">
              <a:lnSpc>
                <a:spcPct val="90000"/>
              </a:lnSpc>
            </a:pPr>
            <a:r>
              <a:rPr lang="en-US" sz="3600" dirty="0" smtClean="0"/>
              <a:t>User ID then associated with all files, processes of that user to determine access control</a:t>
            </a:r>
          </a:p>
          <a:p>
            <a:pPr lvl="1">
              <a:lnSpc>
                <a:spcPct val="90000"/>
              </a:lnSpc>
            </a:pPr>
            <a:r>
              <a:rPr lang="en-US" sz="3600" dirty="0" smtClean="0"/>
              <a:t>Group identifier (</a:t>
            </a:r>
            <a:r>
              <a:rPr lang="en-US" sz="3600" dirty="0" smtClean="0">
                <a:solidFill>
                  <a:srgbClr val="FF0000"/>
                </a:solidFill>
              </a:rPr>
              <a:t>group ID</a:t>
            </a:r>
            <a:r>
              <a:rPr lang="en-US" sz="3600" dirty="0" smtClean="0"/>
              <a:t>) allows set of users to be defined and controls managed, then also associated with each process, file</a:t>
            </a:r>
          </a:p>
          <a:p>
            <a:pPr lvl="1">
              <a:lnSpc>
                <a:spcPct val="90000"/>
              </a:lnSpc>
            </a:pPr>
            <a:r>
              <a:rPr lang="en-US" sz="3100" dirty="0" smtClean="0">
                <a:solidFill>
                  <a:srgbClr val="FF0000"/>
                </a:solidFill>
              </a:rPr>
              <a:t>Privilege escalation </a:t>
            </a:r>
            <a:r>
              <a:rPr lang="en-US" sz="3100" dirty="0" smtClean="0"/>
              <a:t>allows user to change to effective ID with more rights</a:t>
            </a: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64</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p:txBody>
          <a:bodyPr>
            <a:normAutofit/>
          </a:bodyPr>
          <a:lstStyle/>
          <a:p>
            <a:r>
              <a:rPr lang="en-US" sz="3600" b="1" dirty="0" smtClean="0">
                <a:solidFill>
                  <a:srgbClr val="1204C8"/>
                </a:solidFill>
              </a:rPr>
              <a:t>Computing Environments - Traditional</a:t>
            </a:r>
          </a:p>
        </p:txBody>
      </p:sp>
      <p:sp>
        <p:nvSpPr>
          <p:cNvPr id="48131" name="Content Placeholder 2"/>
          <p:cNvSpPr>
            <a:spLocks noGrp="1"/>
          </p:cNvSpPr>
          <p:nvPr>
            <p:ph idx="4294967295"/>
          </p:nvPr>
        </p:nvSpPr>
        <p:spPr/>
        <p:txBody>
          <a:bodyPr>
            <a:normAutofit fontScale="85000" lnSpcReduction="10000"/>
          </a:bodyPr>
          <a:lstStyle/>
          <a:p>
            <a:r>
              <a:rPr lang="en-US" dirty="0" smtClean="0"/>
              <a:t>Stand-alone general purpose machines</a:t>
            </a:r>
          </a:p>
          <a:p>
            <a:r>
              <a:rPr lang="en-US" dirty="0" smtClean="0"/>
              <a:t>But blurred as most systems interconnect with others (i.e. the Internet)</a:t>
            </a:r>
          </a:p>
          <a:p>
            <a:r>
              <a:rPr lang="en-US" b="1" dirty="0" smtClean="0">
                <a:solidFill>
                  <a:srgbClr val="3366FF"/>
                </a:solidFill>
              </a:rPr>
              <a:t>Portals</a:t>
            </a:r>
            <a:r>
              <a:rPr lang="en-US" dirty="0" smtClean="0"/>
              <a:t> provide web access to internal systems</a:t>
            </a:r>
          </a:p>
          <a:p>
            <a:r>
              <a:rPr lang="en-US" b="1" dirty="0" smtClean="0">
                <a:solidFill>
                  <a:srgbClr val="3366FF"/>
                </a:solidFill>
              </a:rPr>
              <a:t>Network computers </a:t>
            </a:r>
            <a:r>
              <a:rPr lang="en-US" dirty="0" smtClean="0"/>
              <a:t>(</a:t>
            </a:r>
            <a:r>
              <a:rPr lang="en-US" b="1" dirty="0" smtClean="0">
                <a:solidFill>
                  <a:srgbClr val="3366FF"/>
                </a:solidFill>
              </a:rPr>
              <a:t>thin clients</a:t>
            </a:r>
            <a:r>
              <a:rPr lang="en-US" dirty="0" smtClean="0"/>
              <a:t>) are like Web terminals</a:t>
            </a:r>
          </a:p>
          <a:p>
            <a:r>
              <a:rPr lang="en-US" dirty="0" smtClean="0"/>
              <a:t>Mobile computers interconnect via </a:t>
            </a:r>
            <a:r>
              <a:rPr lang="en-US" b="1" dirty="0" smtClean="0">
                <a:solidFill>
                  <a:srgbClr val="3366FF"/>
                </a:solidFill>
              </a:rPr>
              <a:t>wireless networks</a:t>
            </a:r>
          </a:p>
          <a:p>
            <a:r>
              <a:rPr lang="en-US" dirty="0" smtClean="0"/>
              <a:t>Networking becoming ubiquitous – even home systems use </a:t>
            </a:r>
            <a:r>
              <a:rPr lang="en-US" b="1" dirty="0" smtClean="0">
                <a:solidFill>
                  <a:srgbClr val="3366FF"/>
                </a:solidFill>
              </a:rPr>
              <a:t>firewalls</a:t>
            </a:r>
            <a:r>
              <a:rPr lang="en-US" dirty="0" smtClean="0"/>
              <a:t> to protect home computers from Internet attacks</a:t>
            </a: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65</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p:txBody>
          <a:bodyPr>
            <a:normAutofit/>
          </a:bodyPr>
          <a:lstStyle/>
          <a:p>
            <a:r>
              <a:rPr lang="en-US" sz="3600" b="1" dirty="0" smtClean="0">
                <a:solidFill>
                  <a:srgbClr val="1204C8"/>
                </a:solidFill>
              </a:rPr>
              <a:t>Computing Environments - Mobile</a:t>
            </a:r>
          </a:p>
        </p:txBody>
      </p:sp>
      <p:sp>
        <p:nvSpPr>
          <p:cNvPr id="49155" name="Content Placeholder 2"/>
          <p:cNvSpPr>
            <a:spLocks noGrp="1"/>
          </p:cNvSpPr>
          <p:nvPr>
            <p:ph idx="4294967295"/>
          </p:nvPr>
        </p:nvSpPr>
        <p:spPr>
          <a:xfrm>
            <a:off x="457200" y="1340768"/>
            <a:ext cx="8219256" cy="4785395"/>
          </a:xfrm>
        </p:spPr>
        <p:txBody>
          <a:bodyPr>
            <a:normAutofit fontScale="92500"/>
          </a:bodyPr>
          <a:lstStyle/>
          <a:p>
            <a:r>
              <a:rPr lang="en-US" dirty="0" smtClean="0"/>
              <a:t>Handheld </a:t>
            </a:r>
            <a:r>
              <a:rPr lang="en-US" dirty="0" err="1" smtClean="0"/>
              <a:t>smartphones</a:t>
            </a:r>
            <a:r>
              <a:rPr lang="en-US" dirty="0" smtClean="0"/>
              <a:t>, tablets, etc</a:t>
            </a:r>
          </a:p>
          <a:p>
            <a:r>
              <a:rPr lang="en-US" dirty="0" smtClean="0"/>
              <a:t>What is the functional difference between them and a </a:t>
            </a:r>
            <a:r>
              <a:rPr lang="en-US" altLang="en-US" dirty="0" smtClean="0"/>
              <a:t>“</a:t>
            </a:r>
            <a:r>
              <a:rPr lang="en-US" dirty="0" smtClean="0"/>
              <a:t>traditional</a:t>
            </a:r>
            <a:r>
              <a:rPr lang="en-US" altLang="en-US" dirty="0" smtClean="0"/>
              <a:t>”</a:t>
            </a:r>
            <a:r>
              <a:rPr lang="en-US" dirty="0" smtClean="0"/>
              <a:t> laptop?</a:t>
            </a:r>
          </a:p>
          <a:p>
            <a:r>
              <a:rPr lang="en-US" dirty="0" smtClean="0"/>
              <a:t>Extra feature – more OS features (GPS, gyroscope)</a:t>
            </a:r>
          </a:p>
          <a:p>
            <a:r>
              <a:rPr lang="en-US" dirty="0" smtClean="0"/>
              <a:t>Allows new types of apps like </a:t>
            </a:r>
            <a:r>
              <a:rPr lang="en-US" i="1" dirty="0" smtClean="0">
                <a:solidFill>
                  <a:srgbClr val="FF0000"/>
                </a:solidFill>
              </a:rPr>
              <a:t>augmented reality</a:t>
            </a:r>
          </a:p>
          <a:p>
            <a:r>
              <a:rPr lang="en-US" dirty="0" smtClean="0"/>
              <a:t>Use IEEE 802.11 wireless, or cellular data networks for connectivity</a:t>
            </a:r>
          </a:p>
          <a:p>
            <a:r>
              <a:rPr lang="en-US" dirty="0" smtClean="0"/>
              <a:t>Leaders are </a:t>
            </a:r>
            <a:r>
              <a:rPr lang="en-US" dirty="0" smtClean="0">
                <a:solidFill>
                  <a:srgbClr val="3366FF"/>
                </a:solidFill>
              </a:rPr>
              <a:t>Apple </a:t>
            </a:r>
            <a:r>
              <a:rPr lang="en-US" dirty="0" err="1" smtClean="0">
                <a:solidFill>
                  <a:srgbClr val="3366FF"/>
                </a:solidFill>
              </a:rPr>
              <a:t>iOS</a:t>
            </a:r>
            <a:r>
              <a:rPr lang="en-US" dirty="0" smtClean="0">
                <a:solidFill>
                  <a:srgbClr val="3366FF"/>
                </a:solidFill>
              </a:rPr>
              <a:t> </a:t>
            </a:r>
            <a:r>
              <a:rPr lang="en-US" dirty="0" smtClean="0"/>
              <a:t>and </a:t>
            </a:r>
            <a:r>
              <a:rPr lang="en-US" dirty="0" smtClean="0">
                <a:solidFill>
                  <a:srgbClr val="3366FF"/>
                </a:solidFill>
              </a:rPr>
              <a:t>Google Android</a:t>
            </a: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66</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p:txBody>
          <a:bodyPr>
            <a:normAutofit fontScale="90000"/>
          </a:bodyPr>
          <a:lstStyle/>
          <a:p>
            <a:r>
              <a:rPr lang="en-US" sz="4000" b="1" dirty="0" smtClean="0">
                <a:solidFill>
                  <a:srgbClr val="4817FB"/>
                </a:solidFill>
              </a:rPr>
              <a:t>Computing Environments – Distributed</a:t>
            </a:r>
          </a:p>
        </p:txBody>
      </p:sp>
      <p:sp>
        <p:nvSpPr>
          <p:cNvPr id="50179" name="Content Placeholder 2"/>
          <p:cNvSpPr>
            <a:spLocks noGrp="1"/>
          </p:cNvSpPr>
          <p:nvPr>
            <p:ph idx="4294967295"/>
          </p:nvPr>
        </p:nvSpPr>
        <p:spPr>
          <a:xfrm>
            <a:off x="0" y="1124744"/>
            <a:ext cx="9468544" cy="5544616"/>
          </a:xfrm>
        </p:spPr>
        <p:txBody>
          <a:bodyPr>
            <a:noAutofit/>
          </a:bodyPr>
          <a:lstStyle/>
          <a:p>
            <a:r>
              <a:rPr lang="en-US" dirty="0" smtClean="0">
                <a:solidFill>
                  <a:srgbClr val="FF0000"/>
                </a:solidFill>
              </a:rPr>
              <a:t>Distributed</a:t>
            </a:r>
          </a:p>
          <a:p>
            <a:pPr lvl="1"/>
            <a:r>
              <a:rPr lang="en-US" dirty="0" smtClean="0"/>
              <a:t>Collection of separate, possibly heterogeneous, systems networked together</a:t>
            </a:r>
          </a:p>
          <a:p>
            <a:pPr lvl="2"/>
            <a:r>
              <a:rPr lang="en-US" b="1" dirty="0" smtClean="0">
                <a:solidFill>
                  <a:srgbClr val="3366FF"/>
                </a:solidFill>
              </a:rPr>
              <a:t>Network</a:t>
            </a:r>
            <a:r>
              <a:rPr lang="en-US" dirty="0" smtClean="0"/>
              <a:t> is a communications path, </a:t>
            </a:r>
            <a:r>
              <a:rPr lang="en-US" b="1" dirty="0" smtClean="0">
                <a:solidFill>
                  <a:srgbClr val="3366FF"/>
                </a:solidFill>
              </a:rPr>
              <a:t>TCP/IP </a:t>
            </a:r>
            <a:r>
              <a:rPr lang="en-US" dirty="0" smtClean="0"/>
              <a:t>most common</a:t>
            </a:r>
          </a:p>
          <a:p>
            <a:pPr lvl="3"/>
            <a:r>
              <a:rPr lang="en-US" b="1" dirty="0" smtClean="0">
                <a:solidFill>
                  <a:srgbClr val="3366FF"/>
                </a:solidFill>
              </a:rPr>
              <a:t>Local Area Network </a:t>
            </a:r>
            <a:r>
              <a:rPr lang="en-US" dirty="0" smtClean="0"/>
              <a:t>(</a:t>
            </a:r>
            <a:r>
              <a:rPr lang="en-US" b="1" dirty="0" smtClean="0">
                <a:solidFill>
                  <a:srgbClr val="3366FF"/>
                </a:solidFill>
              </a:rPr>
              <a:t>LAN</a:t>
            </a:r>
            <a:r>
              <a:rPr lang="en-US" dirty="0" smtClean="0"/>
              <a:t>)</a:t>
            </a:r>
          </a:p>
          <a:p>
            <a:pPr lvl="3"/>
            <a:r>
              <a:rPr lang="en-US" b="1" dirty="0" smtClean="0">
                <a:solidFill>
                  <a:srgbClr val="3366FF"/>
                </a:solidFill>
              </a:rPr>
              <a:t>Wide Area Network </a:t>
            </a:r>
            <a:r>
              <a:rPr lang="en-US" dirty="0" smtClean="0"/>
              <a:t>(</a:t>
            </a:r>
            <a:r>
              <a:rPr lang="en-US" b="1" dirty="0" smtClean="0">
                <a:solidFill>
                  <a:srgbClr val="3366FF"/>
                </a:solidFill>
              </a:rPr>
              <a:t>WAN</a:t>
            </a:r>
            <a:r>
              <a:rPr lang="en-US" dirty="0" smtClean="0"/>
              <a:t>)</a:t>
            </a:r>
          </a:p>
          <a:p>
            <a:pPr lvl="3"/>
            <a:r>
              <a:rPr lang="en-US" b="1" dirty="0" smtClean="0">
                <a:solidFill>
                  <a:srgbClr val="3366FF"/>
                </a:solidFill>
              </a:rPr>
              <a:t>Metropolitan Area Network </a:t>
            </a:r>
            <a:r>
              <a:rPr lang="en-US" dirty="0" smtClean="0"/>
              <a:t>(</a:t>
            </a:r>
            <a:r>
              <a:rPr lang="en-US" b="1" dirty="0" smtClean="0">
                <a:solidFill>
                  <a:srgbClr val="3366FF"/>
                </a:solidFill>
              </a:rPr>
              <a:t>MAN</a:t>
            </a:r>
            <a:r>
              <a:rPr lang="en-US" dirty="0" smtClean="0"/>
              <a:t>)</a:t>
            </a:r>
            <a:endParaRPr lang="en-US" b="1" dirty="0" smtClean="0">
              <a:solidFill>
                <a:srgbClr val="3366FF"/>
              </a:solidFill>
            </a:endParaRPr>
          </a:p>
          <a:p>
            <a:pPr lvl="3"/>
            <a:r>
              <a:rPr lang="en-US" b="1" dirty="0" smtClean="0">
                <a:solidFill>
                  <a:srgbClr val="3366FF"/>
                </a:solidFill>
              </a:rPr>
              <a:t>Personal Area Network </a:t>
            </a:r>
            <a:r>
              <a:rPr lang="en-US" dirty="0" smtClean="0"/>
              <a:t>(</a:t>
            </a:r>
            <a:r>
              <a:rPr lang="en-US" b="1" dirty="0" smtClean="0">
                <a:solidFill>
                  <a:srgbClr val="3366FF"/>
                </a:solidFill>
              </a:rPr>
              <a:t>PAN</a:t>
            </a:r>
            <a:r>
              <a:rPr lang="en-US" dirty="0" smtClean="0"/>
              <a:t>)</a:t>
            </a:r>
          </a:p>
          <a:p>
            <a:pPr lvl="1"/>
            <a:r>
              <a:rPr lang="en-US" b="1" dirty="0" smtClean="0">
                <a:solidFill>
                  <a:srgbClr val="3366FF"/>
                </a:solidFill>
              </a:rPr>
              <a:t>Network Operating System </a:t>
            </a:r>
            <a:r>
              <a:rPr lang="en-US" dirty="0" smtClean="0"/>
              <a:t>provides features between systems across network</a:t>
            </a:r>
          </a:p>
          <a:p>
            <a:pPr lvl="2"/>
            <a:r>
              <a:rPr lang="en-US" b="1" dirty="0" smtClean="0">
                <a:solidFill>
                  <a:srgbClr val="FF0000"/>
                </a:solidFill>
              </a:rPr>
              <a:t>Communication scheme allows systems to exchange messages</a:t>
            </a:r>
          </a:p>
          <a:p>
            <a:pPr lvl="2"/>
            <a:r>
              <a:rPr lang="en-US" b="1" dirty="0" smtClean="0">
                <a:solidFill>
                  <a:srgbClr val="FF0000"/>
                </a:solidFill>
              </a:rPr>
              <a:t>Illusion of a single system</a:t>
            </a: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67</a:t>
            </a:fld>
            <a:endParaRPr lang="en-US" b="1" dirty="0">
              <a:solidFill>
                <a:schemeClr val="tx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838201" y="277813"/>
            <a:ext cx="8153400" cy="576262"/>
          </a:xfrm>
        </p:spPr>
        <p:txBody>
          <a:bodyPr>
            <a:noAutofit/>
          </a:bodyPr>
          <a:lstStyle/>
          <a:p>
            <a:pPr eaLnBrk="1" hangingPunct="1"/>
            <a:r>
              <a:rPr lang="en-US" sz="3600" b="1" dirty="0" smtClean="0">
                <a:solidFill>
                  <a:srgbClr val="4817FB"/>
                </a:solidFill>
              </a:rPr>
              <a:t>Computing Environments – Client-Server</a:t>
            </a:r>
          </a:p>
        </p:txBody>
      </p:sp>
      <p:sp>
        <p:nvSpPr>
          <p:cNvPr id="51203" name="Rectangle 4"/>
          <p:cNvSpPr>
            <a:spLocks noChangeArrowheads="1"/>
          </p:cNvSpPr>
          <p:nvPr/>
        </p:nvSpPr>
        <p:spPr bwMode="auto">
          <a:xfrm>
            <a:off x="533400" y="990600"/>
            <a:ext cx="8229600" cy="5105400"/>
          </a:xfrm>
          <a:prstGeom prst="rect">
            <a:avLst/>
          </a:prstGeom>
          <a:noFill/>
          <a:ln w="9525">
            <a:noFill/>
            <a:miter lim="800000"/>
            <a:headEnd/>
            <a:tailEnd/>
          </a:ln>
        </p:spPr>
        <p:txBody>
          <a:bodyPr/>
          <a:lstStyle/>
          <a:p>
            <a:pPr marL="342900" indent="-342900">
              <a:lnSpc>
                <a:spcPct val="90000"/>
              </a:lnSpc>
              <a:spcBef>
                <a:spcPct val="35000"/>
              </a:spcBef>
              <a:buClr>
                <a:srgbClr val="993300"/>
              </a:buClr>
              <a:buSzPct val="90000"/>
              <a:buFont typeface="Monotype Sorts" pitchFamily="2" charset="2"/>
              <a:buChar char="n"/>
            </a:pPr>
            <a:r>
              <a:rPr kumimoji="1" lang="en-US" sz="2000" dirty="0">
                <a:latin typeface="Helvetica" pitchFamily="34" charset="0"/>
              </a:rPr>
              <a:t>Client-Server Computing</a:t>
            </a:r>
          </a:p>
          <a:p>
            <a:pPr marL="742950" lvl="1" indent="-285750">
              <a:lnSpc>
                <a:spcPct val="90000"/>
              </a:lnSpc>
              <a:spcBef>
                <a:spcPct val="35000"/>
              </a:spcBef>
              <a:buClr>
                <a:srgbClr val="CC6600"/>
              </a:buClr>
              <a:buSzPct val="80000"/>
              <a:buFont typeface="Monotype Sorts" pitchFamily="2" charset="2"/>
              <a:buChar char="l"/>
            </a:pPr>
            <a:r>
              <a:rPr kumimoji="1" lang="en-US" sz="2000" dirty="0">
                <a:latin typeface="Helvetica" pitchFamily="34" charset="0"/>
              </a:rPr>
              <a:t>Dumb terminals supplanted by smart PCs</a:t>
            </a:r>
          </a:p>
          <a:p>
            <a:pPr marL="742950" lvl="1" indent="-285750">
              <a:lnSpc>
                <a:spcPct val="90000"/>
              </a:lnSpc>
              <a:spcBef>
                <a:spcPct val="35000"/>
              </a:spcBef>
              <a:buClr>
                <a:srgbClr val="CC6600"/>
              </a:buClr>
              <a:buSzPct val="80000"/>
              <a:buFont typeface="Monotype Sorts" pitchFamily="2" charset="2"/>
              <a:buChar char="l"/>
            </a:pPr>
            <a:r>
              <a:rPr kumimoji="1" lang="en-US" sz="2000" dirty="0">
                <a:latin typeface="Helvetica" pitchFamily="34" charset="0"/>
              </a:rPr>
              <a:t>Many systems now </a:t>
            </a:r>
            <a:r>
              <a:rPr kumimoji="1" lang="en-US" sz="2000" dirty="0">
                <a:solidFill>
                  <a:srgbClr val="1204C8"/>
                </a:solidFill>
                <a:latin typeface="Helvetica" pitchFamily="34" charset="0"/>
              </a:rPr>
              <a:t>servers</a:t>
            </a:r>
            <a:r>
              <a:rPr kumimoji="1" lang="en-US" sz="2000" dirty="0">
                <a:latin typeface="Helvetica" pitchFamily="34" charset="0"/>
              </a:rPr>
              <a:t>, responding to requests generated by </a:t>
            </a:r>
            <a:r>
              <a:rPr kumimoji="1" lang="en-US" sz="2000" dirty="0">
                <a:solidFill>
                  <a:srgbClr val="1204C8"/>
                </a:solidFill>
                <a:latin typeface="Helvetica" pitchFamily="34" charset="0"/>
              </a:rPr>
              <a:t>clients</a:t>
            </a:r>
          </a:p>
          <a:p>
            <a:pPr marL="1085850" lvl="2" indent="-228600">
              <a:lnSpc>
                <a:spcPct val="90000"/>
              </a:lnSpc>
              <a:spcBef>
                <a:spcPct val="35000"/>
              </a:spcBef>
              <a:buClr>
                <a:srgbClr val="009900"/>
              </a:buClr>
              <a:buSzPct val="75000"/>
              <a:buFont typeface="Webdings" pitchFamily="18" charset="2"/>
              <a:buChar char="4"/>
            </a:pPr>
            <a:r>
              <a:rPr kumimoji="1" lang="en-US" sz="2000" dirty="0">
                <a:solidFill>
                  <a:srgbClr val="1204C8"/>
                </a:solidFill>
                <a:latin typeface="Helvetica" pitchFamily="34" charset="0"/>
              </a:rPr>
              <a:t>Compute-server system </a:t>
            </a:r>
            <a:r>
              <a:rPr kumimoji="1" lang="en-US" sz="2000" dirty="0">
                <a:latin typeface="Helvetica" pitchFamily="34" charset="0"/>
              </a:rPr>
              <a:t>provides an interface to client to request services (i.e., database)</a:t>
            </a:r>
          </a:p>
          <a:p>
            <a:pPr marL="1085850" lvl="2" indent="-228600">
              <a:lnSpc>
                <a:spcPct val="90000"/>
              </a:lnSpc>
              <a:spcBef>
                <a:spcPct val="35000"/>
              </a:spcBef>
              <a:buClr>
                <a:srgbClr val="009900"/>
              </a:buClr>
              <a:buSzPct val="75000"/>
              <a:buFont typeface="Webdings" pitchFamily="18" charset="2"/>
              <a:buChar char="4"/>
            </a:pPr>
            <a:r>
              <a:rPr kumimoji="1" lang="en-US" sz="2000" dirty="0">
                <a:solidFill>
                  <a:srgbClr val="1204C8"/>
                </a:solidFill>
                <a:latin typeface="Helvetica" pitchFamily="34" charset="0"/>
              </a:rPr>
              <a:t>File-server system </a:t>
            </a:r>
            <a:r>
              <a:rPr kumimoji="1" lang="en-US" sz="2000" dirty="0">
                <a:latin typeface="Helvetica" pitchFamily="34" charset="0"/>
              </a:rPr>
              <a:t>provides interface for clients to store and retrieve files</a:t>
            </a:r>
          </a:p>
        </p:txBody>
      </p:sp>
      <p:pic>
        <p:nvPicPr>
          <p:cNvPr id="51204" name="Picture 1" descr="1_18.pdf"/>
          <p:cNvPicPr>
            <a:picLocks noChangeAspect="1"/>
          </p:cNvPicPr>
          <p:nvPr/>
        </p:nvPicPr>
        <p:blipFill>
          <a:blip r:embed="rId3" cstate="print"/>
          <a:srcRect/>
          <a:stretch>
            <a:fillRect/>
          </a:stretch>
        </p:blipFill>
        <p:spPr bwMode="auto">
          <a:xfrm>
            <a:off x="2057400" y="4038600"/>
            <a:ext cx="4610100" cy="2005012"/>
          </a:xfrm>
          <a:prstGeom prst="rect">
            <a:avLst/>
          </a:prstGeom>
          <a:noFill/>
          <a:ln w="9525">
            <a:noFill/>
            <a:miter lim="800000"/>
            <a:headEnd/>
            <a:tailEnd/>
          </a:ln>
        </p:spPr>
      </p:pic>
      <p:sp>
        <p:nvSpPr>
          <p:cNvPr id="9" name="عنصر نائب للتذييل 8"/>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7" name="Slide Number Placeholder 6"/>
          <p:cNvSpPr>
            <a:spLocks noGrp="1"/>
          </p:cNvSpPr>
          <p:nvPr>
            <p:ph type="sldNum" sz="quarter" idx="12"/>
          </p:nvPr>
        </p:nvSpPr>
        <p:spPr/>
        <p:txBody>
          <a:bodyPr/>
          <a:lstStyle/>
          <a:p>
            <a:fld id="{1EDA7384-30A3-4D98-8C61-1E233AE8BEB8}" type="slidenum">
              <a:rPr lang="en-US" sz="1800" b="1" smtClean="0">
                <a:solidFill>
                  <a:schemeClr val="tx1"/>
                </a:solidFill>
              </a:rPr>
              <a:pPr/>
              <a:t>68</a:t>
            </a:fld>
            <a:endParaRPr lang="en-US" b="1" dirty="0">
              <a:solidFill>
                <a:schemeClr val="tx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1041400" y="277813"/>
            <a:ext cx="7645400" cy="576262"/>
          </a:xfrm>
        </p:spPr>
        <p:txBody>
          <a:bodyPr/>
          <a:lstStyle/>
          <a:p>
            <a:pPr eaLnBrk="1" hangingPunct="1"/>
            <a:r>
              <a:rPr lang="en-US" sz="2800" b="1" dirty="0" smtClean="0">
                <a:solidFill>
                  <a:srgbClr val="4817FB"/>
                </a:solidFill>
              </a:rPr>
              <a:t>Computing Environments - Peer-to-Peer</a:t>
            </a:r>
          </a:p>
        </p:txBody>
      </p:sp>
      <p:sp>
        <p:nvSpPr>
          <p:cNvPr id="52227" name="Rectangle 3"/>
          <p:cNvSpPr>
            <a:spLocks noGrp="1" noChangeArrowheads="1"/>
          </p:cNvSpPr>
          <p:nvPr>
            <p:ph type="body" idx="4294967295"/>
          </p:nvPr>
        </p:nvSpPr>
        <p:spPr>
          <a:xfrm>
            <a:off x="214282" y="928670"/>
            <a:ext cx="8501122" cy="5243530"/>
          </a:xfrm>
        </p:spPr>
        <p:txBody>
          <a:bodyPr>
            <a:noAutofit/>
          </a:bodyPr>
          <a:lstStyle/>
          <a:p>
            <a:r>
              <a:rPr lang="en-US" sz="2400" dirty="0" smtClean="0"/>
              <a:t>Another model of distributed system.</a:t>
            </a:r>
          </a:p>
          <a:p>
            <a:r>
              <a:rPr lang="en-US" sz="2400" dirty="0" smtClean="0"/>
              <a:t>P2P does not distinguish clients  and servers.</a:t>
            </a:r>
          </a:p>
          <a:p>
            <a:pPr lvl="1"/>
            <a:r>
              <a:rPr lang="en-US" sz="2400" dirty="0" smtClean="0"/>
              <a:t>Instead all nodes are considered peers</a:t>
            </a:r>
          </a:p>
          <a:p>
            <a:pPr lvl="1"/>
            <a:r>
              <a:rPr lang="en-US" sz="2400" dirty="0" smtClean="0"/>
              <a:t>May each act as client, server or both</a:t>
            </a:r>
          </a:p>
          <a:p>
            <a:pPr lvl="1"/>
            <a:r>
              <a:rPr lang="en-US" sz="2400" dirty="0" smtClean="0"/>
              <a:t>Node must join P2P network</a:t>
            </a:r>
          </a:p>
          <a:p>
            <a:pPr lvl="2"/>
            <a:r>
              <a:rPr lang="en-US" dirty="0" smtClean="0"/>
              <a:t>Registers its service with central lookup service on network, or</a:t>
            </a:r>
          </a:p>
          <a:p>
            <a:pPr lvl="2"/>
            <a:r>
              <a:rPr lang="en-US" dirty="0" smtClean="0"/>
              <a:t>Broadcast request for service and respond to requests for service via </a:t>
            </a:r>
            <a:r>
              <a:rPr lang="en-US" i="1" dirty="0" smtClean="0"/>
              <a:t>discovery protocol</a:t>
            </a:r>
          </a:p>
          <a:p>
            <a:pPr lvl="1"/>
            <a:r>
              <a:rPr lang="en-US" sz="2400" dirty="0" smtClean="0"/>
              <a:t>Examples include</a:t>
            </a:r>
            <a:r>
              <a:rPr lang="en-US" sz="2400" i="1" dirty="0" smtClean="0"/>
              <a:t> </a:t>
            </a:r>
            <a:r>
              <a:rPr lang="en-US" sz="2400" dirty="0" smtClean="0"/>
              <a:t>Napster</a:t>
            </a:r>
            <a:r>
              <a:rPr lang="en-US" sz="2400" i="1" dirty="0" smtClean="0"/>
              <a:t> </a:t>
            </a:r>
            <a:r>
              <a:rPr lang="en-US" sz="2400" dirty="0" smtClean="0"/>
              <a:t>and</a:t>
            </a:r>
            <a:r>
              <a:rPr lang="en-US" sz="2400" i="1" dirty="0" smtClean="0"/>
              <a:t> </a:t>
            </a:r>
            <a:r>
              <a:rPr lang="en-US" sz="2400" dirty="0" smtClean="0"/>
              <a:t>Gnutella</a:t>
            </a:r>
            <a:r>
              <a:rPr lang="en-US" sz="2400" i="1" dirty="0" smtClean="0"/>
              <a:t>, </a:t>
            </a:r>
            <a:r>
              <a:rPr lang="en-US" sz="2400" dirty="0" smtClean="0">
                <a:solidFill>
                  <a:srgbClr val="3366FF"/>
                </a:solidFill>
              </a:rPr>
              <a:t>Voice over IP </a:t>
            </a:r>
            <a:r>
              <a:rPr lang="en-US" sz="2400" i="1" dirty="0" smtClean="0"/>
              <a:t>(</a:t>
            </a:r>
            <a:r>
              <a:rPr lang="en-US" sz="2400" dirty="0" smtClean="0">
                <a:solidFill>
                  <a:srgbClr val="3366FF"/>
                </a:solidFill>
              </a:rPr>
              <a:t>VoIP</a:t>
            </a:r>
            <a:r>
              <a:rPr lang="en-US" sz="2400" i="1" dirty="0" smtClean="0"/>
              <a:t>) </a:t>
            </a:r>
            <a:r>
              <a:rPr lang="en-US" sz="2400" dirty="0" smtClean="0"/>
              <a:t>such as Skype </a:t>
            </a:r>
          </a:p>
        </p:txBody>
      </p:sp>
      <p:pic>
        <p:nvPicPr>
          <p:cNvPr id="52228" name="Picture 1" descr="1_19.pdf"/>
          <p:cNvPicPr>
            <a:picLocks noChangeAspect="1"/>
          </p:cNvPicPr>
          <p:nvPr/>
        </p:nvPicPr>
        <p:blipFill>
          <a:blip r:embed="rId3" cstate="print"/>
          <a:srcRect/>
          <a:stretch>
            <a:fillRect/>
          </a:stretch>
        </p:blipFill>
        <p:spPr bwMode="auto">
          <a:xfrm>
            <a:off x="6000760" y="1142984"/>
            <a:ext cx="2969508" cy="2255837"/>
          </a:xfrm>
          <a:prstGeom prst="rect">
            <a:avLst/>
          </a:prstGeom>
          <a:noFill/>
          <a:ln w="9525">
            <a:noFill/>
            <a:miter lim="800000"/>
            <a:headEnd/>
            <a:tailEnd/>
          </a:ln>
        </p:spPr>
      </p:pic>
      <p:sp>
        <p:nvSpPr>
          <p:cNvPr id="9" name="عنصر نائب للتذييل 8"/>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7" name="Slide Number Placeholder 6"/>
          <p:cNvSpPr>
            <a:spLocks noGrp="1"/>
          </p:cNvSpPr>
          <p:nvPr>
            <p:ph type="sldNum" sz="quarter" idx="12"/>
          </p:nvPr>
        </p:nvSpPr>
        <p:spPr/>
        <p:txBody>
          <a:bodyPr/>
          <a:lstStyle/>
          <a:p>
            <a:fld id="{1EDA7384-30A3-4D98-8C61-1E233AE8BEB8}" type="slidenum">
              <a:rPr lang="en-US" sz="1800" b="1" smtClean="0">
                <a:solidFill>
                  <a:schemeClr val="tx1"/>
                </a:solidFill>
              </a:rPr>
              <a:pPr/>
              <a:t>69</a:t>
            </a:fld>
            <a:endParaRPr lang="en-US"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4" name="Content Placeholder 2"/>
          <p:cNvSpPr txBox="1">
            <a:spLocks/>
          </p:cNvSpPr>
          <p:nvPr/>
        </p:nvSpPr>
        <p:spPr>
          <a:xfrm>
            <a:off x="500034" y="1071546"/>
            <a:ext cx="8115328" cy="5143536"/>
          </a:xfrm>
          <a:prstGeom prst="rect">
            <a:avLst/>
          </a:prstGeom>
        </p:spPr>
        <p:txBody>
          <a:bodyPr/>
          <a:lstStyle/>
          <a:p>
            <a:pPr marL="407988" marR="0" lvl="0" indent="-355600" algn="l" defTabSz="914400" rtl="0" eaLnBrk="1" fontAlgn="auto" latinLnBrk="0" hangingPunct="1">
              <a:lnSpc>
                <a:spcPct val="100000"/>
              </a:lnSpc>
              <a:spcBef>
                <a:spcPct val="20000"/>
              </a:spcBef>
              <a:spcAft>
                <a:spcPts val="0"/>
              </a:spcAft>
              <a:buClr>
                <a:srgbClr val="FF0000"/>
              </a:buClr>
              <a:buSzPct val="100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odern No. 20" pitchFamily="18" charset="0"/>
                <a:ea typeface="+mn-ea"/>
                <a:cs typeface="+mn-cs"/>
              </a:rPr>
              <a:t> </a:t>
            </a:r>
            <a:r>
              <a:rPr lang="en-US" sz="2800" dirty="0" smtClean="0"/>
              <a:t>Operating system is a </a:t>
            </a:r>
            <a:r>
              <a:rPr lang="en-US" sz="3200" dirty="0" smtClean="0">
                <a:solidFill>
                  <a:srgbClr val="1204C8"/>
                </a:solidFill>
              </a:rPr>
              <a:t>System Software</a:t>
            </a:r>
          </a:p>
          <a:p>
            <a:pPr marL="407988" marR="0" lvl="0" indent="-355600" algn="l" defTabSz="914400" rtl="0" eaLnBrk="1" fontAlgn="auto" latinLnBrk="0" hangingPunct="1">
              <a:lnSpc>
                <a:spcPct val="100000"/>
              </a:lnSpc>
              <a:spcBef>
                <a:spcPct val="20000"/>
              </a:spcBef>
              <a:spcAft>
                <a:spcPts val="0"/>
              </a:spcAft>
              <a:buClr>
                <a:srgbClr val="FF0000"/>
              </a:buClr>
              <a:buSzPct val="100000"/>
              <a:buFont typeface="Wingdings" pitchFamily="2" charset="2"/>
              <a:buChar char="Ø"/>
              <a:tabLst/>
              <a:defRPr/>
            </a:pPr>
            <a:r>
              <a:rPr kumimoji="0" lang="en-US" sz="3200" i="0" u="none" strike="noStrike" kern="1200" cap="none" spc="0" normalizeH="0" baseline="0" noProof="0" dirty="0" smtClean="0">
                <a:ln>
                  <a:noFill/>
                </a:ln>
                <a:solidFill>
                  <a:schemeClr val="tx1"/>
                </a:solidFill>
                <a:effectLst/>
                <a:uLnTx/>
                <a:uFillTx/>
                <a:ea typeface="+mn-ea"/>
                <a:cs typeface="+mn-cs"/>
              </a:rPr>
              <a:t> </a:t>
            </a:r>
            <a:r>
              <a:rPr lang="en-US" sz="2800" dirty="0" smtClean="0"/>
              <a:t>Act as </a:t>
            </a:r>
            <a:r>
              <a:rPr kumimoji="0" lang="en-US" sz="3200" i="0" u="none" strike="noStrike" kern="1200" cap="none" spc="0" normalizeH="0" baseline="0" noProof="0" dirty="0" smtClean="0">
                <a:ln>
                  <a:noFill/>
                </a:ln>
                <a:solidFill>
                  <a:srgbClr val="1204C8"/>
                </a:solidFill>
                <a:effectLst/>
                <a:uLnTx/>
                <a:uFillTx/>
                <a:ea typeface="+mn-ea"/>
                <a:cs typeface="+mn-cs"/>
              </a:rPr>
              <a:t>interface</a:t>
            </a:r>
            <a:r>
              <a:rPr kumimoji="0" lang="en-US" sz="3200" i="0" u="none" strike="noStrike" kern="1200" cap="none" spc="0" normalizeH="0" baseline="0" noProof="0" dirty="0" smtClean="0">
                <a:ln>
                  <a:noFill/>
                </a:ln>
                <a:solidFill>
                  <a:schemeClr val="tx1"/>
                </a:solidFill>
                <a:effectLst/>
                <a:uLnTx/>
                <a:uFillTx/>
                <a:ea typeface="+mn-ea"/>
                <a:cs typeface="+mn-cs"/>
              </a:rPr>
              <a:t> </a:t>
            </a:r>
            <a:r>
              <a:rPr lang="en-US" sz="2800" dirty="0" smtClean="0"/>
              <a:t>b/w User and the Hardware</a:t>
            </a:r>
          </a:p>
          <a:p>
            <a:pPr marL="407988" marR="0" lvl="0" indent="-355600" algn="l" defTabSz="914400" rtl="0" eaLnBrk="1" fontAlgn="auto" latinLnBrk="0" hangingPunct="1">
              <a:lnSpc>
                <a:spcPct val="100000"/>
              </a:lnSpc>
              <a:spcBef>
                <a:spcPct val="20000"/>
              </a:spcBef>
              <a:spcAft>
                <a:spcPts val="0"/>
              </a:spcAft>
              <a:buClr>
                <a:srgbClr val="FF0000"/>
              </a:buClr>
              <a:buSzPct val="100000"/>
              <a:buFont typeface="Wingdings" pitchFamily="2" charset="2"/>
              <a:buChar char="Ø"/>
              <a:tabLst/>
              <a:defRPr/>
            </a:pPr>
            <a:r>
              <a:rPr lang="en-US" sz="2800" dirty="0" smtClean="0"/>
              <a:t> Organized set of programs</a:t>
            </a:r>
            <a:r>
              <a:rPr lang="en-US" sz="3200" dirty="0" smtClean="0">
                <a:solidFill>
                  <a:srgbClr val="1204C8"/>
                </a:solidFill>
              </a:rPr>
              <a:t>(scheduling user programs)</a:t>
            </a:r>
          </a:p>
          <a:p>
            <a:pPr marL="407988" indent="-355600">
              <a:spcBef>
                <a:spcPct val="20000"/>
              </a:spcBef>
              <a:buClr>
                <a:srgbClr val="FF0000"/>
              </a:buClr>
              <a:buSzPct val="100000"/>
              <a:buFont typeface="Wingdings" pitchFamily="2" charset="2"/>
              <a:buChar char="Ø"/>
            </a:pPr>
            <a:r>
              <a:rPr kumimoji="0" lang="en-US" sz="3200" i="0" u="none" strike="noStrike" kern="1200" cap="none" spc="0" normalizeH="0" baseline="0" noProof="0" dirty="0" smtClean="0">
                <a:ln>
                  <a:noFill/>
                </a:ln>
                <a:solidFill>
                  <a:schemeClr val="tx1"/>
                </a:solidFill>
                <a:effectLst/>
                <a:uLnTx/>
                <a:uFillTx/>
                <a:ea typeface="+mn-ea"/>
                <a:cs typeface="+mn-cs"/>
              </a:rPr>
              <a:t> </a:t>
            </a:r>
            <a:r>
              <a:rPr lang="en-US" sz="3200" dirty="0" smtClean="0">
                <a:solidFill>
                  <a:srgbClr val="1204C8"/>
                </a:solidFill>
              </a:rPr>
              <a:t>Controls</a:t>
            </a:r>
            <a:r>
              <a:rPr lang="en-US" sz="2800" dirty="0" smtClean="0"/>
              <a:t> &amp; </a:t>
            </a:r>
            <a:r>
              <a:rPr lang="en-US" sz="3200" dirty="0" smtClean="0">
                <a:solidFill>
                  <a:srgbClr val="1204C8"/>
                </a:solidFill>
              </a:rPr>
              <a:t>manage</a:t>
            </a:r>
            <a:r>
              <a:rPr lang="en-US" sz="2800" dirty="0" smtClean="0"/>
              <a:t> computer resources</a:t>
            </a:r>
          </a:p>
          <a:p>
            <a:pPr marL="407988" indent="-355600">
              <a:spcBef>
                <a:spcPct val="20000"/>
              </a:spcBef>
              <a:buClr>
                <a:srgbClr val="FF0000"/>
              </a:buClr>
              <a:buSzPct val="100000"/>
            </a:pPr>
            <a:r>
              <a:rPr lang="en-US" sz="2800" dirty="0" smtClean="0"/>
              <a:t>      (H/W, S/W) </a:t>
            </a:r>
            <a:r>
              <a:rPr lang="en-US" sz="3200" dirty="0" smtClean="0">
                <a:solidFill>
                  <a:srgbClr val="1204C8"/>
                </a:solidFill>
              </a:rPr>
              <a:t>manage (storage ,CPU ,file system, ..)</a:t>
            </a:r>
            <a:endParaRPr lang="en-US" sz="3600" dirty="0" smtClean="0">
              <a:solidFill>
                <a:srgbClr val="1204C8"/>
              </a:solidFill>
            </a:endParaRPr>
          </a:p>
          <a:p>
            <a:pPr marL="342900" indent="-342900">
              <a:spcBef>
                <a:spcPct val="20000"/>
              </a:spcBef>
              <a:buClr>
                <a:srgbClr val="FF0000"/>
              </a:buClr>
              <a:buSzPct val="100000"/>
            </a:pPr>
            <a:endParaRPr lang="en-US" sz="3200" b="1" dirty="0" smtClean="0"/>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3200" b="0" i="0" u="none" strike="noStrike" kern="1200" cap="none" spc="0" normalizeH="0" baseline="0" noProof="0" dirty="0" smtClean="0">
              <a:ln>
                <a:noFill/>
              </a:ln>
              <a:solidFill>
                <a:schemeClr val="tx1"/>
              </a:solidFill>
              <a:effectLst/>
              <a:uLnTx/>
              <a:uFillTx/>
              <a:latin typeface="Modern No. 20" pitchFamily="18" charset="0"/>
              <a:ea typeface="+mn-ea"/>
              <a:cs typeface="+mn-cs"/>
            </a:endParaRPr>
          </a:p>
        </p:txBody>
      </p:sp>
      <p:sp>
        <p:nvSpPr>
          <p:cNvPr id="5" name="Rectangle 2"/>
          <p:cNvSpPr txBox="1">
            <a:spLocks noChangeArrowheads="1"/>
          </p:cNvSpPr>
          <p:nvPr/>
        </p:nvSpPr>
        <p:spPr>
          <a:xfrm>
            <a:off x="963613" y="277813"/>
            <a:ext cx="7723187" cy="576262"/>
          </a:xfrm>
          <a:prstGeom prst="rect">
            <a:avLst/>
          </a:prstGeom>
        </p:spPr>
        <p:txBody>
          <a:bodyPr vert="horz" lIns="91440" tIns="45720" rIns="91440" bIns="45720" rtlCol="0" anchor="ctr">
            <a:noAutofit/>
          </a:bodyPr>
          <a:lstStyle/>
          <a:p>
            <a:pPr marL="0" marR="0" lvl="0" indent="0" algn="ctr" fontAlgn="auto">
              <a:lnSpc>
                <a:spcPct val="100000"/>
              </a:lnSpc>
              <a:spcBef>
                <a:spcPct val="0"/>
              </a:spcBef>
              <a:spcAft>
                <a:spcPts val="0"/>
              </a:spcAft>
              <a:buClrTx/>
              <a:buSzTx/>
              <a:tabLst/>
              <a:defRPr/>
            </a:pPr>
            <a:r>
              <a:rPr lang="en-US" sz="3600" b="1" dirty="0" smtClean="0">
                <a:solidFill>
                  <a:srgbClr val="1204C8"/>
                </a:solidFill>
                <a:latin typeface="+mj-lt"/>
                <a:ea typeface="+mj-ea"/>
                <a:cs typeface="+mj-cs"/>
              </a:rPr>
              <a:t>What is an Operating System?</a:t>
            </a: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7</a:t>
            </a:fld>
            <a:endParaRPr lang="en-US" sz="1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dissolv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dissolve">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1041400" y="277813"/>
            <a:ext cx="7645400" cy="576262"/>
          </a:xfrm>
        </p:spPr>
        <p:txBody>
          <a:bodyPr/>
          <a:lstStyle/>
          <a:p>
            <a:pPr eaLnBrk="1" hangingPunct="1"/>
            <a:r>
              <a:rPr lang="en-US" sz="2800" b="1" dirty="0" smtClean="0">
                <a:solidFill>
                  <a:srgbClr val="4817FB"/>
                </a:solidFill>
              </a:rPr>
              <a:t>Computing Environments - Virtualization</a:t>
            </a:r>
          </a:p>
        </p:txBody>
      </p:sp>
      <p:sp>
        <p:nvSpPr>
          <p:cNvPr id="53251" name="Rectangle 3"/>
          <p:cNvSpPr>
            <a:spLocks noGrp="1" noChangeArrowheads="1"/>
          </p:cNvSpPr>
          <p:nvPr>
            <p:ph type="body" idx="4294967295"/>
          </p:nvPr>
        </p:nvSpPr>
        <p:spPr>
          <a:xfrm>
            <a:off x="285720" y="990600"/>
            <a:ext cx="8401080" cy="5105400"/>
          </a:xfrm>
        </p:spPr>
        <p:txBody>
          <a:bodyPr>
            <a:normAutofit fontScale="85000" lnSpcReduction="20000"/>
          </a:bodyPr>
          <a:lstStyle/>
          <a:p>
            <a:r>
              <a:rPr lang="en-US" dirty="0" smtClean="0"/>
              <a:t>Allows operating systems to run applications within other </a:t>
            </a:r>
            <a:r>
              <a:rPr lang="en-US" dirty="0" err="1" smtClean="0"/>
              <a:t>OSes</a:t>
            </a:r>
            <a:endParaRPr lang="en-US" dirty="0" smtClean="0"/>
          </a:p>
          <a:p>
            <a:pPr lvl="1"/>
            <a:r>
              <a:rPr lang="en-US" dirty="0" smtClean="0"/>
              <a:t>Vast and growing industry</a:t>
            </a:r>
          </a:p>
          <a:p>
            <a:endParaRPr lang="en-US" sz="800" dirty="0" smtClean="0"/>
          </a:p>
          <a:p>
            <a:r>
              <a:rPr lang="en-US" dirty="0" smtClean="0">
                <a:solidFill>
                  <a:srgbClr val="1204C8"/>
                </a:solidFill>
              </a:rPr>
              <a:t>Emulation</a:t>
            </a:r>
            <a:r>
              <a:rPr lang="en-US" dirty="0" smtClean="0"/>
              <a:t> used when source CPU type different from target type (i.e. PowerPC to Intel x86)</a:t>
            </a:r>
          </a:p>
          <a:p>
            <a:pPr lvl="1"/>
            <a:r>
              <a:rPr lang="en-US" dirty="0" smtClean="0"/>
              <a:t>Generally slowest method</a:t>
            </a:r>
          </a:p>
          <a:p>
            <a:pPr lvl="1"/>
            <a:r>
              <a:rPr lang="en-US" dirty="0" smtClean="0"/>
              <a:t>When computer language not compiled to native code – </a:t>
            </a:r>
            <a:r>
              <a:rPr lang="en-US" dirty="0" smtClean="0">
                <a:solidFill>
                  <a:srgbClr val="1204C8"/>
                </a:solidFill>
              </a:rPr>
              <a:t>Interpretation</a:t>
            </a:r>
          </a:p>
          <a:p>
            <a:r>
              <a:rPr lang="en-US" dirty="0" smtClean="0">
                <a:solidFill>
                  <a:srgbClr val="1204C8"/>
                </a:solidFill>
              </a:rPr>
              <a:t>Virtualization </a:t>
            </a:r>
            <a:r>
              <a:rPr lang="en-US" dirty="0" smtClean="0"/>
              <a:t>– OS natively compiled for CPU, running </a:t>
            </a:r>
            <a:r>
              <a:rPr lang="en-US" dirty="0" smtClean="0">
                <a:solidFill>
                  <a:srgbClr val="1204C8"/>
                </a:solidFill>
              </a:rPr>
              <a:t>guest</a:t>
            </a:r>
            <a:r>
              <a:rPr lang="en-US" dirty="0" smtClean="0"/>
              <a:t> </a:t>
            </a:r>
            <a:r>
              <a:rPr lang="en-US" dirty="0" err="1" smtClean="0"/>
              <a:t>OSes</a:t>
            </a:r>
            <a:r>
              <a:rPr lang="en-US" dirty="0" smtClean="0"/>
              <a:t>  also natively compiled </a:t>
            </a:r>
          </a:p>
          <a:p>
            <a:pPr lvl="1"/>
            <a:r>
              <a:rPr lang="en-US" dirty="0" smtClean="0"/>
              <a:t>Consider VMware running </a:t>
            </a:r>
            <a:r>
              <a:rPr lang="en-US" dirty="0" err="1" smtClean="0"/>
              <a:t>WinXP</a:t>
            </a:r>
            <a:r>
              <a:rPr lang="en-US" dirty="0" smtClean="0"/>
              <a:t> guests, each running applications, all on native </a:t>
            </a:r>
            <a:r>
              <a:rPr lang="en-US" dirty="0" err="1" smtClean="0"/>
              <a:t>WinXP</a:t>
            </a:r>
            <a:r>
              <a:rPr lang="en-US" dirty="0" smtClean="0"/>
              <a:t> </a:t>
            </a:r>
            <a:r>
              <a:rPr lang="en-US" dirty="0" smtClean="0">
                <a:solidFill>
                  <a:srgbClr val="1204C8"/>
                </a:solidFill>
              </a:rPr>
              <a:t>host</a:t>
            </a:r>
            <a:r>
              <a:rPr lang="en-US" dirty="0" smtClean="0"/>
              <a:t> OS</a:t>
            </a:r>
          </a:p>
          <a:p>
            <a:pPr lvl="1"/>
            <a:r>
              <a:rPr lang="en-US" dirty="0" smtClean="0">
                <a:solidFill>
                  <a:srgbClr val="1204C8"/>
                </a:solidFill>
              </a:rPr>
              <a:t>VMM</a:t>
            </a:r>
            <a:r>
              <a:rPr lang="en-US" dirty="0" smtClean="0"/>
              <a:t> provides virtualization services</a:t>
            </a: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70</a:t>
            </a:fld>
            <a:endParaRPr lang="en-US" b="1" dirty="0">
              <a:solidFill>
                <a:schemeClr val="tx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1041400" y="277813"/>
            <a:ext cx="7645400" cy="576262"/>
          </a:xfrm>
        </p:spPr>
        <p:txBody>
          <a:bodyPr/>
          <a:lstStyle/>
          <a:p>
            <a:pPr eaLnBrk="1" hangingPunct="1"/>
            <a:r>
              <a:rPr lang="en-US" sz="2800" b="1" dirty="0" smtClean="0">
                <a:solidFill>
                  <a:srgbClr val="4817FB"/>
                </a:solidFill>
              </a:rPr>
              <a:t>Computing Environments - Virtualization</a:t>
            </a:r>
          </a:p>
        </p:txBody>
      </p:sp>
      <p:sp>
        <p:nvSpPr>
          <p:cNvPr id="54275" name="Rectangle 3"/>
          <p:cNvSpPr>
            <a:spLocks noGrp="1" noChangeArrowheads="1"/>
          </p:cNvSpPr>
          <p:nvPr>
            <p:ph type="body" idx="4294967295"/>
          </p:nvPr>
        </p:nvSpPr>
        <p:spPr>
          <a:xfrm>
            <a:off x="642910" y="1233488"/>
            <a:ext cx="7829578" cy="4862512"/>
          </a:xfrm>
        </p:spPr>
        <p:txBody>
          <a:bodyPr>
            <a:normAutofit fontScale="77500" lnSpcReduction="20000"/>
          </a:bodyPr>
          <a:lstStyle/>
          <a:p>
            <a:r>
              <a:rPr lang="en-US" sz="3600" dirty="0" smtClean="0"/>
              <a:t>Use cases involve laptops and desktops running multiple </a:t>
            </a:r>
            <a:r>
              <a:rPr lang="en-US" sz="3600" dirty="0" err="1" smtClean="0"/>
              <a:t>OSes</a:t>
            </a:r>
            <a:r>
              <a:rPr lang="en-US" sz="3600" dirty="0" smtClean="0"/>
              <a:t> for exploration or compatibility</a:t>
            </a:r>
          </a:p>
          <a:p>
            <a:pPr lvl="1"/>
            <a:r>
              <a:rPr lang="en-US" sz="3100" dirty="0" smtClean="0">
                <a:solidFill>
                  <a:srgbClr val="1204C8"/>
                </a:solidFill>
              </a:rPr>
              <a:t>Apple laptop running Mac OS X host, Windows as a guest</a:t>
            </a:r>
          </a:p>
          <a:p>
            <a:pPr lvl="1"/>
            <a:r>
              <a:rPr lang="en-US" sz="3100" dirty="0" smtClean="0">
                <a:solidFill>
                  <a:srgbClr val="1204C8"/>
                </a:solidFill>
              </a:rPr>
              <a:t>Developing apps for multiple </a:t>
            </a:r>
            <a:r>
              <a:rPr lang="en-US" sz="3100" dirty="0" err="1" smtClean="0">
                <a:solidFill>
                  <a:srgbClr val="1204C8"/>
                </a:solidFill>
              </a:rPr>
              <a:t>OSes</a:t>
            </a:r>
            <a:r>
              <a:rPr lang="en-US" sz="3100" dirty="0" smtClean="0">
                <a:solidFill>
                  <a:srgbClr val="1204C8"/>
                </a:solidFill>
              </a:rPr>
              <a:t> without having multiple systems</a:t>
            </a:r>
          </a:p>
          <a:p>
            <a:pPr lvl="1"/>
            <a:r>
              <a:rPr lang="en-US" sz="3100" dirty="0" smtClean="0">
                <a:solidFill>
                  <a:srgbClr val="1204C8"/>
                </a:solidFill>
              </a:rPr>
              <a:t>QA testing applications without having multiple systems</a:t>
            </a:r>
          </a:p>
          <a:p>
            <a:pPr lvl="1"/>
            <a:r>
              <a:rPr lang="en-US" sz="3100" dirty="0" smtClean="0">
                <a:solidFill>
                  <a:srgbClr val="1204C8"/>
                </a:solidFill>
              </a:rPr>
              <a:t>Executing and managing compute environments within data centers</a:t>
            </a:r>
          </a:p>
          <a:p>
            <a:r>
              <a:rPr lang="en-US" sz="3600" dirty="0" smtClean="0"/>
              <a:t>VMM can run natively, in which case they are also the host</a:t>
            </a:r>
          </a:p>
          <a:p>
            <a:pPr lvl="1"/>
            <a:r>
              <a:rPr lang="en-US" sz="3100" dirty="0" smtClean="0">
                <a:solidFill>
                  <a:srgbClr val="1204C8"/>
                </a:solidFill>
              </a:rPr>
              <a:t>There is no general purpose host then (VMware ESX and Citrix </a:t>
            </a:r>
            <a:r>
              <a:rPr lang="en-US" sz="3100" dirty="0" err="1" smtClean="0">
                <a:solidFill>
                  <a:srgbClr val="1204C8"/>
                </a:solidFill>
              </a:rPr>
              <a:t>XenServer</a:t>
            </a:r>
            <a:r>
              <a:rPr lang="en-US" sz="3100" dirty="0" smtClean="0">
                <a:solidFill>
                  <a:srgbClr val="1204C8"/>
                </a:solidFill>
              </a:rPr>
              <a:t>)</a:t>
            </a:r>
          </a:p>
          <a:p>
            <a:pPr lvl="2"/>
            <a:endParaRPr lang="en-US" dirty="0" smtClean="0"/>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71</a:t>
            </a:fld>
            <a:endParaRPr lang="en-US" b="1" dirty="0">
              <a:solidFill>
                <a:schemeClr val="tx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457200" y="277813"/>
            <a:ext cx="8229600" cy="576262"/>
          </a:xfrm>
        </p:spPr>
        <p:txBody>
          <a:bodyPr>
            <a:noAutofit/>
          </a:bodyPr>
          <a:lstStyle/>
          <a:p>
            <a:pPr eaLnBrk="1" hangingPunct="1"/>
            <a:r>
              <a:rPr lang="en-US" sz="3600" b="1" dirty="0" smtClean="0">
                <a:solidFill>
                  <a:srgbClr val="4817FB"/>
                </a:solidFill>
              </a:rPr>
              <a:t>Computing Environments - Virtualization</a:t>
            </a:r>
          </a:p>
        </p:txBody>
      </p:sp>
      <p:pic>
        <p:nvPicPr>
          <p:cNvPr id="55299" name="Picture 1" descr="1_20.pdf"/>
          <p:cNvPicPr>
            <a:picLocks noChangeAspect="1"/>
          </p:cNvPicPr>
          <p:nvPr/>
        </p:nvPicPr>
        <p:blipFill>
          <a:blip r:embed="rId3" cstate="print"/>
          <a:srcRect/>
          <a:stretch>
            <a:fillRect/>
          </a:stretch>
        </p:blipFill>
        <p:spPr bwMode="auto">
          <a:xfrm>
            <a:off x="1408113" y="1554163"/>
            <a:ext cx="6396037" cy="4338637"/>
          </a:xfrm>
          <a:prstGeom prst="rect">
            <a:avLst/>
          </a:prstGeom>
          <a:noFill/>
          <a:ln w="9525">
            <a:noFill/>
            <a:miter lim="800000"/>
            <a:headEnd/>
            <a:tailEnd/>
          </a:ln>
        </p:spPr>
      </p:pic>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72</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228600" y="277813"/>
            <a:ext cx="8915400" cy="576262"/>
          </a:xfrm>
        </p:spPr>
        <p:txBody>
          <a:bodyPr>
            <a:noAutofit/>
          </a:bodyPr>
          <a:lstStyle/>
          <a:p>
            <a:pPr eaLnBrk="1" hangingPunct="1"/>
            <a:r>
              <a:rPr lang="en-US" sz="3600" b="1" dirty="0" smtClean="0">
                <a:solidFill>
                  <a:srgbClr val="4817FB"/>
                </a:solidFill>
              </a:rPr>
              <a:t>Computing Environments – Cloud Computing</a:t>
            </a:r>
          </a:p>
        </p:txBody>
      </p:sp>
      <p:sp>
        <p:nvSpPr>
          <p:cNvPr id="56323" name="Rectangle 3"/>
          <p:cNvSpPr>
            <a:spLocks noGrp="1" noChangeArrowheads="1"/>
          </p:cNvSpPr>
          <p:nvPr>
            <p:ph type="body" idx="4294967295"/>
          </p:nvPr>
        </p:nvSpPr>
        <p:spPr>
          <a:xfrm>
            <a:off x="428596" y="1233488"/>
            <a:ext cx="8486804" cy="5167312"/>
          </a:xfrm>
        </p:spPr>
        <p:txBody>
          <a:bodyPr>
            <a:noAutofit/>
          </a:bodyPr>
          <a:lstStyle/>
          <a:p>
            <a:r>
              <a:rPr lang="en-US" sz="2000" dirty="0" smtClean="0"/>
              <a:t>Delivers computing, storage, even apps as a service across a network</a:t>
            </a:r>
          </a:p>
          <a:p>
            <a:r>
              <a:rPr lang="en-US" sz="2000" dirty="0" smtClean="0"/>
              <a:t>Logical extension of virtualization as based on virtualization</a:t>
            </a:r>
          </a:p>
          <a:p>
            <a:pPr lvl="1"/>
            <a:r>
              <a:rPr lang="en-US" sz="2000" dirty="0" smtClean="0"/>
              <a:t>Amazon </a:t>
            </a:r>
            <a:r>
              <a:rPr lang="en-US" sz="2000" dirty="0" smtClean="0">
                <a:solidFill>
                  <a:srgbClr val="1204C8"/>
                </a:solidFill>
              </a:rPr>
              <a:t>EC2</a:t>
            </a:r>
            <a:r>
              <a:rPr lang="en-US" sz="2000" dirty="0" smtClean="0"/>
              <a:t>  has thousands of servers, millions of VMs, PBs of storage available across the Internet, pay based on usage</a:t>
            </a:r>
          </a:p>
          <a:p>
            <a:r>
              <a:rPr lang="en-US" sz="2000" dirty="0" smtClean="0"/>
              <a:t>Many types</a:t>
            </a:r>
          </a:p>
          <a:p>
            <a:pPr lvl="1"/>
            <a:r>
              <a:rPr lang="en-US" sz="2000" dirty="0" smtClean="0">
                <a:solidFill>
                  <a:srgbClr val="1204C8"/>
                </a:solidFill>
              </a:rPr>
              <a:t>Public cloud </a:t>
            </a:r>
            <a:r>
              <a:rPr lang="en-US" sz="2000" dirty="0" smtClean="0"/>
              <a:t>– available via Internet to anyone willing to pay</a:t>
            </a:r>
          </a:p>
          <a:p>
            <a:pPr lvl="1"/>
            <a:r>
              <a:rPr lang="en-US" sz="2000" dirty="0" smtClean="0">
                <a:solidFill>
                  <a:srgbClr val="1204C8"/>
                </a:solidFill>
              </a:rPr>
              <a:t>Private cloud </a:t>
            </a:r>
            <a:r>
              <a:rPr lang="en-US" sz="2000" dirty="0" smtClean="0"/>
              <a:t>– run by a company for the company</a:t>
            </a:r>
            <a:r>
              <a:rPr lang="en-US" altLang="en-US" sz="2000" dirty="0" smtClean="0"/>
              <a:t>’</a:t>
            </a:r>
            <a:r>
              <a:rPr lang="en-US" sz="2000" dirty="0" smtClean="0"/>
              <a:t>s own use</a:t>
            </a:r>
          </a:p>
          <a:p>
            <a:pPr lvl="1"/>
            <a:r>
              <a:rPr lang="en-US" sz="2000" dirty="0" smtClean="0">
                <a:solidFill>
                  <a:srgbClr val="1204C8"/>
                </a:solidFill>
              </a:rPr>
              <a:t>Hybrid clou</a:t>
            </a:r>
            <a:r>
              <a:rPr lang="en-US" sz="2000" dirty="0" smtClean="0">
                <a:solidFill>
                  <a:srgbClr val="3366FF"/>
                </a:solidFill>
              </a:rPr>
              <a:t>d </a:t>
            </a:r>
            <a:r>
              <a:rPr lang="en-US" sz="2000" dirty="0" smtClean="0"/>
              <a:t>– includes both public and private cloud components</a:t>
            </a:r>
          </a:p>
          <a:p>
            <a:pPr lvl="1"/>
            <a:r>
              <a:rPr lang="en-US" sz="2000" dirty="0" smtClean="0"/>
              <a:t>Software as a Service (</a:t>
            </a:r>
            <a:r>
              <a:rPr lang="en-US" sz="2000" dirty="0" err="1" smtClean="0">
                <a:solidFill>
                  <a:srgbClr val="1204C8"/>
                </a:solidFill>
              </a:rPr>
              <a:t>SaaS</a:t>
            </a:r>
            <a:r>
              <a:rPr lang="en-US" sz="2000" dirty="0" smtClean="0"/>
              <a:t>) – one or more applications available via the Internet (i.e. word processor)</a:t>
            </a:r>
          </a:p>
          <a:p>
            <a:pPr lvl="1"/>
            <a:r>
              <a:rPr lang="en-US" sz="2000" dirty="0" smtClean="0"/>
              <a:t>Platform as a Service (</a:t>
            </a:r>
            <a:r>
              <a:rPr lang="en-US" sz="2000" dirty="0" err="1" smtClean="0">
                <a:solidFill>
                  <a:srgbClr val="1204C8"/>
                </a:solidFill>
              </a:rPr>
              <a:t>PaaS</a:t>
            </a:r>
            <a:r>
              <a:rPr lang="en-US" sz="2000" dirty="0" smtClean="0"/>
              <a:t>) – software stack ready for application use via the Internet (</a:t>
            </a:r>
            <a:r>
              <a:rPr lang="en-US" sz="2000" dirty="0" err="1" smtClean="0"/>
              <a:t>i.e</a:t>
            </a:r>
            <a:r>
              <a:rPr lang="en-US" sz="2000" dirty="0" smtClean="0"/>
              <a:t> a database server)</a:t>
            </a:r>
          </a:p>
          <a:p>
            <a:pPr lvl="1"/>
            <a:r>
              <a:rPr lang="en-US" sz="2000" dirty="0" smtClean="0"/>
              <a:t>Infrastructure as a Service (</a:t>
            </a:r>
            <a:r>
              <a:rPr lang="en-US" sz="2000" dirty="0" err="1" smtClean="0">
                <a:solidFill>
                  <a:srgbClr val="1204C8"/>
                </a:solidFill>
              </a:rPr>
              <a:t>IaaS</a:t>
            </a:r>
            <a:r>
              <a:rPr lang="en-US" sz="2000" dirty="0" smtClean="0"/>
              <a:t>) – servers or storage available over Internet (i.e. storage available for backup use)</a:t>
            </a: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73</a:t>
            </a:fld>
            <a:endParaRPr lang="en-US" b="1" dirty="0">
              <a:solidFill>
                <a:schemeClr val="tx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381000" y="277813"/>
            <a:ext cx="8305800" cy="576262"/>
          </a:xfrm>
        </p:spPr>
        <p:txBody>
          <a:bodyPr>
            <a:noAutofit/>
          </a:bodyPr>
          <a:lstStyle/>
          <a:p>
            <a:pPr eaLnBrk="1" hangingPunct="1"/>
            <a:r>
              <a:rPr lang="en-US" sz="3200" b="1" dirty="0" smtClean="0">
                <a:solidFill>
                  <a:srgbClr val="4817FB"/>
                </a:solidFill>
              </a:rPr>
              <a:t>Computing Environments – Cloud Computing</a:t>
            </a:r>
          </a:p>
        </p:txBody>
      </p:sp>
      <p:sp>
        <p:nvSpPr>
          <p:cNvPr id="57347" name="Rectangle 3"/>
          <p:cNvSpPr>
            <a:spLocks noGrp="1" noChangeArrowheads="1"/>
          </p:cNvSpPr>
          <p:nvPr>
            <p:ph type="body" idx="4294967295"/>
          </p:nvPr>
        </p:nvSpPr>
        <p:spPr>
          <a:xfrm>
            <a:off x="357158" y="928670"/>
            <a:ext cx="8429684" cy="2271711"/>
          </a:xfrm>
        </p:spPr>
        <p:txBody>
          <a:bodyPr>
            <a:normAutofit fontScale="85000" lnSpcReduction="10000"/>
          </a:bodyPr>
          <a:lstStyle/>
          <a:p>
            <a:r>
              <a:rPr lang="en-US" dirty="0" smtClean="0"/>
              <a:t>Cloud computing environments composed of traditional </a:t>
            </a:r>
            <a:r>
              <a:rPr lang="en-US" dirty="0" err="1" smtClean="0"/>
              <a:t>OSes</a:t>
            </a:r>
            <a:r>
              <a:rPr lang="en-US" dirty="0" smtClean="0"/>
              <a:t>, plus VMMs, plus cloud management tools</a:t>
            </a:r>
          </a:p>
          <a:p>
            <a:pPr lvl="1"/>
            <a:r>
              <a:rPr lang="en-US" dirty="0" smtClean="0"/>
              <a:t>Internet connectivity requires security like firewalls</a:t>
            </a:r>
            <a:endParaRPr lang="en-US" sz="800" dirty="0" smtClean="0"/>
          </a:p>
          <a:p>
            <a:pPr lvl="1"/>
            <a:r>
              <a:rPr lang="en-US" dirty="0" smtClean="0"/>
              <a:t>Load balancers spread traffic across multiple applications</a:t>
            </a:r>
          </a:p>
        </p:txBody>
      </p:sp>
      <p:pic>
        <p:nvPicPr>
          <p:cNvPr id="57348" name="Picture 1" descr="1_21.pdf"/>
          <p:cNvPicPr>
            <a:picLocks noChangeAspect="1"/>
          </p:cNvPicPr>
          <p:nvPr/>
        </p:nvPicPr>
        <p:blipFill>
          <a:blip r:embed="rId3" cstate="print"/>
          <a:srcRect/>
          <a:stretch>
            <a:fillRect/>
          </a:stretch>
        </p:blipFill>
        <p:spPr bwMode="auto">
          <a:xfrm>
            <a:off x="1142976" y="2786058"/>
            <a:ext cx="6786610" cy="3546477"/>
          </a:xfrm>
          <a:prstGeom prst="rect">
            <a:avLst/>
          </a:prstGeom>
          <a:noFill/>
          <a:ln w="9525">
            <a:noFill/>
            <a:miter lim="800000"/>
            <a:headEnd/>
            <a:tailEnd/>
          </a:ln>
        </p:spPr>
      </p:pic>
      <p:sp>
        <p:nvSpPr>
          <p:cNvPr id="9" name="عنصر نائب للتذييل 8"/>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7" name="Slide Number Placeholder 6"/>
          <p:cNvSpPr>
            <a:spLocks noGrp="1"/>
          </p:cNvSpPr>
          <p:nvPr>
            <p:ph type="sldNum" sz="quarter" idx="12"/>
          </p:nvPr>
        </p:nvSpPr>
        <p:spPr/>
        <p:txBody>
          <a:bodyPr/>
          <a:lstStyle/>
          <a:p>
            <a:fld id="{1EDA7384-30A3-4D98-8C61-1E233AE8BEB8}" type="slidenum">
              <a:rPr lang="en-US" sz="1800" b="1" smtClean="0">
                <a:solidFill>
                  <a:schemeClr val="tx1"/>
                </a:solidFill>
              </a:rPr>
              <a:pPr/>
              <a:t>74</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0" y="274638"/>
            <a:ext cx="8915400" cy="1143000"/>
          </a:xfrm>
        </p:spPr>
        <p:txBody>
          <a:bodyPr>
            <a:noAutofit/>
          </a:bodyPr>
          <a:lstStyle/>
          <a:p>
            <a:r>
              <a:rPr lang="en-US" sz="3600" b="1" dirty="0" smtClean="0">
                <a:solidFill>
                  <a:srgbClr val="4817FB"/>
                </a:solidFill>
              </a:rPr>
              <a:t>Computing Environments – Real-Time Embedded Systems</a:t>
            </a:r>
          </a:p>
        </p:txBody>
      </p:sp>
      <p:sp>
        <p:nvSpPr>
          <p:cNvPr id="58371" name="Content Placeholder 2"/>
          <p:cNvSpPr>
            <a:spLocks noGrp="1"/>
          </p:cNvSpPr>
          <p:nvPr>
            <p:ph idx="4294967295"/>
          </p:nvPr>
        </p:nvSpPr>
        <p:spPr>
          <a:xfrm>
            <a:off x="609600" y="1524000"/>
            <a:ext cx="8229600" cy="4800600"/>
          </a:xfrm>
        </p:spPr>
        <p:txBody>
          <a:bodyPr>
            <a:normAutofit fontScale="92500" lnSpcReduction="20000"/>
          </a:bodyPr>
          <a:lstStyle/>
          <a:p>
            <a:r>
              <a:rPr lang="en-US" dirty="0" smtClean="0"/>
              <a:t>Real-time embedded systems most prevalent form of computers</a:t>
            </a:r>
          </a:p>
          <a:p>
            <a:pPr lvl="1"/>
            <a:r>
              <a:rPr lang="en-US" dirty="0" smtClean="0">
                <a:solidFill>
                  <a:srgbClr val="1204C8"/>
                </a:solidFill>
              </a:rPr>
              <a:t>Vary considerable, special purpose, limited purpose OS, real-time OS</a:t>
            </a:r>
          </a:p>
          <a:p>
            <a:pPr lvl="1"/>
            <a:r>
              <a:rPr lang="en-US" dirty="0" smtClean="0">
                <a:solidFill>
                  <a:srgbClr val="1204C8"/>
                </a:solidFill>
              </a:rPr>
              <a:t>Use expanding</a:t>
            </a:r>
          </a:p>
          <a:p>
            <a:r>
              <a:rPr lang="en-US" dirty="0" smtClean="0"/>
              <a:t>Many other special computing environments as well</a:t>
            </a:r>
          </a:p>
          <a:p>
            <a:pPr lvl="1"/>
            <a:r>
              <a:rPr lang="en-US" dirty="0" smtClean="0">
                <a:solidFill>
                  <a:srgbClr val="1204C8"/>
                </a:solidFill>
              </a:rPr>
              <a:t>Some have </a:t>
            </a:r>
            <a:r>
              <a:rPr lang="en-US" dirty="0" err="1" smtClean="0">
                <a:solidFill>
                  <a:srgbClr val="1204C8"/>
                </a:solidFill>
              </a:rPr>
              <a:t>OSes</a:t>
            </a:r>
            <a:r>
              <a:rPr lang="en-US" dirty="0" smtClean="0">
                <a:solidFill>
                  <a:srgbClr val="1204C8"/>
                </a:solidFill>
              </a:rPr>
              <a:t>, some perform tasks without an OS</a:t>
            </a:r>
          </a:p>
          <a:p>
            <a:r>
              <a:rPr lang="en-US" dirty="0" smtClean="0"/>
              <a:t>Real-time OS has well-defined fixed time constraints</a:t>
            </a:r>
          </a:p>
          <a:p>
            <a:pPr lvl="1"/>
            <a:r>
              <a:rPr lang="en-US" dirty="0" smtClean="0">
                <a:solidFill>
                  <a:srgbClr val="1204C8"/>
                </a:solidFill>
              </a:rPr>
              <a:t>Processing </a:t>
            </a:r>
            <a:r>
              <a:rPr lang="en-US" i="1" dirty="0" smtClean="0">
                <a:solidFill>
                  <a:srgbClr val="1204C8"/>
                </a:solidFill>
              </a:rPr>
              <a:t>must</a:t>
            </a:r>
            <a:r>
              <a:rPr lang="en-US" dirty="0" smtClean="0">
                <a:solidFill>
                  <a:srgbClr val="1204C8"/>
                </a:solidFill>
              </a:rPr>
              <a:t> be done within constraint</a:t>
            </a:r>
          </a:p>
          <a:p>
            <a:pPr lvl="1"/>
            <a:r>
              <a:rPr lang="en-US" dirty="0" smtClean="0">
                <a:solidFill>
                  <a:srgbClr val="1204C8"/>
                </a:solidFill>
              </a:rPr>
              <a:t>Correct operation only if constraints met</a:t>
            </a:r>
          </a:p>
          <a:p>
            <a:pPr lvl="1"/>
            <a:endParaRPr lang="en-US" dirty="0" smtClean="0"/>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75</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a:xfrm>
            <a:off x="982663" y="277813"/>
            <a:ext cx="7704137" cy="576262"/>
          </a:xfrm>
        </p:spPr>
        <p:txBody>
          <a:bodyPr>
            <a:normAutofit fontScale="90000"/>
          </a:bodyPr>
          <a:lstStyle/>
          <a:p>
            <a:r>
              <a:rPr lang="en-US" b="1" dirty="0" smtClean="0">
                <a:solidFill>
                  <a:srgbClr val="4817FB"/>
                </a:solidFill>
              </a:rPr>
              <a:t>Open-Source Operating Systems</a:t>
            </a:r>
          </a:p>
        </p:txBody>
      </p:sp>
      <p:sp>
        <p:nvSpPr>
          <p:cNvPr id="59395" name="Content Placeholder 2"/>
          <p:cNvSpPr>
            <a:spLocks noGrp="1"/>
          </p:cNvSpPr>
          <p:nvPr>
            <p:ph idx="4294967295"/>
          </p:nvPr>
        </p:nvSpPr>
        <p:spPr>
          <a:xfrm>
            <a:off x="428596" y="1233488"/>
            <a:ext cx="8319868" cy="4786312"/>
          </a:xfrm>
        </p:spPr>
        <p:txBody>
          <a:bodyPr>
            <a:normAutofit fontScale="85000" lnSpcReduction="20000"/>
          </a:bodyPr>
          <a:lstStyle/>
          <a:p>
            <a:r>
              <a:rPr lang="en-US" dirty="0" smtClean="0"/>
              <a:t>Operating systems made available in source-code format rather than just binary </a:t>
            </a:r>
            <a:r>
              <a:rPr lang="en-US" dirty="0" smtClean="0">
                <a:solidFill>
                  <a:srgbClr val="1204C8"/>
                </a:solidFill>
              </a:rPr>
              <a:t>closed-source</a:t>
            </a:r>
          </a:p>
          <a:p>
            <a:endParaRPr lang="en-US" sz="800" dirty="0" smtClean="0">
              <a:solidFill>
                <a:srgbClr val="3366FF"/>
              </a:solidFill>
            </a:endParaRPr>
          </a:p>
          <a:p>
            <a:r>
              <a:rPr lang="en-US" dirty="0" smtClean="0"/>
              <a:t>Counter to the </a:t>
            </a:r>
            <a:r>
              <a:rPr lang="en-US" dirty="0" smtClean="0">
                <a:solidFill>
                  <a:srgbClr val="1204C8"/>
                </a:solidFill>
              </a:rPr>
              <a:t>copy protection </a:t>
            </a:r>
            <a:r>
              <a:rPr lang="en-US" dirty="0" smtClean="0">
                <a:solidFill>
                  <a:srgbClr val="000000"/>
                </a:solidFill>
              </a:rPr>
              <a:t>and </a:t>
            </a:r>
            <a:r>
              <a:rPr lang="en-US" dirty="0" smtClean="0">
                <a:solidFill>
                  <a:srgbClr val="1204C8"/>
                </a:solidFill>
              </a:rPr>
              <a:t>Digital Rights Management (DRM)</a:t>
            </a:r>
            <a:r>
              <a:rPr lang="en-US" dirty="0" smtClean="0">
                <a:solidFill>
                  <a:srgbClr val="3366FF"/>
                </a:solidFill>
              </a:rPr>
              <a:t> </a:t>
            </a:r>
            <a:r>
              <a:rPr lang="en-US" dirty="0" smtClean="0">
                <a:solidFill>
                  <a:srgbClr val="000000"/>
                </a:solidFill>
              </a:rPr>
              <a:t>movement</a:t>
            </a:r>
          </a:p>
          <a:p>
            <a:endParaRPr lang="en-US" sz="800" dirty="0" smtClean="0">
              <a:solidFill>
                <a:srgbClr val="000000"/>
              </a:solidFill>
            </a:endParaRPr>
          </a:p>
          <a:p>
            <a:r>
              <a:rPr lang="en-US" dirty="0" smtClean="0">
                <a:solidFill>
                  <a:srgbClr val="000000"/>
                </a:solidFill>
              </a:rPr>
              <a:t>Started by </a:t>
            </a:r>
            <a:r>
              <a:rPr lang="en-US" dirty="0" smtClean="0">
                <a:solidFill>
                  <a:srgbClr val="1204C8"/>
                </a:solidFill>
              </a:rPr>
              <a:t>Free Software Foundation (FSF), </a:t>
            </a:r>
            <a:r>
              <a:rPr lang="en-US" dirty="0" smtClean="0">
                <a:solidFill>
                  <a:srgbClr val="000000"/>
                </a:solidFill>
              </a:rPr>
              <a:t>which has </a:t>
            </a:r>
            <a:r>
              <a:rPr lang="ja-JP" altLang="en-US" dirty="0" smtClean="0">
                <a:solidFill>
                  <a:srgbClr val="000000"/>
                </a:solidFill>
              </a:rPr>
              <a:t>“</a:t>
            </a:r>
            <a:r>
              <a:rPr lang="en-US" altLang="ja-JP" dirty="0" err="1" smtClean="0">
                <a:solidFill>
                  <a:srgbClr val="000000"/>
                </a:solidFill>
              </a:rPr>
              <a:t>copyleft</a:t>
            </a:r>
            <a:r>
              <a:rPr lang="ja-JP" altLang="en-US" dirty="0" smtClean="0">
                <a:solidFill>
                  <a:srgbClr val="000000"/>
                </a:solidFill>
              </a:rPr>
              <a:t>”</a:t>
            </a:r>
            <a:r>
              <a:rPr lang="en-US" altLang="ja-JP" dirty="0" smtClean="0">
                <a:solidFill>
                  <a:srgbClr val="000000"/>
                </a:solidFill>
              </a:rPr>
              <a:t> </a:t>
            </a:r>
            <a:r>
              <a:rPr lang="en-US" altLang="ja-JP" dirty="0" smtClean="0">
                <a:solidFill>
                  <a:srgbClr val="1204C8"/>
                </a:solidFill>
              </a:rPr>
              <a:t>GNU Public License (GPL)</a:t>
            </a:r>
          </a:p>
          <a:p>
            <a:endParaRPr lang="en-US" sz="800" dirty="0" smtClean="0">
              <a:solidFill>
                <a:srgbClr val="3366FF"/>
              </a:solidFill>
            </a:endParaRPr>
          </a:p>
          <a:p>
            <a:r>
              <a:rPr lang="en-US" dirty="0" smtClean="0">
                <a:solidFill>
                  <a:srgbClr val="000000"/>
                </a:solidFill>
              </a:rPr>
              <a:t>Examples include </a:t>
            </a:r>
            <a:r>
              <a:rPr lang="en-US" dirty="0" smtClean="0">
                <a:solidFill>
                  <a:srgbClr val="1204C8"/>
                </a:solidFill>
              </a:rPr>
              <a:t>GNU/Linux </a:t>
            </a:r>
            <a:r>
              <a:rPr lang="en-US" dirty="0" smtClean="0"/>
              <a:t>and </a:t>
            </a:r>
            <a:r>
              <a:rPr lang="en-US" dirty="0" smtClean="0">
                <a:solidFill>
                  <a:srgbClr val="1204C8"/>
                </a:solidFill>
              </a:rPr>
              <a:t>BSD UNIX </a:t>
            </a:r>
            <a:r>
              <a:rPr lang="en-US" dirty="0" smtClean="0">
                <a:solidFill>
                  <a:srgbClr val="000000"/>
                </a:solidFill>
              </a:rPr>
              <a:t>(including core of </a:t>
            </a:r>
            <a:r>
              <a:rPr lang="en-US" dirty="0" smtClean="0">
                <a:solidFill>
                  <a:srgbClr val="1204C8"/>
                </a:solidFill>
              </a:rPr>
              <a:t>Mac OS X</a:t>
            </a:r>
            <a:r>
              <a:rPr lang="en-US" dirty="0" smtClean="0">
                <a:solidFill>
                  <a:srgbClr val="000000"/>
                </a:solidFill>
              </a:rPr>
              <a:t>), and many more</a:t>
            </a:r>
          </a:p>
          <a:p>
            <a:r>
              <a:rPr lang="en-US" dirty="0" smtClean="0">
                <a:solidFill>
                  <a:srgbClr val="000000"/>
                </a:solidFill>
              </a:rPr>
              <a:t>Can use VMM like VMware Player (Free on Windows), </a:t>
            </a:r>
            <a:r>
              <a:rPr lang="en-US" dirty="0" err="1" smtClean="0">
                <a:solidFill>
                  <a:srgbClr val="000000"/>
                </a:solidFill>
              </a:rPr>
              <a:t>Virtualbox</a:t>
            </a:r>
            <a:r>
              <a:rPr lang="en-US" dirty="0" smtClean="0">
                <a:solidFill>
                  <a:srgbClr val="000000"/>
                </a:solidFill>
              </a:rPr>
              <a:t> (open source and free on many platforms - </a:t>
            </a:r>
            <a:r>
              <a:rPr lang="en-US" dirty="0" smtClean="0"/>
              <a:t>http://www.virtualbox.com) </a:t>
            </a:r>
          </a:p>
          <a:p>
            <a:pPr lvl="1"/>
            <a:r>
              <a:rPr lang="en-US" dirty="0" smtClean="0">
                <a:solidFill>
                  <a:srgbClr val="000000"/>
                </a:solidFill>
              </a:rPr>
              <a:t>Use to run guest operating systems for exploration</a:t>
            </a: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76</a:t>
            </a:fld>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ذييل 5"/>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4" name="Title 1"/>
          <p:cNvSpPr txBox="1">
            <a:spLocks/>
          </p:cNvSpPr>
          <p:nvPr/>
        </p:nvSpPr>
        <p:spPr>
          <a:xfrm>
            <a:off x="714348" y="2071678"/>
            <a:ext cx="7704856" cy="100811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4817FB"/>
                </a:solidFill>
                <a:effectLst/>
                <a:uLnTx/>
                <a:uFillTx/>
                <a:latin typeface="+mj-lt"/>
                <a:ea typeface="+mj-ea"/>
                <a:cs typeface="+mj-cs"/>
              </a:rPr>
              <a:t>End of Chapter (1)</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800" b="1" dirty="0" smtClean="0">
              <a:solidFill>
                <a:srgbClr val="4817FB"/>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4817FB"/>
                </a:solidFill>
                <a:effectLst/>
                <a:uLnTx/>
                <a:uFillTx/>
                <a:latin typeface="+mj-lt"/>
                <a:ea typeface="+mj-ea"/>
                <a:cs typeface="+mj-cs"/>
              </a:rPr>
              <a:t>Thank You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smtClean="0">
                <a:solidFill>
                  <a:srgbClr val="C00000"/>
                </a:solidFill>
                <a:latin typeface="+mj-lt"/>
                <a:ea typeface="+mj-ea"/>
                <a:cs typeface="+mj-cs"/>
              </a:rPr>
              <a:t>Questions ??</a:t>
            </a:r>
            <a:endParaRPr kumimoji="0" lang="en-US" sz="48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7" name="Slide Number Placeholder 6"/>
          <p:cNvSpPr>
            <a:spLocks noGrp="1"/>
          </p:cNvSpPr>
          <p:nvPr>
            <p:ph type="sldNum" sz="quarter" idx="12"/>
          </p:nvPr>
        </p:nvSpPr>
        <p:spPr/>
        <p:txBody>
          <a:bodyPr/>
          <a:lstStyle/>
          <a:p>
            <a:fld id="{1EDA7384-30A3-4D98-8C61-1E233AE8BEB8}" type="slidenum">
              <a:rPr lang="en-US" sz="1800" b="1" smtClean="0">
                <a:solidFill>
                  <a:schemeClr val="tx1"/>
                </a:solidFill>
              </a:rPr>
              <a:pPr/>
              <a:t>77</a:t>
            </a:fld>
            <a:endParaRPr lang="en-US" b="1" dirty="0">
              <a:solidFill>
                <a:schemeClr val="tx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OS-  Lecture (1)- Diaa Eldin Mustafa 2018</a:t>
            </a:r>
            <a:endParaRPr lang="en-US"/>
          </a:p>
        </p:txBody>
      </p:sp>
      <p:sp>
        <p:nvSpPr>
          <p:cNvPr id="3" name="Slide Number Placeholder 2"/>
          <p:cNvSpPr>
            <a:spLocks noGrp="1"/>
          </p:cNvSpPr>
          <p:nvPr>
            <p:ph type="sldNum" sz="quarter" idx="12"/>
          </p:nvPr>
        </p:nvSpPr>
        <p:spPr/>
        <p:txBody>
          <a:bodyPr/>
          <a:lstStyle/>
          <a:p>
            <a:fld id="{1EDA7384-30A3-4D98-8C61-1E233AE8BEB8}" type="slidenum">
              <a:rPr lang="en-US" smtClean="0"/>
              <a:pPr/>
              <a:t>78</a:t>
            </a:fld>
            <a:endParaRPr lang="en-US"/>
          </a:p>
        </p:txBody>
      </p:sp>
      <p:pic>
        <p:nvPicPr>
          <p:cNvPr id="1027" name="Picture 3"/>
          <p:cNvPicPr>
            <a:picLocks noChangeAspect="1" noChangeArrowheads="1"/>
          </p:cNvPicPr>
          <p:nvPr/>
        </p:nvPicPr>
        <p:blipFill>
          <a:blip r:embed="rId2"/>
          <a:srcRect/>
          <a:stretch>
            <a:fillRect/>
          </a:stretch>
        </p:blipFill>
        <p:spPr bwMode="auto">
          <a:xfrm>
            <a:off x="2667000" y="1519238"/>
            <a:ext cx="3810000" cy="381952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143000"/>
          </a:xfrm>
        </p:spPr>
        <p:txBody>
          <a:bodyPr>
            <a:normAutofit/>
          </a:bodyPr>
          <a:lstStyle/>
          <a:p>
            <a:r>
              <a:rPr lang="en-US" sz="3600" b="1" dirty="0" smtClean="0">
                <a:solidFill>
                  <a:srgbClr val="1204C8"/>
                </a:solidFill>
              </a:rPr>
              <a:t>Layers and Views</a:t>
            </a:r>
            <a:endParaRPr lang="en-US" sz="3600" b="1" dirty="0">
              <a:solidFill>
                <a:srgbClr val="1204C8"/>
              </a:solidFill>
            </a:endParaRPr>
          </a:p>
        </p:txBody>
      </p:sp>
      <p:sp>
        <p:nvSpPr>
          <p:cNvPr id="9" name="عنصر نائب للتذييل 8"/>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8</a:t>
            </a:fld>
            <a:endParaRPr lang="en-US" sz="1800" b="1" dirty="0">
              <a:solidFill>
                <a:schemeClr val="tx1"/>
              </a:solidFill>
            </a:endParaRPr>
          </a:p>
        </p:txBody>
      </p:sp>
      <p:pic>
        <p:nvPicPr>
          <p:cNvPr id="1027" name="Picture 3"/>
          <p:cNvPicPr>
            <a:picLocks noChangeAspect="1" noChangeArrowheads="1"/>
          </p:cNvPicPr>
          <p:nvPr/>
        </p:nvPicPr>
        <p:blipFill>
          <a:blip r:embed="rId3"/>
          <a:srcRect/>
          <a:stretch>
            <a:fillRect/>
          </a:stretch>
        </p:blipFill>
        <p:spPr bwMode="auto">
          <a:xfrm>
            <a:off x="1357290" y="1071546"/>
            <a:ext cx="6915150" cy="50958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500034" y="285728"/>
            <a:ext cx="8229600" cy="576262"/>
          </a:xfrm>
        </p:spPr>
        <p:txBody>
          <a:bodyPr>
            <a:noAutofit/>
          </a:bodyPr>
          <a:lstStyle/>
          <a:p>
            <a:r>
              <a:rPr lang="en-US" sz="3600" b="1" dirty="0" smtClean="0">
                <a:solidFill>
                  <a:srgbClr val="1204C8"/>
                </a:solidFill>
              </a:rPr>
              <a:t>Four Components of a Computer System</a:t>
            </a:r>
          </a:p>
        </p:txBody>
      </p:sp>
      <p:sp>
        <p:nvSpPr>
          <p:cNvPr id="8" name="عنصر نائب للتذييل 7"/>
          <p:cNvSpPr>
            <a:spLocks noGrp="1"/>
          </p:cNvSpPr>
          <p:nvPr>
            <p:ph type="ftr" sz="quarter" idx="11"/>
          </p:nvPr>
        </p:nvSpPr>
        <p:spPr/>
        <p:txBody>
          <a:bodyPr/>
          <a:lstStyle/>
          <a:p>
            <a:r>
              <a:rPr lang="en-US" sz="1400" b="1" smtClean="0">
                <a:solidFill>
                  <a:schemeClr val="tx1"/>
                </a:solidFill>
              </a:rPr>
              <a:t>OS-  Lecture (1)- Diaa Eldin Mustafa 2018</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1EDA7384-30A3-4D98-8C61-1E233AE8BEB8}" type="slidenum">
              <a:rPr lang="en-US" sz="1800" b="1" smtClean="0">
                <a:solidFill>
                  <a:schemeClr val="tx1"/>
                </a:solidFill>
              </a:rPr>
              <a:pPr/>
              <a:t>9</a:t>
            </a:fld>
            <a:endParaRPr lang="en-US" sz="1800" b="1" dirty="0">
              <a:solidFill>
                <a:schemeClr val="tx1"/>
              </a:solidFill>
            </a:endParaRPr>
          </a:p>
        </p:txBody>
      </p:sp>
      <p:pic>
        <p:nvPicPr>
          <p:cNvPr id="114691" name="Picture 3"/>
          <p:cNvPicPr>
            <a:picLocks noChangeAspect="1" noChangeArrowheads="1"/>
          </p:cNvPicPr>
          <p:nvPr/>
        </p:nvPicPr>
        <p:blipFill>
          <a:blip r:embed="rId3"/>
          <a:srcRect/>
          <a:stretch>
            <a:fillRect/>
          </a:stretch>
        </p:blipFill>
        <p:spPr bwMode="auto">
          <a:xfrm>
            <a:off x="1162050" y="1166813"/>
            <a:ext cx="6819900" cy="4524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58123</TotalTime>
  <Words>5159</Words>
  <Application>Microsoft Office PowerPoint</Application>
  <PresentationFormat>On-screen Show (4:3)</PresentationFormat>
  <Paragraphs>787</Paragraphs>
  <Slides>78</Slides>
  <Notes>49</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سمة Office</vt:lpstr>
      <vt:lpstr>Operating Systems Concepts  Chapter (1)   Introduction</vt:lpstr>
      <vt:lpstr>Course Schedule </vt:lpstr>
      <vt:lpstr>Assessment   and Textbook</vt:lpstr>
      <vt:lpstr>Chapter 1: Introduction</vt:lpstr>
      <vt:lpstr>System Software, Application Software and Driver Programs</vt:lpstr>
      <vt:lpstr>What is an Operating System?</vt:lpstr>
      <vt:lpstr>Slide 7</vt:lpstr>
      <vt:lpstr>Layers and Views</vt:lpstr>
      <vt:lpstr>Four Components of a Computer System</vt:lpstr>
      <vt:lpstr>Computer System Structure</vt:lpstr>
      <vt:lpstr>Services Provided by the OS</vt:lpstr>
      <vt:lpstr>Services Provided by the OS   Cont.</vt:lpstr>
      <vt:lpstr>OS as Resource Manager</vt:lpstr>
      <vt:lpstr>Kernel</vt:lpstr>
      <vt:lpstr>Operating System Responsibilities</vt:lpstr>
      <vt:lpstr>Slide 16</vt:lpstr>
      <vt:lpstr>Types of OS</vt:lpstr>
      <vt:lpstr>Early O.S or processing O.S</vt:lpstr>
      <vt:lpstr>Batch O.S</vt:lpstr>
      <vt:lpstr>Multiprogramming O.S</vt:lpstr>
      <vt:lpstr>Multiprogramming O.S.</vt:lpstr>
      <vt:lpstr>Time Sharing</vt:lpstr>
      <vt:lpstr>Time sharing process</vt:lpstr>
      <vt:lpstr>Multi processing or parallel processing O.S</vt:lpstr>
      <vt:lpstr>Slide 25</vt:lpstr>
      <vt:lpstr>Real time O.S</vt:lpstr>
      <vt:lpstr>Embedded system</vt:lpstr>
      <vt:lpstr>Distributed Operating System</vt:lpstr>
      <vt:lpstr>Distributed Operating System  Cont.</vt:lpstr>
      <vt:lpstr>Computer Startup</vt:lpstr>
      <vt:lpstr>Computer System Organization</vt:lpstr>
      <vt:lpstr>Computer-System Operation</vt:lpstr>
      <vt:lpstr>Common Functions of Interrupts</vt:lpstr>
      <vt:lpstr>Interrupt Handling</vt:lpstr>
      <vt:lpstr>I/O Structure</vt:lpstr>
      <vt:lpstr>Slide 36</vt:lpstr>
      <vt:lpstr>Storage Definitions and Notation Review</vt:lpstr>
      <vt:lpstr>Storage Definitions and Notation Review</vt:lpstr>
      <vt:lpstr>Direct Memory Access Structure</vt:lpstr>
      <vt:lpstr>Storage Structure</vt:lpstr>
      <vt:lpstr>Storage Hierarchy</vt:lpstr>
      <vt:lpstr>Storage-Device Hierarchy</vt:lpstr>
      <vt:lpstr>Caching</vt:lpstr>
      <vt:lpstr>Computer-System Architecture</vt:lpstr>
      <vt:lpstr>How a Modern Computer Works</vt:lpstr>
      <vt:lpstr>Symmetric Multiprocessing Architecture</vt:lpstr>
      <vt:lpstr>A Dual-Core Design</vt:lpstr>
      <vt:lpstr>Clustered Systems</vt:lpstr>
      <vt:lpstr>Clustered Systems</vt:lpstr>
      <vt:lpstr>Operating System Structure</vt:lpstr>
      <vt:lpstr>Slide 51</vt:lpstr>
      <vt:lpstr>Memory Layout for Multiprogrammed System</vt:lpstr>
      <vt:lpstr>Operating-System Operations</vt:lpstr>
      <vt:lpstr>Transition from User to Kernel Mode</vt:lpstr>
      <vt:lpstr>Process Management</vt:lpstr>
      <vt:lpstr>Process Management Activities</vt:lpstr>
      <vt:lpstr>Memory Management</vt:lpstr>
      <vt:lpstr>Storage Management</vt:lpstr>
      <vt:lpstr>Mass-Storage Management</vt:lpstr>
      <vt:lpstr>Slide 60</vt:lpstr>
      <vt:lpstr>Performance of Various Levels of Storage</vt:lpstr>
      <vt:lpstr>Migration of Integer A from Disk to Register</vt:lpstr>
      <vt:lpstr>I/O Subsystem</vt:lpstr>
      <vt:lpstr>Protection and Security</vt:lpstr>
      <vt:lpstr>Computing Environments - Traditional</vt:lpstr>
      <vt:lpstr>Computing Environments - Mobile</vt:lpstr>
      <vt:lpstr>Computing Environments – Distributed</vt:lpstr>
      <vt:lpstr>Computing Environments – Client-Server</vt:lpstr>
      <vt:lpstr>Computing Environments - Peer-to-Peer</vt:lpstr>
      <vt:lpstr>Computing Environments - Virtualization</vt:lpstr>
      <vt:lpstr>Computing Environments - Virtualization</vt:lpstr>
      <vt:lpstr>Computing Environments - Virtualization</vt:lpstr>
      <vt:lpstr>Computing Environments – Cloud Computing</vt:lpstr>
      <vt:lpstr>Computing Environments – Cloud Computing</vt:lpstr>
      <vt:lpstr>Computing Environments – Real-Time Embedded Systems</vt:lpstr>
      <vt:lpstr>Open-Source Operating Systems</vt:lpstr>
      <vt:lpstr>Slide 77</vt:lpstr>
      <vt:lpstr>Slide 78</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 Concepts and Design Chapter 1   Introduction</dc:title>
  <dc:creator>user</dc:creator>
  <cp:lastModifiedBy>Administrator</cp:lastModifiedBy>
  <cp:revision>130</cp:revision>
  <dcterms:created xsi:type="dcterms:W3CDTF">2014-11-30T16:30:38Z</dcterms:created>
  <dcterms:modified xsi:type="dcterms:W3CDTF">2018-10-04T20:01:27Z</dcterms:modified>
</cp:coreProperties>
</file>