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2"/>
  </p:notesMasterIdLst>
  <p:sldIdLst>
    <p:sldId id="32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26" r:id="rId11"/>
    <p:sldId id="266" r:id="rId12"/>
    <p:sldId id="267" r:id="rId13"/>
    <p:sldId id="327" r:id="rId14"/>
    <p:sldId id="268" r:id="rId15"/>
    <p:sldId id="269" r:id="rId16"/>
    <p:sldId id="32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5" r:id="rId7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1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EC6F33-87C6-4927-BC03-7D2E9830A8A6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E88D6A-932B-400A-B6F3-FB9A335EF50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0F671-40A4-4BCA-B74C-A725C073CF5D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B769D-6495-4B6F-A440-7873EAAA557A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3B28-1011-43A0-8843-0DE336F2F95B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22AEC-BCD0-419B-A27E-2E78CA511418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CD42C-04C4-49DF-B7E9-36402FD9761C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7A439-71C3-4223-96FC-3E9B02E32138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B541F-001F-4760-B198-500A2D90286A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FDD9E-ABEA-4A48-BFEA-1D7A59496851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793B3-E4FB-44B3-AFE6-14AC40132EEC}" type="slidenum">
              <a:rPr lang="en-US"/>
              <a:pPr/>
              <a:t>21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D3E2B-E39C-4268-8805-7D5BF5F136C9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C67A4-E2EE-4CA7-AEE2-1FD31C999DC2}" type="slidenum">
              <a:rPr lang="en-US"/>
              <a:pPr/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D90AF-8E20-40AF-8DB9-28BE5A852FA6}" type="slidenum">
              <a:rPr lang="en-US"/>
              <a:pPr/>
              <a:t>24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F955-59A4-4EF7-8AA8-CD3DE66CAB2D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DF279-CE12-40F0-BA80-61471CA46862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3A72D-7227-4DD2-B0B4-2EF43CBDD529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7DF8-5A79-40AD-9AC2-2B7B6A3AA3D4}" type="slidenum">
              <a:rPr lang="en-US"/>
              <a:pPr/>
              <a:t>28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1F44A-0A1F-43F5-9871-80DE149D20E4}" type="slidenum">
              <a:rPr lang="en-US"/>
              <a:pPr/>
              <a:t>29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1F1DE-8D2B-4456-B8DB-D603E716F79A}" type="slidenum">
              <a:rPr lang="en-US"/>
              <a:pPr/>
              <a:t>30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3894B-8DBC-4374-9310-FABFEEEA057E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0F2CE-BB38-49A5-B2F4-3913389DA1A7}" type="slidenum">
              <a:rPr lang="en-US"/>
              <a:pPr/>
              <a:t>32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9955C-A97F-404A-BA7D-F0F79BEEDEBE}" type="slidenum">
              <a:rPr lang="en-US"/>
              <a:pPr/>
              <a:t>33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8ECE4-DB42-4097-BAC5-2D505747E5B1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6B9F6-B131-4280-8DF5-1010BC02D86C}" type="slidenum">
              <a:rPr lang="en-US"/>
              <a:pPr/>
              <a:t>34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A7B42-B3B5-4737-8C5F-9060546413B2}" type="slidenum">
              <a:rPr lang="en-US"/>
              <a:pPr/>
              <a:t>35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B339A-454D-4C4E-9767-46A4C3E03378}" type="slidenum">
              <a:rPr lang="en-US"/>
              <a:pPr/>
              <a:t>37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71161-261A-45F2-B304-382CE679258E}" type="slidenum">
              <a:rPr lang="en-US"/>
              <a:pPr/>
              <a:t>44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D4F14-9F35-4711-9490-B10E2F4F0BED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E03F5-351B-4A69-B28F-8C1DC8123280}" type="slidenum">
              <a:rPr lang="en-US"/>
              <a:pPr/>
              <a:t>45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7E893-A3F0-46DA-9E6A-1B175FE24ABF}" type="slidenum">
              <a:rPr lang="en-US"/>
              <a:pPr/>
              <a:t>46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3B531-5431-43EE-90A5-F22EDE685EF3}" type="slidenum">
              <a:rPr lang="en-US"/>
              <a:pPr/>
              <a:t>47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2CF2F-2A83-411D-8014-87D76FC0950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A3C7A-C721-4D22-9CCA-043312144526}" type="slidenum">
              <a:rPr lang="en-US"/>
              <a:pPr/>
              <a:t>49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28E96-2290-48CB-AE0A-9078BDC6C5CB}" type="slidenum">
              <a:rPr lang="en-US"/>
              <a:pPr/>
              <a:t>50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FFF58-419C-4830-841A-CE9FCB7A6241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BA3EF-FF9B-482A-8812-754376F19E94}" type="slidenum">
              <a:rPr lang="en-US"/>
              <a:pPr/>
              <a:t>52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C57E8-8A55-4502-9B5C-101FD0D64393}" type="slidenum">
              <a:rPr lang="en-US"/>
              <a:pPr/>
              <a:t>53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283F-4B6D-4930-864F-17DDA777DE2B}" type="slidenum">
              <a:rPr lang="en-US"/>
              <a:pPr/>
              <a:t>54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61AEF-6D87-4137-BF2F-D95EDA379BF4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246CE-3DF2-47A2-98A0-07D59207A8A6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6E268-6200-40BC-B990-3FDB083A6850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785BA-2279-4BF5-BEDB-E078B9791F08}" type="slidenum">
              <a:rPr lang="en-US"/>
              <a:pPr/>
              <a:t>63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65F32-2BF2-48C8-B8B5-3ED44EAE1713}" type="slidenum">
              <a:rPr lang="en-US"/>
              <a:pPr/>
              <a:t>64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8C592-913E-4519-8760-1B898A3E41EC}" type="slidenum">
              <a:rPr lang="en-US"/>
              <a:pPr/>
              <a:t>68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B3B0D-39A3-4BC1-AFC5-3D65C69414C6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F9C0E-5320-4B32-909B-C96D025C6AFE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CD945-F29A-4939-B106-3B099111EE1D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9A352-CA7C-4D66-A6F4-55BDF1B3D4DF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24DD-EDEA-4590-A9A0-128A06CF4E7A}" type="datetimeFigureOut">
              <a:rPr lang="ar-SA" smtClean="0"/>
              <a:pPr/>
              <a:t>10/04/1440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8747-EF11-4A9C-B8A9-36DFCD66E5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558242" cy="279877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Operating Systems Concepts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smtClean="0">
                <a:solidFill>
                  <a:srgbClr val="FF0000"/>
                </a:solidFill>
              </a:rPr>
              <a:t>Chapter </a:t>
            </a:r>
            <a:r>
              <a:rPr lang="en-US" b="1" smtClean="0">
                <a:solidFill>
                  <a:srgbClr val="FF0000"/>
                </a:solidFill>
              </a:rPr>
              <a:t>(4)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CPU Scheduling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1534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4817FB"/>
                </a:solidFill>
              </a:rPr>
              <a:t>University of Science and Technology</a:t>
            </a:r>
          </a:p>
          <a:p>
            <a:r>
              <a:rPr lang="en-US" b="1" dirty="0" smtClean="0">
                <a:solidFill>
                  <a:srgbClr val="4817FB"/>
                </a:solidFill>
              </a:rPr>
              <a:t>Faculty of Computer Science and Information Technology</a:t>
            </a:r>
            <a:endParaRPr lang="en-US" b="1" dirty="0">
              <a:solidFill>
                <a:srgbClr val="4817FB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5000636"/>
            <a:ext cx="792961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Instructor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Diaa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Eldein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Mustafa Ahmed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2018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FIRST-COME, FIRST SERVED(FCFS):</a:t>
            </a:r>
            <a:endParaRPr lang="ar-SA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57158" y="1500174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803275" lvl="1" indent="-177800" algn="just" rtl="0">
              <a:spcBef>
                <a:spcPct val="20000"/>
              </a:spcBef>
              <a:buFont typeface="Symbol" pitchFamily="18" charset="2"/>
              <a:buChar char="·"/>
            </a:pPr>
            <a:r>
              <a:rPr lang="en-US" dirty="0" smtClean="0"/>
              <a:t>( </a:t>
            </a:r>
            <a:r>
              <a:rPr lang="en-US" dirty="0"/>
              <a:t>FCFS) same as FIFO</a:t>
            </a:r>
          </a:p>
          <a:p>
            <a:pPr marL="803275" lvl="1" indent="-177800" algn="just" rtl="0">
              <a:spcBef>
                <a:spcPct val="20000"/>
              </a:spcBef>
              <a:buFont typeface="Symbol" pitchFamily="18" charset="2"/>
              <a:buChar char="·"/>
            </a:pPr>
            <a:r>
              <a:rPr lang="en-US" dirty="0"/>
              <a:t>Simple, fair, but poor performance</a:t>
            </a:r>
            <a:r>
              <a:rPr lang="en-US" dirty="0" smtClean="0"/>
              <a:t>. Average </a:t>
            </a:r>
            <a:r>
              <a:rPr lang="en-US" dirty="0" err="1"/>
              <a:t>queueing</a:t>
            </a:r>
            <a:r>
              <a:rPr lang="en-US" dirty="0"/>
              <a:t> time may be long.</a:t>
            </a:r>
            <a:endParaRPr lang="en-US" sz="1800" dirty="0"/>
          </a:p>
          <a:p>
            <a:pPr marL="803275" lvl="1" indent="-177800" algn="just" rtl="0">
              <a:spcBef>
                <a:spcPct val="20000"/>
              </a:spcBef>
              <a:buFont typeface="Symbol" pitchFamily="18" charset="2"/>
              <a:buChar char="·"/>
            </a:pPr>
            <a:r>
              <a:rPr lang="en-US" dirty="0"/>
              <a:t>What are the average </a:t>
            </a:r>
            <a:r>
              <a:rPr lang="en-US" dirty="0" err="1"/>
              <a:t>queueing</a:t>
            </a:r>
            <a:r>
              <a:rPr lang="en-US" dirty="0"/>
              <a:t> and residence times for this scenario?</a:t>
            </a:r>
          </a:p>
          <a:p>
            <a:pPr marL="803275" lvl="1" indent="-177800" algn="just" rtl="0">
              <a:spcBef>
                <a:spcPct val="20000"/>
              </a:spcBef>
              <a:buFont typeface="Symbol" pitchFamily="18" charset="2"/>
              <a:buChar char="·"/>
            </a:pPr>
            <a:r>
              <a:rPr lang="en-US" dirty="0"/>
              <a:t>How do average </a:t>
            </a:r>
            <a:r>
              <a:rPr lang="en-US" dirty="0" err="1"/>
              <a:t>queueing</a:t>
            </a:r>
            <a:r>
              <a:rPr lang="en-US" dirty="0"/>
              <a:t> and residence times depend on ordering of these processes in the queue?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400050"/>
            <a:ext cx="8004175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First-Come, First-Served (FCFS) Scheduling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1214422"/>
            <a:ext cx="8143932" cy="5286412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None/>
              <a:tabLst>
                <a:tab pos="3030379" algn="ctr"/>
                <a:tab pos="4633913" algn="ctr"/>
              </a:tabLst>
            </a:pPr>
            <a:r>
              <a:rPr lang="en-US" sz="1600" dirty="0"/>
              <a:t>		</a:t>
            </a:r>
            <a:r>
              <a:rPr lang="en-US" u="sng" dirty="0" smtClean="0"/>
              <a:t>Process</a:t>
            </a:r>
            <a:r>
              <a:rPr lang="en-US" dirty="0" smtClean="0"/>
              <a:t>	</a:t>
            </a:r>
            <a:r>
              <a:rPr lang="en-US" u="sng" dirty="0" smtClean="0"/>
              <a:t>Burst Time	</a:t>
            </a:r>
          </a:p>
          <a:p>
            <a:pPr algn="l" rtl="0">
              <a:lnSpc>
                <a:spcPct val="90000"/>
              </a:lnSpc>
              <a:buNone/>
              <a:tabLst>
                <a:tab pos="3030379" algn="ctr"/>
                <a:tab pos="463391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24</a:t>
            </a:r>
          </a:p>
          <a:p>
            <a:pPr algn="l" rtl="0">
              <a:lnSpc>
                <a:spcPct val="90000"/>
              </a:lnSpc>
              <a:buNone/>
              <a:tabLst>
                <a:tab pos="3030379" algn="ctr"/>
                <a:tab pos="463391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	3</a:t>
            </a:r>
          </a:p>
          <a:p>
            <a:pPr algn="l" rtl="0">
              <a:lnSpc>
                <a:spcPct val="90000"/>
              </a:lnSpc>
              <a:buNone/>
              <a:tabLst>
                <a:tab pos="3030379" algn="ctr"/>
                <a:tab pos="4633913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	 </a:t>
            </a:r>
            <a:r>
              <a:rPr lang="en-US" dirty="0" smtClean="0"/>
              <a:t>3</a:t>
            </a:r>
            <a:r>
              <a:rPr lang="en-US" i="1" baseline="-25000" dirty="0" smtClean="0"/>
              <a:t> </a:t>
            </a:r>
          </a:p>
          <a:p>
            <a:pPr algn="l" rtl="0">
              <a:lnSpc>
                <a:spcPct val="90000"/>
              </a:lnSpc>
              <a:tabLst>
                <a:tab pos="3030379" algn="ctr"/>
                <a:tab pos="4633913" algn="ctr"/>
              </a:tabLst>
            </a:pPr>
            <a:r>
              <a:rPr lang="en-US" dirty="0" smtClean="0"/>
              <a:t>Suppose that the processes arrive in the order: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3  </a:t>
            </a:r>
            <a:br>
              <a:rPr lang="en-US" i="1" baseline="-25000" dirty="0" smtClean="0"/>
            </a:br>
            <a:r>
              <a:rPr lang="en-US" dirty="0" smtClean="0"/>
              <a:t>The Gantt Chart for the schedule is:</a:t>
            </a:r>
            <a:br>
              <a:rPr lang="en-US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algn="l" rtl="0">
              <a:lnSpc>
                <a:spcPct val="90000"/>
              </a:lnSpc>
              <a:buNone/>
              <a:tabLst>
                <a:tab pos="3030379" algn="ctr"/>
                <a:tab pos="4633913" algn="ctr"/>
              </a:tabLst>
            </a:pPr>
            <a:endParaRPr lang="en-US" sz="1600" dirty="0"/>
          </a:p>
          <a:p>
            <a:pPr algn="l" rtl="0">
              <a:lnSpc>
                <a:spcPct val="90000"/>
              </a:lnSpc>
              <a:tabLst>
                <a:tab pos="3030379" algn="ctr"/>
                <a:tab pos="4633913" algn="ctr"/>
              </a:tabLst>
            </a:pPr>
            <a:r>
              <a:rPr lang="en-US" dirty="0" smtClean="0"/>
              <a:t>Waiting time for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 = 0;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 = 24; </a:t>
            </a:r>
            <a:r>
              <a:rPr lang="en-US" i="1" dirty="0" smtClean="0"/>
              <a:t>P</a:t>
            </a:r>
            <a:r>
              <a:rPr lang="en-US" i="1" baseline="-25000" dirty="0" smtClean="0"/>
              <a:t>3 </a:t>
            </a:r>
            <a:r>
              <a:rPr lang="en-US" dirty="0" smtClean="0"/>
              <a:t>= 27</a:t>
            </a:r>
          </a:p>
          <a:p>
            <a:pPr algn="l" rtl="0">
              <a:lnSpc>
                <a:spcPct val="90000"/>
              </a:lnSpc>
              <a:tabLst>
                <a:tab pos="3030379" algn="ctr"/>
                <a:tab pos="4633913" algn="ctr"/>
              </a:tabLst>
            </a:pPr>
            <a:r>
              <a:rPr lang="en-US" dirty="0" smtClean="0"/>
              <a:t>Average waiting time:  (0 + 24 + 27)/3 = 17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71538" y="4429132"/>
            <a:ext cx="5507573" cy="1092598"/>
            <a:chOff x="886" y="2688"/>
            <a:chExt cx="3469" cy="688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816" y="2760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04" y="2760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2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880" y="2760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3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970" y="319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24</a:t>
              </a: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3546" y="319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27</a:t>
              </a: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4122" y="319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30</a:t>
              </a: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886" y="3192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83192" y="277416"/>
            <a:ext cx="770360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FCFS Scheduling (Cont.)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643998" cy="542928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  <a:tabLst>
                <a:tab pos="3649345" algn="ctr"/>
              </a:tabLst>
            </a:pPr>
            <a:r>
              <a:rPr lang="en-US" dirty="0" smtClean="0"/>
              <a:t>Suppose that the processes arrive in the order:</a:t>
            </a:r>
          </a:p>
          <a:p>
            <a:pPr algn="l" rtl="0">
              <a:buNone/>
              <a:tabLst>
                <a:tab pos="3649345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 ,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</a:p>
          <a:p>
            <a:pPr algn="l" rtl="0">
              <a:tabLst>
                <a:tab pos="3649345" algn="ctr"/>
              </a:tabLst>
            </a:pPr>
            <a:r>
              <a:rPr lang="en-US" dirty="0" smtClean="0"/>
              <a:t>The Gantt chart for the schedule is:</a:t>
            </a:r>
            <a:br>
              <a:rPr lang="en-US" dirty="0" smtClean="0"/>
            </a:br>
            <a:endParaRPr lang="en-US" dirty="0" smtClean="0"/>
          </a:p>
          <a:p>
            <a:pPr algn="l" rtl="0">
              <a:tabLst>
                <a:tab pos="3649345" algn="ctr"/>
              </a:tabLst>
            </a:pPr>
            <a:endParaRPr lang="en-US" dirty="0" smtClean="0"/>
          </a:p>
          <a:p>
            <a:pPr algn="l" rtl="0">
              <a:tabLst>
                <a:tab pos="3649345" algn="ctr"/>
              </a:tabLst>
            </a:pPr>
            <a:endParaRPr lang="en-US" dirty="0" smtClean="0"/>
          </a:p>
          <a:p>
            <a:pPr algn="l" rtl="0">
              <a:tabLst>
                <a:tab pos="3649345" algn="ctr"/>
              </a:tabLst>
            </a:pPr>
            <a:r>
              <a:rPr lang="en-US" dirty="0" smtClean="0"/>
              <a:t>Waiting time for </a:t>
            </a:r>
            <a:r>
              <a:rPr lang="en-US" i="1" dirty="0" smtClean="0"/>
              <a:t>P</a:t>
            </a:r>
            <a:r>
              <a:rPr lang="en-US" i="1" baseline="-25000" dirty="0" smtClean="0"/>
              <a:t>1 </a:t>
            </a:r>
            <a:r>
              <a:rPr lang="en-US" i="1" dirty="0" smtClean="0"/>
              <a:t>=</a:t>
            </a:r>
            <a:r>
              <a:rPr lang="en-US" dirty="0" smtClean="0"/>
              <a:t> 6</a:t>
            </a:r>
            <a:r>
              <a:rPr lang="en-US" i="1" dirty="0" smtClean="0"/>
              <a:t>;</a:t>
            </a:r>
            <a:r>
              <a:rPr lang="en-US" i="1" baseline="-25000" dirty="0" smtClean="0"/>
              <a:t> </a:t>
            </a:r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= 0</a:t>
            </a:r>
            <a:r>
              <a:rPr lang="en-US" i="1" baseline="-25000" dirty="0" smtClean="0"/>
              <a:t>; </a:t>
            </a:r>
            <a:r>
              <a:rPr lang="en-US" i="1" dirty="0" smtClean="0"/>
              <a:t>P</a:t>
            </a:r>
            <a:r>
              <a:rPr lang="en-US" i="1" baseline="-25000" dirty="0" smtClean="0"/>
              <a:t>3 </a:t>
            </a:r>
            <a:r>
              <a:rPr lang="en-US" i="1" dirty="0" smtClean="0"/>
              <a:t>= </a:t>
            </a:r>
            <a:r>
              <a:rPr lang="en-US" dirty="0" smtClean="0"/>
              <a:t>3</a:t>
            </a:r>
            <a:endParaRPr lang="en-US" i="1" dirty="0" smtClean="0"/>
          </a:p>
          <a:p>
            <a:pPr algn="l" rtl="0">
              <a:tabLst>
                <a:tab pos="3649345" algn="ctr"/>
              </a:tabLst>
            </a:pPr>
            <a:r>
              <a:rPr lang="en-US" dirty="0" smtClean="0"/>
              <a:t>Average waiting time:   (6 + 0 + 3)/3 = 3</a:t>
            </a:r>
          </a:p>
          <a:p>
            <a:pPr algn="l" rtl="0">
              <a:tabLst>
                <a:tab pos="3649345" algn="ctr"/>
              </a:tabLst>
            </a:pPr>
            <a:r>
              <a:rPr lang="en-US" dirty="0" smtClean="0"/>
              <a:t>Much better than previous case</a:t>
            </a:r>
          </a:p>
          <a:p>
            <a:pPr algn="l" rtl="0">
              <a:tabLst>
                <a:tab pos="3649345" algn="ctr"/>
              </a:tabLst>
            </a:pPr>
            <a:r>
              <a:rPr lang="en-US" b="1" dirty="0" smtClean="0">
                <a:solidFill>
                  <a:srgbClr val="3366FF"/>
                </a:solidFill>
              </a:rPr>
              <a:t>Convoy effect </a:t>
            </a:r>
            <a:r>
              <a:rPr lang="en-US" dirty="0" smtClean="0"/>
              <a:t>- short process behind long process</a:t>
            </a:r>
          </a:p>
          <a:p>
            <a:pPr lvl="1" algn="l" rtl="0">
              <a:tabLst>
                <a:tab pos="3649345" algn="ctr"/>
              </a:tabLst>
            </a:pPr>
            <a:r>
              <a:rPr lang="en-US" dirty="0" smtClean="0"/>
              <a:t>Consider one CPU-bound and many I/O-bound processes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36750" y="2605089"/>
            <a:ext cx="5526623" cy="1091404"/>
            <a:chOff x="882" y="1650"/>
            <a:chExt cx="3481" cy="688"/>
          </a:xfrm>
        </p:grpSpPr>
        <p:sp>
          <p:nvSpPr>
            <p:cNvPr id="25604" name="Rectangle 6"/>
            <p:cNvSpPr>
              <a:spLocks noChangeArrowheads="1"/>
            </p:cNvSpPr>
            <p:nvPr/>
          </p:nvSpPr>
          <p:spPr bwMode="auto">
            <a:xfrm flipH="1">
              <a:off x="948" y="1650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05" name="Text Box 7"/>
            <p:cNvSpPr txBox="1">
              <a:spLocks noChangeArrowheads="1"/>
            </p:cNvSpPr>
            <p:nvPr/>
          </p:nvSpPr>
          <p:spPr bwMode="auto">
            <a:xfrm flipH="1">
              <a:off x="3219" y="1722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 flipH="1">
              <a:off x="1731" y="1722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3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 flipH="1">
              <a:off x="1155" y="1722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2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 flipH="1">
              <a:off x="4260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 flipH="1">
              <a:off x="9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 flipH="1">
              <a:off x="2148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 flipH="1">
              <a:off x="1572" y="16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 flipH="1">
              <a:off x="2148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 flipH="1">
              <a:off x="1572" y="20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 flipH="1">
              <a:off x="2086" y="2154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6</a:t>
              </a:r>
            </a:p>
          </p:txBody>
        </p:sp>
        <p:sp>
          <p:nvSpPr>
            <p:cNvPr id="25615" name="Text Box 17"/>
            <p:cNvSpPr txBox="1">
              <a:spLocks noChangeArrowheads="1"/>
            </p:cNvSpPr>
            <p:nvPr/>
          </p:nvSpPr>
          <p:spPr bwMode="auto">
            <a:xfrm flipH="1">
              <a:off x="1510" y="2154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3</a:t>
              </a:r>
            </a:p>
          </p:txBody>
        </p:sp>
        <p:sp>
          <p:nvSpPr>
            <p:cNvPr id="25616" name="Text Box 18"/>
            <p:cNvSpPr txBox="1">
              <a:spLocks noChangeArrowheads="1"/>
            </p:cNvSpPr>
            <p:nvPr/>
          </p:nvSpPr>
          <p:spPr bwMode="auto">
            <a:xfrm flipH="1">
              <a:off x="4130" y="2154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30</a:t>
              </a:r>
            </a:p>
          </p:txBody>
        </p:sp>
        <p:sp>
          <p:nvSpPr>
            <p:cNvPr id="25617" name="Text Box 19"/>
            <p:cNvSpPr txBox="1">
              <a:spLocks noChangeArrowheads="1"/>
            </p:cNvSpPr>
            <p:nvPr/>
          </p:nvSpPr>
          <p:spPr bwMode="auto">
            <a:xfrm flipH="1">
              <a:off x="882" y="2154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CPU-Scheduling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8768-5E62-4B29-9EDF-44C7130A5D7A}" type="slidenum">
              <a:rPr lang="en-US"/>
              <a:pPr/>
              <a:t>13</a:t>
            </a:fld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SA" sz="180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096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8392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8194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2672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7818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7200" y="5029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667000" y="5029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8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114800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12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629400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21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686800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26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3716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P1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3528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P2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3340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P3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6962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P4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17525" y="36179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FCFS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056782" y="5562600"/>
            <a:ext cx="3688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Average wait = </a:t>
            </a:r>
            <a:r>
              <a:rPr lang="en-US" b="1"/>
              <a:t>( </a:t>
            </a:r>
            <a:r>
              <a:rPr lang="en-US" b="1" smtClean="0"/>
              <a:t>0+7+10+18)/4= 8.75</a:t>
            </a:r>
            <a:endParaRPr lang="en-US" b="1" dirty="0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57200" y="6019800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Residence Time</a:t>
            </a:r>
          </a:p>
          <a:p>
            <a:pPr algn="ctr"/>
            <a:r>
              <a:rPr lang="en-US" b="1"/>
              <a:t>at the CPU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2057400" y="58674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928794" y="1571612"/>
          <a:ext cx="5159758" cy="212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0252"/>
                <a:gridCol w="1070714"/>
                <a:gridCol w="999278"/>
                <a:gridCol w="927000"/>
                <a:gridCol w="98251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Departure Time   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Waiting Time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Time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Arrival Time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Process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P4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983192" y="277416"/>
            <a:ext cx="7703608" cy="5762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FCFS Scheduling (Cont.)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56192" y="277416"/>
            <a:ext cx="783060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Shortest-Job-First (SJF) Scheduling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33487"/>
            <a:ext cx="8643998" cy="5267347"/>
          </a:xfrm>
        </p:spPr>
        <p:txBody>
          <a:bodyPr>
            <a:normAutofit/>
          </a:bodyPr>
          <a:lstStyle/>
          <a:p>
            <a:pPr marL="923925" indent="-461963" algn="l" rtl="0"/>
            <a:r>
              <a:rPr lang="en-US" sz="3100" dirty="0" smtClean="0"/>
              <a:t>Optimal for minimizing queuing time, but impossible to implement.  Tries to predict the process to schedule based on previous history.</a:t>
            </a:r>
          </a:p>
          <a:p>
            <a:pPr marL="923925" indent="-461963" algn="l" rtl="0"/>
            <a:r>
              <a:rPr lang="en-US" dirty="0"/>
              <a:t>Predicting the time the process will use on its next schedule: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SJF is optimal </a:t>
            </a:r>
            <a:r>
              <a:rPr lang="en-US" dirty="0" smtClean="0"/>
              <a:t>– gives minimum average waiting time for a given set of processes</a:t>
            </a:r>
          </a:p>
          <a:p>
            <a:pPr lvl="1" algn="l" rtl="0"/>
            <a:r>
              <a:rPr lang="en-US" dirty="0" smtClean="0"/>
              <a:t>The difficulty is knowing the length of the next CPU request</a:t>
            </a:r>
          </a:p>
          <a:p>
            <a:pPr lvl="1" algn="l" rtl="0"/>
            <a:r>
              <a:rPr lang="en-US" dirty="0" smtClean="0"/>
              <a:t>Could ask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Example of SJF</a:t>
            </a:r>
          </a:p>
        </p:txBody>
      </p:sp>
      <p:sp>
        <p:nvSpPr>
          <p:cNvPr id="2969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686320"/>
          </a:xfrm>
          <a:noFill/>
        </p:spPr>
        <p:txBody>
          <a:bodyPr>
            <a:normAutofit fontScale="77500" lnSpcReduction="20000"/>
          </a:bodyPr>
          <a:lstStyle/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u="sng" dirty="0" smtClean="0"/>
              <a:t>Process     Arrive Time</a:t>
            </a:r>
            <a:r>
              <a:rPr lang="en-US" dirty="0" smtClean="0"/>
              <a:t>	   </a:t>
            </a:r>
            <a:r>
              <a:rPr lang="en-US" u="sng" dirty="0" smtClean="0"/>
              <a:t>Burst Time</a:t>
            </a:r>
            <a:endParaRPr lang="en-US" dirty="0" smtClean="0"/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 </a:t>
            </a:r>
            <a:r>
              <a:rPr lang="en-US" i="1" dirty="0" smtClean="0"/>
              <a:t>P</a:t>
            </a:r>
            <a:r>
              <a:rPr lang="en-US" i="1" baseline="-25000" dirty="0" smtClean="0"/>
              <a:t>1               </a:t>
            </a:r>
            <a:r>
              <a:rPr lang="en-US" dirty="0" smtClean="0"/>
              <a:t>	0.0	6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/>
              <a:t>2.0	8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4.0	7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5.0	3</a:t>
            </a:r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SJF scheduling chart</a:t>
            </a:r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Average waiting time = (3 + 16 + 9 + 0) / 4 = 7</a:t>
            </a:r>
            <a:endParaRPr lang="en-US" i="1" baseline="-25000" dirty="0" smtClean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142976" y="4071942"/>
            <a:ext cx="5877995" cy="1124742"/>
            <a:chOff x="894" y="2352"/>
            <a:chExt cx="3702" cy="709"/>
          </a:xfrm>
        </p:grpSpPr>
        <p:sp>
          <p:nvSpPr>
            <p:cNvPr id="29700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1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4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9702" name="Text Box 39"/>
            <p:cNvSpPr txBox="1">
              <a:spLocks noChangeArrowheads="1"/>
            </p:cNvSpPr>
            <p:nvPr/>
          </p:nvSpPr>
          <p:spPr bwMode="auto">
            <a:xfrm flipH="1">
              <a:off x="3016" y="242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3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9703" name="Text Box 40"/>
            <p:cNvSpPr txBox="1">
              <a:spLocks noChangeArrowheads="1"/>
            </p:cNvSpPr>
            <p:nvPr/>
          </p:nvSpPr>
          <p:spPr bwMode="auto">
            <a:xfrm flipH="1">
              <a:off x="2009" y="2473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9704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07" name="Text Box 48"/>
            <p:cNvSpPr txBox="1">
              <a:spLocks noChangeArrowheads="1"/>
            </p:cNvSpPr>
            <p:nvPr/>
          </p:nvSpPr>
          <p:spPr bwMode="auto">
            <a:xfrm flipH="1">
              <a:off x="1567" y="2857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3</a:t>
              </a:r>
            </a:p>
          </p:txBody>
        </p:sp>
        <p:sp>
          <p:nvSpPr>
            <p:cNvPr id="29708" name="Text Box 49"/>
            <p:cNvSpPr txBox="1">
              <a:spLocks noChangeArrowheads="1"/>
            </p:cNvSpPr>
            <p:nvPr/>
          </p:nvSpPr>
          <p:spPr bwMode="auto">
            <a:xfrm flipH="1">
              <a:off x="3355" y="286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16</a:t>
              </a:r>
            </a:p>
          </p:txBody>
        </p:sp>
        <p:sp>
          <p:nvSpPr>
            <p:cNvPr id="29709" name="Text Box 50"/>
            <p:cNvSpPr txBox="1">
              <a:spLocks noChangeArrowheads="1"/>
            </p:cNvSpPr>
            <p:nvPr/>
          </p:nvSpPr>
          <p:spPr bwMode="auto">
            <a:xfrm flipH="1">
              <a:off x="894" y="2877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  <p:sp>
          <p:nvSpPr>
            <p:cNvPr id="29710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1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2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3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4" name="Text Box 64"/>
            <p:cNvSpPr txBox="1">
              <a:spLocks noChangeArrowheads="1"/>
            </p:cNvSpPr>
            <p:nvPr/>
          </p:nvSpPr>
          <p:spPr bwMode="auto">
            <a:xfrm flipH="1">
              <a:off x="2623" y="2857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9</a:t>
              </a:r>
            </a:p>
          </p:txBody>
        </p:sp>
        <p:sp>
          <p:nvSpPr>
            <p:cNvPr id="29715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16" name="Text Box 70"/>
            <p:cNvSpPr txBox="1">
              <a:spLocks noChangeArrowheads="1"/>
            </p:cNvSpPr>
            <p:nvPr/>
          </p:nvSpPr>
          <p:spPr bwMode="auto">
            <a:xfrm flipH="1">
              <a:off x="3784" y="242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2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29717" name="Text Box 73"/>
            <p:cNvSpPr txBox="1">
              <a:spLocks noChangeArrowheads="1"/>
            </p:cNvSpPr>
            <p:nvPr/>
          </p:nvSpPr>
          <p:spPr bwMode="auto">
            <a:xfrm flipH="1">
              <a:off x="4363" y="286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5: CPU-Scheduling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135-4A53-43B8-988A-008B8C5CC95D}" type="slidenum">
              <a:rPr lang="en-US"/>
              <a:pPr/>
              <a:t>16</a:t>
            </a:fld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9600" y="4191000"/>
            <a:ext cx="82296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SA" sz="180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096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88392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2098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8100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4770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7200" y="5029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057400" y="5029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5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657600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10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48400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17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686800" y="502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26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3716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P2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8194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P4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0292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P1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76962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P3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00034" y="3714752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Preemptive Shortest Job First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661613" y="5562600"/>
            <a:ext cx="6968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/>
              <a:t>Average </a:t>
            </a:r>
            <a:r>
              <a:rPr lang="en-US" b="1" dirty="0" smtClean="0"/>
              <a:t>waiting time = [(10-1)+(1-1)+(17-2)+5-3)]/4 = 26/4 = 6.5 </a:t>
            </a:r>
            <a:r>
              <a:rPr lang="en-US" b="1" dirty="0" err="1" smtClean="0"/>
              <a:t>msec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85800" y="4343400"/>
            <a:ext cx="4318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P1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143000" y="4191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990600" y="5029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4495800" cy="914400"/>
          </a:xfrm>
          <a:noFill/>
          <a:ln/>
        </p:spPr>
        <p:txBody>
          <a:bodyPr/>
          <a:lstStyle/>
          <a:p>
            <a:r>
              <a:rPr lang="en-US" sz="3600" b="1"/>
              <a:t>CPU SCHEDULING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5410200" y="381000"/>
            <a:ext cx="3236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Scheduling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Algorithms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14546" y="1500174"/>
          <a:ext cx="5159758" cy="212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0252"/>
                <a:gridCol w="1070714"/>
                <a:gridCol w="999278"/>
                <a:gridCol w="927000"/>
                <a:gridCol w="98251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Departure Time   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Waiting Time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Time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Arrival Time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Process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P1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P2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P3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P4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242888"/>
            <a:ext cx="7772400" cy="6107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Determining Length of Next CPU Burst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8358246" cy="542928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400" dirty="0" smtClean="0"/>
              <a:t>Can only estimate the length – should be similar to the previous one</a:t>
            </a:r>
          </a:p>
          <a:p>
            <a:pPr lvl="1" algn="l" rtl="0"/>
            <a:r>
              <a:rPr lang="en-US" sz="3400" dirty="0" smtClean="0"/>
              <a:t>Then pick process with shortest predicted next CPU burst</a:t>
            </a:r>
          </a:p>
          <a:p>
            <a:pPr algn="l" rtl="0"/>
            <a:endParaRPr lang="en-US" sz="3400" dirty="0" smtClean="0"/>
          </a:p>
          <a:p>
            <a:pPr algn="l" rtl="0"/>
            <a:r>
              <a:rPr lang="en-US" sz="3400" dirty="0" smtClean="0"/>
              <a:t>Can be done by using the length of previous CPU bursts, using exponential averaging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sz="3400" dirty="0" smtClean="0"/>
              <a:t>Commonly, </a:t>
            </a:r>
            <a:r>
              <a:rPr lang="en-US" sz="3400" dirty="0" smtClean="0">
                <a:latin typeface="Lucida Grande" pitchFamily="-84" charset="0"/>
              </a:rPr>
              <a:t>α </a:t>
            </a:r>
            <a:r>
              <a:rPr lang="en-US" sz="3400" dirty="0" smtClean="0"/>
              <a:t>set to ½</a:t>
            </a:r>
          </a:p>
          <a:p>
            <a:pPr algn="l" rtl="0"/>
            <a:r>
              <a:rPr lang="en-US" sz="3400" dirty="0" smtClean="0"/>
              <a:t>Preemptive version called </a:t>
            </a:r>
            <a:r>
              <a:rPr lang="en-US" sz="3400" b="1" dirty="0" smtClean="0">
                <a:solidFill>
                  <a:srgbClr val="3366FF"/>
                </a:solidFill>
              </a:rPr>
              <a:t>shortest-remaining-time-first</a:t>
            </a:r>
          </a:p>
          <a:p>
            <a:pPr lvl="1" algn="l" rtl="0">
              <a:buFont typeface="Monotype Sorts" pitchFamily="-84" charset="2"/>
              <a:buNone/>
            </a:pPr>
            <a:endParaRPr lang="en-US" dirty="0" smtClean="0"/>
          </a:p>
          <a:p>
            <a:pPr lvl="1" algn="l" rtl="0">
              <a:buFont typeface="Monotype Sorts" pitchFamily="-84" charset="2"/>
              <a:buNone/>
            </a:pPr>
            <a:endParaRPr lang="en-US" dirty="0" smtClean="0"/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714348" y="3286124"/>
          <a:ext cx="5549565" cy="1714512"/>
        </p:xfrm>
        <a:graphic>
          <a:graphicData uri="http://schemas.openxmlformats.org/presentationml/2006/ole">
            <p:oleObj spid="_x0000_s1026" name="Equation" r:id="rId4" imgW="6400800" imgH="1778000" progId="Equation.3">
              <p:embed/>
            </p:oleObj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2428860" y="4143380"/>
          <a:ext cx="2222500" cy="315515"/>
        </p:xfrm>
        <a:graphic>
          <a:graphicData uri="http://schemas.openxmlformats.org/presentationml/2006/ole">
            <p:oleObj spid="_x0000_s1027" name="Equation" r:id="rId5" imgW="2221536" imgH="31736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41698"/>
            <a:ext cx="8443942" cy="67865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Prediction of the Length of the 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Next CPU Burst</a:t>
            </a:r>
          </a:p>
        </p:txBody>
      </p:sp>
      <p:pic>
        <p:nvPicPr>
          <p:cNvPr id="33794" name="Picture 1" descr="6_0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759" y="1066800"/>
            <a:ext cx="6060017" cy="49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76" y="277416"/>
            <a:ext cx="74517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Examples of Exponential Averaging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7"/>
            <a:ext cx="8123268" cy="4981595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 =0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</a:t>
            </a:r>
            <a:r>
              <a:rPr lang="en-US" baseline="-25000" dirty="0" smtClean="0">
                <a:sym typeface="Symbol" pitchFamily="18" charset="2"/>
              </a:rPr>
              <a:t>n+1</a:t>
            </a:r>
            <a:r>
              <a:rPr lang="en-US" dirty="0" smtClean="0">
                <a:sym typeface="Symbol" pitchFamily="18" charset="2"/>
              </a:rPr>
              <a:t> = </a:t>
            </a:r>
            <a:r>
              <a:rPr lang="en-US" baseline="-25000" dirty="0" smtClean="0">
                <a:sym typeface="Symbol" pitchFamily="18" charset="2"/>
              </a:rPr>
              <a:t>n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Recent history does not count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 =1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 </a:t>
            </a:r>
            <a:r>
              <a:rPr lang="en-US" baseline="-25000" dirty="0" smtClean="0">
                <a:sym typeface="Symbol" pitchFamily="18" charset="2"/>
              </a:rPr>
              <a:t>n+1</a:t>
            </a:r>
            <a:r>
              <a:rPr lang="en-US" dirty="0" smtClean="0">
                <a:sym typeface="Symbol" pitchFamily="18" charset="2"/>
              </a:rPr>
              <a:t> =  </a:t>
            </a:r>
            <a:r>
              <a:rPr lang="en-US" i="1" dirty="0" err="1" smtClean="0">
                <a:sym typeface="Symbol" pitchFamily="18" charset="2"/>
              </a:rPr>
              <a:t>t</a:t>
            </a:r>
            <a:r>
              <a:rPr lang="en-US" baseline="-25000" dirty="0" err="1" smtClean="0">
                <a:sym typeface="Symbol" pitchFamily="18" charset="2"/>
              </a:rPr>
              <a:t>n</a:t>
            </a:r>
            <a:endParaRPr lang="en-US" baseline="-25000" dirty="0" smtClean="0">
              <a:sym typeface="Symbol" pitchFamily="18" charset="2"/>
            </a:endParaRPr>
          </a:p>
          <a:p>
            <a:pPr lvl="1"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Only the actual last CPU burst counts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If we expand the formula, we get:</a:t>
            </a:r>
          </a:p>
          <a:p>
            <a:pPr lvl="2" algn="l" rtl="0">
              <a:lnSpc>
                <a:spcPct val="90000"/>
              </a:lnSpc>
              <a:buFont typeface="Webdings" pitchFamily="18" charset="2"/>
              <a:buNone/>
            </a:pPr>
            <a:r>
              <a:rPr lang="en-US" dirty="0" smtClean="0">
                <a:sym typeface="Symbol" pitchFamily="18" charset="2"/>
              </a:rPr>
              <a:t></a:t>
            </a:r>
            <a:r>
              <a:rPr lang="en-US" i="1" baseline="-25000" dirty="0" smtClean="0">
                <a:sym typeface="Symbol" pitchFamily="18" charset="2"/>
              </a:rPr>
              <a:t>n</a:t>
            </a:r>
            <a:r>
              <a:rPr lang="en-US" baseline="-25000" dirty="0" smtClean="0">
                <a:sym typeface="Symbol" pitchFamily="18" charset="2"/>
              </a:rPr>
              <a:t>+1</a:t>
            </a:r>
            <a:r>
              <a:rPr lang="en-US" dirty="0" smtClean="0">
                <a:sym typeface="Symbol" pitchFamily="18" charset="2"/>
              </a:rPr>
              <a:t> =  </a:t>
            </a:r>
            <a:r>
              <a:rPr lang="en-US" dirty="0" err="1" smtClean="0">
                <a:sym typeface="Symbol" pitchFamily="18" charset="2"/>
              </a:rPr>
              <a:t>t</a:t>
            </a:r>
            <a:r>
              <a:rPr lang="en-US" i="1" baseline="-25000" dirty="0" err="1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+(1</a:t>
            </a:r>
            <a:r>
              <a:rPr lang="en-US" i="1" dirty="0" smtClean="0">
                <a:sym typeface="Symbol" pitchFamily="18" charset="2"/>
              </a:rPr>
              <a:t> -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i="1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 </a:t>
            </a:r>
            <a:r>
              <a:rPr lang="en-US" i="1" dirty="0" err="1" smtClean="0">
                <a:sym typeface="Symbol" pitchFamily="18" charset="2"/>
              </a:rPr>
              <a:t>t</a:t>
            </a:r>
            <a:r>
              <a:rPr lang="en-US" i="1" baseline="-25000" dirty="0" err="1" smtClean="0">
                <a:sym typeface="Symbol" pitchFamily="18" charset="2"/>
              </a:rPr>
              <a:t>n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baseline="-25000" dirty="0" smtClean="0">
                <a:sym typeface="Symbol" pitchFamily="18" charset="2"/>
              </a:rPr>
              <a:t>-1</a:t>
            </a:r>
            <a:r>
              <a:rPr lang="en-US" i="1" baseline="-25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+ …</a:t>
            </a:r>
          </a:p>
          <a:p>
            <a:pPr lvl="2" algn="l" rtl="0">
              <a:lnSpc>
                <a:spcPct val="90000"/>
              </a:lnSpc>
              <a:buFont typeface="Webdings" pitchFamily="18" charset="2"/>
              <a:buNone/>
            </a:pPr>
            <a:r>
              <a:rPr lang="en-US" dirty="0" smtClean="0">
                <a:sym typeface="Symbol" pitchFamily="18" charset="2"/>
              </a:rPr>
              <a:t>            </a:t>
            </a:r>
            <a:r>
              <a:rPr lang="en-US" i="1" dirty="0" smtClean="0">
                <a:sym typeface="Symbol" pitchFamily="18" charset="2"/>
              </a:rPr>
              <a:t>+(</a:t>
            </a:r>
            <a:r>
              <a:rPr lang="en-US" dirty="0" smtClean="0">
                <a:sym typeface="Symbol" pitchFamily="18" charset="2"/>
              </a:rPr>
              <a:t>1 -  </a:t>
            </a:r>
            <a:r>
              <a:rPr lang="en-US" i="1" dirty="0" smtClean="0">
                <a:sym typeface="Symbol" pitchFamily="18" charset="2"/>
              </a:rPr>
              <a:t>)</a:t>
            </a:r>
            <a:r>
              <a:rPr lang="en-US" i="1" baseline="30000" dirty="0" smtClean="0">
                <a:sym typeface="Symbol" pitchFamily="18" charset="2"/>
              </a:rPr>
              <a:t>j</a:t>
            </a:r>
            <a:r>
              <a:rPr lang="en-US" baseline="300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 </a:t>
            </a:r>
            <a:r>
              <a:rPr lang="en-US" i="1" dirty="0" err="1" smtClean="0">
                <a:sym typeface="Symbol" pitchFamily="18" charset="2"/>
              </a:rPr>
              <a:t>t</a:t>
            </a:r>
            <a:r>
              <a:rPr lang="en-US" i="1" baseline="-25000" dirty="0" err="1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baseline="-25000" dirty="0" smtClean="0">
                <a:sym typeface="Symbol" pitchFamily="18" charset="2"/>
              </a:rPr>
              <a:t>-</a:t>
            </a:r>
            <a:r>
              <a:rPr lang="en-US" i="1" baseline="-25000" dirty="0" smtClean="0">
                <a:sym typeface="Symbol" pitchFamily="18" charset="2"/>
              </a:rPr>
              <a:t>j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+ …</a:t>
            </a:r>
          </a:p>
          <a:p>
            <a:pPr lvl="2" algn="l" rtl="0">
              <a:lnSpc>
                <a:spcPct val="90000"/>
              </a:lnSpc>
              <a:buFont typeface="Webdings" pitchFamily="18" charset="2"/>
              <a:buNone/>
            </a:pPr>
            <a:r>
              <a:rPr lang="en-US" dirty="0" smtClean="0">
                <a:sym typeface="Symbol" pitchFamily="18" charset="2"/>
              </a:rPr>
              <a:t>            </a:t>
            </a:r>
            <a:r>
              <a:rPr lang="en-US" i="1" dirty="0" smtClean="0">
                <a:sym typeface="Symbol" pitchFamily="18" charset="2"/>
              </a:rPr>
              <a:t>+(</a:t>
            </a:r>
            <a:r>
              <a:rPr lang="en-US" dirty="0" smtClean="0">
                <a:sym typeface="Symbol" pitchFamily="18" charset="2"/>
              </a:rPr>
              <a:t>1 -  </a:t>
            </a:r>
            <a:r>
              <a:rPr lang="en-US" i="1" dirty="0" smtClean="0">
                <a:sym typeface="Symbol" pitchFamily="18" charset="2"/>
              </a:rPr>
              <a:t>)</a:t>
            </a:r>
            <a:r>
              <a:rPr lang="en-US" i="1" baseline="30000" dirty="0" smtClean="0">
                <a:sym typeface="Symbol" pitchFamily="18" charset="2"/>
              </a:rPr>
              <a:t>n</a:t>
            </a:r>
            <a:r>
              <a:rPr lang="en-US" baseline="30000" dirty="0" smtClean="0">
                <a:sym typeface="Symbol" pitchFamily="18" charset="2"/>
              </a:rPr>
              <a:t> +1 </a:t>
            </a:r>
            <a:r>
              <a:rPr lang="en-US" dirty="0" smtClean="0">
                <a:sym typeface="Symbol" pitchFamily="18" charset="2"/>
              </a:rPr>
              <a:t></a:t>
            </a:r>
            <a:r>
              <a:rPr lang="en-US" baseline="-25000" dirty="0" smtClean="0">
                <a:sym typeface="Symbol" pitchFamily="18" charset="2"/>
              </a:rPr>
              <a:t>0</a:t>
            </a:r>
            <a:br>
              <a:rPr lang="en-US" baseline="-25000" dirty="0" smtClean="0">
                <a:sym typeface="Symbol" pitchFamily="18" charset="2"/>
              </a:rPr>
            </a:br>
            <a:endParaRPr lang="en-US" baseline="-25000" dirty="0" smtClean="0">
              <a:sym typeface="Symbol" pitchFamily="18" charset="2"/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Since both  and (1 - ) are less than or equal to 1, each successive term has less weight than its predecessor</a:t>
            </a:r>
          </a:p>
          <a:p>
            <a:pPr algn="l" rtl="0">
              <a:lnSpc>
                <a:spcPct val="90000"/>
              </a:lnSpc>
              <a:buFont typeface="Monotype Sorts" pitchFamily="-84" charset="2"/>
              <a:buNone/>
            </a:pP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416"/>
            <a:ext cx="7772400" cy="576263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smtClean="0">
                <a:solidFill>
                  <a:srgbClr val="0000CC"/>
                </a:solidFill>
              </a:rPr>
              <a:t>Chapter 6:  CPU Scheduling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246584"/>
            <a:ext cx="7336367" cy="446843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Basic Concepts</a:t>
            </a:r>
          </a:p>
          <a:p>
            <a:pPr algn="l" rtl="0"/>
            <a:r>
              <a:rPr lang="en-US" dirty="0" smtClean="0"/>
              <a:t>Scheduling Criteria </a:t>
            </a:r>
          </a:p>
          <a:p>
            <a:pPr algn="l" rtl="0"/>
            <a:r>
              <a:rPr lang="en-US" dirty="0" smtClean="0"/>
              <a:t>Scheduling Algorithms</a:t>
            </a:r>
          </a:p>
          <a:p>
            <a:pPr algn="l" rtl="0"/>
            <a:r>
              <a:rPr lang="en-US" dirty="0" smtClean="0"/>
              <a:t>Thread Scheduling</a:t>
            </a:r>
          </a:p>
          <a:p>
            <a:pPr algn="l" rtl="0"/>
            <a:r>
              <a:rPr lang="en-US" dirty="0" smtClean="0"/>
              <a:t>Multiple-Processor Scheduling</a:t>
            </a:r>
          </a:p>
          <a:p>
            <a:pPr algn="l" rtl="0"/>
            <a:r>
              <a:rPr lang="en-US" dirty="0" smtClean="0"/>
              <a:t>Real-Time CPU Scheduling</a:t>
            </a:r>
          </a:p>
          <a:p>
            <a:pPr algn="l" rtl="0"/>
            <a:r>
              <a:rPr lang="en-US" dirty="0" smtClean="0"/>
              <a:t>Operating Systems Examples</a:t>
            </a:r>
          </a:p>
          <a:p>
            <a:pPr algn="l" rtl="0"/>
            <a:r>
              <a:rPr lang="en-US" dirty="0" smtClean="0"/>
              <a:t>Algorithm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77416"/>
            <a:ext cx="7280275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Example of Shortest-remaining-time-first</a:t>
            </a:r>
          </a:p>
        </p:txBody>
      </p:sp>
      <p:sp>
        <p:nvSpPr>
          <p:cNvPr id="37890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286808" cy="5500726"/>
          </a:xfrm>
          <a:noFill/>
        </p:spPr>
        <p:txBody>
          <a:bodyPr>
            <a:normAutofit fontScale="70000" lnSpcReduction="20000"/>
          </a:bodyPr>
          <a:lstStyle/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Now we add the concepts of varying arrival times and preemption to the analysis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        </a:t>
            </a:r>
            <a:r>
              <a:rPr lang="en-US" u="sng" dirty="0" err="1" smtClean="0"/>
              <a:t>Process</a:t>
            </a:r>
            <a:r>
              <a:rPr lang="en-US" u="sng" dirty="0" err="1" smtClean="0">
                <a:solidFill>
                  <a:schemeClr val="bg1"/>
                </a:solidFill>
              </a:rPr>
              <a:t>A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 err="1" smtClean="0">
                <a:solidFill>
                  <a:schemeClr val="bg1"/>
                </a:solidFill>
              </a:rPr>
              <a:t>arri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i="1" u="sng" dirty="0" smtClean="0"/>
              <a:t>Arrival </a:t>
            </a:r>
            <a:r>
              <a:rPr lang="en-US" u="sng" dirty="0" err="1" smtClean="0"/>
              <a:t>Time</a:t>
            </a:r>
            <a:r>
              <a:rPr lang="en-US" u="sng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	</a:t>
            </a:r>
            <a:r>
              <a:rPr lang="en-US" u="sng" dirty="0" smtClean="0"/>
              <a:t>Burst Time</a:t>
            </a:r>
            <a:endParaRPr lang="en-US" dirty="0" smtClean="0"/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	8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4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	9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 smtClean="0"/>
              <a:t>	5</a:t>
            </a:r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i="1" dirty="0" smtClean="0"/>
              <a:t>Preemptive </a:t>
            </a:r>
            <a:r>
              <a:rPr lang="en-US" dirty="0" smtClean="0"/>
              <a:t>SJF Gantt Chart</a:t>
            </a:r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Average waiting time = [(10-1)+(1-1)+(17-2)+5-3)]/4 = 26/4 = 6.5 </a:t>
            </a:r>
            <a:r>
              <a:rPr lang="en-US" dirty="0" err="1" smtClean="0"/>
              <a:t>msec</a:t>
            </a: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i="1" baseline="-25000" dirty="0" smtClean="0"/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endParaRPr lang="en-US" i="1" baseline="-25000" dirty="0" smtClean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071538" y="4429132"/>
            <a:ext cx="5876925" cy="1047352"/>
            <a:chOff x="899" y="2366"/>
            <a:chExt cx="3702" cy="660"/>
          </a:xfrm>
        </p:grpSpPr>
        <p:sp>
          <p:nvSpPr>
            <p:cNvPr id="37892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3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37894" name="Text Box 39"/>
            <p:cNvSpPr txBox="1">
              <a:spLocks noChangeArrowheads="1"/>
            </p:cNvSpPr>
            <p:nvPr/>
          </p:nvSpPr>
          <p:spPr bwMode="auto">
            <a:xfrm flipH="1">
              <a:off x="3016" y="242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37895" name="Text Box 40"/>
            <p:cNvSpPr txBox="1">
              <a:spLocks noChangeArrowheads="1"/>
            </p:cNvSpPr>
            <p:nvPr/>
          </p:nvSpPr>
          <p:spPr bwMode="auto">
            <a:xfrm flipH="1">
              <a:off x="1495" y="2435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2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37896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897" name="Text Box 48"/>
            <p:cNvSpPr txBox="1">
              <a:spLocks noChangeArrowheads="1"/>
            </p:cNvSpPr>
            <p:nvPr/>
          </p:nvSpPr>
          <p:spPr bwMode="auto">
            <a:xfrm flipH="1">
              <a:off x="1242" y="2841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</a:t>
              </a:r>
            </a:p>
          </p:txBody>
        </p:sp>
        <p:sp>
          <p:nvSpPr>
            <p:cNvPr id="37898" name="Text Box 49"/>
            <p:cNvSpPr txBox="1">
              <a:spLocks noChangeArrowheads="1"/>
            </p:cNvSpPr>
            <p:nvPr/>
          </p:nvSpPr>
          <p:spPr bwMode="auto">
            <a:xfrm flipH="1">
              <a:off x="3350" y="284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17</a:t>
              </a:r>
            </a:p>
          </p:txBody>
        </p:sp>
        <p:sp>
          <p:nvSpPr>
            <p:cNvPr id="37899" name="Text Box 50"/>
            <p:cNvSpPr txBox="1">
              <a:spLocks noChangeArrowheads="1"/>
            </p:cNvSpPr>
            <p:nvPr/>
          </p:nvSpPr>
          <p:spPr bwMode="auto">
            <a:xfrm flipH="1">
              <a:off x="899" y="2839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  <p:sp>
          <p:nvSpPr>
            <p:cNvPr id="37900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1" name="Text Box 64"/>
            <p:cNvSpPr txBox="1">
              <a:spLocks noChangeArrowheads="1"/>
            </p:cNvSpPr>
            <p:nvPr/>
          </p:nvSpPr>
          <p:spPr bwMode="auto">
            <a:xfrm flipH="1">
              <a:off x="2594" y="2841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10</a:t>
              </a:r>
            </a:p>
          </p:txBody>
        </p:sp>
        <p:sp>
          <p:nvSpPr>
            <p:cNvPr id="37902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3" name="Text Box 70"/>
            <p:cNvSpPr txBox="1">
              <a:spLocks noChangeArrowheads="1"/>
            </p:cNvSpPr>
            <p:nvPr/>
          </p:nvSpPr>
          <p:spPr bwMode="auto">
            <a:xfrm flipH="1">
              <a:off x="3784" y="242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3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37904" name="Text Box 73"/>
            <p:cNvSpPr txBox="1">
              <a:spLocks noChangeArrowheads="1"/>
            </p:cNvSpPr>
            <p:nvPr/>
          </p:nvSpPr>
          <p:spPr bwMode="auto">
            <a:xfrm flipH="1">
              <a:off x="4368" y="284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26</a:t>
              </a:r>
            </a:p>
          </p:txBody>
        </p:sp>
        <p:sp>
          <p:nvSpPr>
            <p:cNvPr id="37905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906" name="Text Box 64"/>
            <p:cNvSpPr txBox="1">
              <a:spLocks noChangeArrowheads="1"/>
            </p:cNvSpPr>
            <p:nvPr/>
          </p:nvSpPr>
          <p:spPr bwMode="auto">
            <a:xfrm flipH="1">
              <a:off x="1859" y="2839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5</a:t>
              </a:r>
            </a:p>
          </p:txBody>
        </p:sp>
        <p:sp>
          <p:nvSpPr>
            <p:cNvPr id="37907" name="Text Box 39"/>
            <p:cNvSpPr txBox="1">
              <a:spLocks noChangeArrowheads="1"/>
            </p:cNvSpPr>
            <p:nvPr/>
          </p:nvSpPr>
          <p:spPr bwMode="auto">
            <a:xfrm flipH="1">
              <a:off x="2182" y="243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4</a:t>
              </a:r>
              <a:endParaRPr lang="en-US" sz="1300" dirty="0"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964142" y="277416"/>
            <a:ext cx="772265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Priority Scheduling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8215370" cy="535785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 priority number (integer) is associated with each process</a:t>
            </a:r>
          </a:p>
          <a:p>
            <a:pPr algn="l" rtl="0"/>
            <a:endParaRPr lang="en-US" sz="800" dirty="0"/>
          </a:p>
          <a:p>
            <a:pPr algn="l" rtl="0"/>
            <a:r>
              <a:rPr lang="en-US" dirty="0" smtClean="0"/>
              <a:t>The CPU is allocated to the process with the highest priority (smallest integer </a:t>
            </a:r>
            <a:r>
              <a:rPr lang="en-US" dirty="0" smtClean="0">
                <a:sym typeface="Symbol" pitchFamily="18" charset="2"/>
              </a:rPr>
              <a:t> highest priority)</a:t>
            </a:r>
          </a:p>
          <a:p>
            <a:pPr lvl="1" algn="l" rtl="0"/>
            <a:r>
              <a:rPr lang="en-US" dirty="0" smtClean="0"/>
              <a:t>Preemptive</a:t>
            </a:r>
          </a:p>
          <a:p>
            <a:pPr lvl="1" algn="l" rtl="0"/>
            <a:r>
              <a:rPr lang="en-US" dirty="0" err="1" smtClean="0"/>
              <a:t>Nonpreemptive</a:t>
            </a:r>
            <a:endParaRPr lang="en-US" dirty="0" smtClean="0"/>
          </a:p>
          <a:p>
            <a:pPr lvl="1" algn="l" rtl="0"/>
            <a:endParaRPr lang="en-US" sz="800" dirty="0"/>
          </a:p>
          <a:p>
            <a:pPr algn="l" rtl="0"/>
            <a:r>
              <a:rPr lang="en-US" dirty="0" smtClean="0"/>
              <a:t>SJF is priority scheduling where priority is the inverse of predicted next CPU burst time</a:t>
            </a:r>
          </a:p>
          <a:p>
            <a:pPr algn="l" rtl="0"/>
            <a:endParaRPr lang="en-US" sz="800" dirty="0"/>
          </a:p>
          <a:p>
            <a:pPr algn="l" rtl="0"/>
            <a:r>
              <a:rPr lang="en-US" dirty="0" smtClean="0"/>
              <a:t>Problem </a:t>
            </a:r>
            <a:r>
              <a:rPr lang="en-US" dirty="0" smtClean="0">
                <a:sym typeface="Symbol" pitchFamily="18" charset="2"/>
              </a:rPr>
              <a:t> </a:t>
            </a:r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Starvation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– low priority processes may never execute</a:t>
            </a:r>
          </a:p>
          <a:p>
            <a:pPr algn="l" rtl="0"/>
            <a:endParaRPr lang="en-US" sz="800" dirty="0">
              <a:sym typeface="Symbol" pitchFamily="18" charset="2"/>
            </a:endParaRPr>
          </a:p>
          <a:p>
            <a:pPr algn="l" rtl="0"/>
            <a:r>
              <a:rPr lang="en-US" dirty="0" smtClean="0">
                <a:sym typeface="Symbol" pitchFamily="18" charset="2"/>
              </a:rPr>
              <a:t>Solution  </a:t>
            </a:r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Aging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– as time progresses increase the priority of the process</a:t>
            </a:r>
          </a:p>
          <a:p>
            <a:pPr algn="l" rtl="0">
              <a:buFont typeface="Monotype Sorts" pitchFamily="-84" charset="2"/>
              <a:buNone/>
            </a:pPr>
            <a:endParaRPr lang="en-US" b="1" dirty="0" smtClean="0">
              <a:solidFill>
                <a:srgbClr val="3366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77416"/>
            <a:ext cx="7280275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Example of Priority Scheduling</a:t>
            </a:r>
          </a:p>
        </p:txBody>
      </p:sp>
      <p:sp>
        <p:nvSpPr>
          <p:cNvPr id="4198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noFill/>
        </p:spPr>
        <p:txBody>
          <a:bodyPr>
            <a:normAutofit fontScale="77500" lnSpcReduction="20000"/>
          </a:bodyPr>
          <a:lstStyle/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        </a:t>
            </a:r>
            <a:r>
              <a:rPr lang="en-US" u="sng" dirty="0" err="1" smtClean="0"/>
              <a:t>Process</a:t>
            </a:r>
            <a:r>
              <a:rPr lang="en-US" u="sng" dirty="0" err="1" smtClean="0">
                <a:solidFill>
                  <a:schemeClr val="bg1"/>
                </a:solidFill>
              </a:rPr>
              <a:t>A</a:t>
            </a:r>
            <a:r>
              <a:rPr lang="en-US" u="sng" dirty="0" smtClean="0">
                <a:solidFill>
                  <a:schemeClr val="bg1"/>
                </a:solidFill>
              </a:rPr>
              <a:t>	</a:t>
            </a:r>
            <a:r>
              <a:rPr lang="en-US" u="sng" dirty="0" err="1" smtClean="0">
                <a:solidFill>
                  <a:schemeClr val="bg1"/>
                </a:solidFill>
              </a:rPr>
              <a:t>arri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/>
              <a:t>Burst </a:t>
            </a:r>
            <a:r>
              <a:rPr lang="en-US" u="sng" dirty="0" err="1" smtClean="0"/>
              <a:t>Time</a:t>
            </a:r>
            <a:r>
              <a:rPr lang="en-US" u="sng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	</a:t>
            </a:r>
            <a:r>
              <a:rPr lang="en-US" u="sng" dirty="0" smtClean="0"/>
              <a:t>Priority</a:t>
            </a:r>
            <a:endParaRPr lang="en-US" dirty="0" smtClean="0"/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	1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	3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 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1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 smtClean="0"/>
              <a:t>	4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dirty="0" smtClean="0"/>
              <a:t>	5</a:t>
            </a:r>
          </a:p>
          <a:p>
            <a:pPr algn="l" rtl="0">
              <a:buNone/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		</a:t>
            </a:r>
            <a:r>
              <a:rPr lang="en-US" i="1" dirty="0" smtClean="0"/>
              <a:t>P</a:t>
            </a:r>
            <a:r>
              <a:rPr lang="en-US" i="1" baseline="-25000" dirty="0" smtClean="0"/>
              <a:t>5	</a:t>
            </a:r>
            <a:r>
              <a:rPr lang="en-US" dirty="0" smtClean="0"/>
              <a:t>5	2</a:t>
            </a:r>
            <a:endParaRPr lang="en-US" baseline="-25000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Priority scheduling Gantt Chart</a:t>
            </a:r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endParaRPr lang="en-US" dirty="0" smtClean="0"/>
          </a:p>
          <a:p>
            <a:pPr algn="l" rtl="0">
              <a:tabLst>
                <a:tab pos="1601312" algn="ctr"/>
                <a:tab pos="3252629" algn="ctr"/>
                <a:tab pos="5141754" algn="ctr"/>
              </a:tabLst>
            </a:pPr>
            <a:r>
              <a:rPr lang="en-US" dirty="0" smtClean="0"/>
              <a:t>Average waiting time = 8.2 </a:t>
            </a:r>
            <a:r>
              <a:rPr lang="en-US" dirty="0" err="1" smtClean="0"/>
              <a:t>msec</a:t>
            </a:r>
            <a:endParaRPr lang="en-US" i="1" baseline="-25000" dirty="0" smtClean="0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214414" y="4071942"/>
            <a:ext cx="5214974" cy="1285884"/>
            <a:chOff x="899" y="2366"/>
            <a:chExt cx="3221" cy="660"/>
          </a:xfrm>
        </p:grpSpPr>
        <p:sp>
          <p:nvSpPr>
            <p:cNvPr id="41988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02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89" name="Text Box 38"/>
            <p:cNvSpPr txBox="1">
              <a:spLocks noChangeArrowheads="1"/>
            </p:cNvSpPr>
            <p:nvPr/>
          </p:nvSpPr>
          <p:spPr bwMode="auto">
            <a:xfrm flipH="1">
              <a:off x="1049" y="2437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2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41990" name="Text Box 39"/>
            <p:cNvSpPr txBox="1">
              <a:spLocks noChangeArrowheads="1"/>
            </p:cNvSpPr>
            <p:nvPr/>
          </p:nvSpPr>
          <p:spPr bwMode="auto">
            <a:xfrm flipH="1">
              <a:off x="3232" y="2435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3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41991" name="Text Box 40"/>
            <p:cNvSpPr txBox="1">
              <a:spLocks noChangeArrowheads="1"/>
            </p:cNvSpPr>
            <p:nvPr/>
          </p:nvSpPr>
          <p:spPr bwMode="auto">
            <a:xfrm flipH="1">
              <a:off x="1495" y="2435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5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41992" name="Line 43"/>
            <p:cNvSpPr>
              <a:spLocks noChangeShapeType="1"/>
            </p:cNvSpPr>
            <p:nvPr/>
          </p:nvSpPr>
          <p:spPr bwMode="auto">
            <a:xfrm flipH="1">
              <a:off x="3174" y="237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93" name="Text Box 48"/>
            <p:cNvSpPr txBox="1">
              <a:spLocks noChangeArrowheads="1"/>
            </p:cNvSpPr>
            <p:nvPr/>
          </p:nvSpPr>
          <p:spPr bwMode="auto">
            <a:xfrm flipH="1">
              <a:off x="1242" y="2841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</a:t>
              </a:r>
            </a:p>
          </p:txBody>
        </p:sp>
        <p:sp>
          <p:nvSpPr>
            <p:cNvPr id="41994" name="Text Box 49"/>
            <p:cNvSpPr txBox="1">
              <a:spLocks noChangeArrowheads="1"/>
            </p:cNvSpPr>
            <p:nvPr/>
          </p:nvSpPr>
          <p:spPr bwMode="auto">
            <a:xfrm flipH="1">
              <a:off x="3577" y="284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18</a:t>
              </a:r>
            </a:p>
          </p:txBody>
        </p:sp>
        <p:sp>
          <p:nvSpPr>
            <p:cNvPr id="41995" name="Text Box 50"/>
            <p:cNvSpPr txBox="1">
              <a:spLocks noChangeArrowheads="1"/>
            </p:cNvSpPr>
            <p:nvPr/>
          </p:nvSpPr>
          <p:spPr bwMode="auto">
            <a:xfrm flipH="1">
              <a:off x="899" y="2839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  <p:sp>
          <p:nvSpPr>
            <p:cNvPr id="41996" name="Line 52"/>
            <p:cNvSpPr>
              <a:spLocks noChangeShapeType="1"/>
            </p:cNvSpPr>
            <p:nvPr/>
          </p:nvSpPr>
          <p:spPr bwMode="auto">
            <a:xfrm flipH="1">
              <a:off x="3683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97" name="Text Box 64"/>
            <p:cNvSpPr txBox="1">
              <a:spLocks noChangeArrowheads="1"/>
            </p:cNvSpPr>
            <p:nvPr/>
          </p:nvSpPr>
          <p:spPr bwMode="auto">
            <a:xfrm flipH="1">
              <a:off x="3086" y="2841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16</a:t>
              </a:r>
            </a:p>
          </p:txBody>
        </p:sp>
        <p:sp>
          <p:nvSpPr>
            <p:cNvPr id="41998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1999" name="Text Box 70"/>
            <p:cNvSpPr txBox="1">
              <a:spLocks noChangeArrowheads="1"/>
            </p:cNvSpPr>
            <p:nvPr/>
          </p:nvSpPr>
          <p:spPr bwMode="auto">
            <a:xfrm flipH="1">
              <a:off x="3719" y="2435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4</a:t>
              </a:r>
              <a:endParaRPr lang="en-US" sz="1300" dirty="0">
                <a:latin typeface="Helvetica" pitchFamily="34" charset="0"/>
              </a:endParaRPr>
            </a:p>
          </p:txBody>
        </p:sp>
        <p:sp>
          <p:nvSpPr>
            <p:cNvPr id="42000" name="Text Box 73"/>
            <p:cNvSpPr txBox="1">
              <a:spLocks noChangeArrowheads="1"/>
            </p:cNvSpPr>
            <p:nvPr/>
          </p:nvSpPr>
          <p:spPr bwMode="auto">
            <a:xfrm flipH="1">
              <a:off x="3887" y="2842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19</a:t>
              </a:r>
            </a:p>
          </p:txBody>
        </p:sp>
        <p:sp>
          <p:nvSpPr>
            <p:cNvPr id="42001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2002" name="Text Box 64"/>
            <p:cNvSpPr txBox="1">
              <a:spLocks noChangeArrowheads="1"/>
            </p:cNvSpPr>
            <p:nvPr/>
          </p:nvSpPr>
          <p:spPr bwMode="auto">
            <a:xfrm flipH="1">
              <a:off x="1859" y="2839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6</a:t>
              </a:r>
            </a:p>
          </p:txBody>
        </p:sp>
        <p:sp>
          <p:nvSpPr>
            <p:cNvPr id="42003" name="Text Box 39"/>
            <p:cNvSpPr txBox="1">
              <a:spLocks noChangeArrowheads="1"/>
            </p:cNvSpPr>
            <p:nvPr/>
          </p:nvSpPr>
          <p:spPr bwMode="auto">
            <a:xfrm flipH="1">
              <a:off x="2566" y="2434"/>
              <a:ext cx="2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P</a:t>
              </a:r>
              <a:r>
                <a:rPr lang="en-US" sz="1300" baseline="-25000" dirty="0">
                  <a:latin typeface="Helvetica" pitchFamily="34" charset="0"/>
                </a:rPr>
                <a:t>1</a:t>
              </a:r>
              <a:endParaRPr lang="en-US" sz="1300" dirty="0"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Round Robin (RR)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96604"/>
            <a:ext cx="8429684" cy="517566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Each process gets a small unit of CPU time (</a:t>
            </a:r>
            <a:r>
              <a:rPr lang="en-US" b="1" dirty="0" smtClean="0">
                <a:solidFill>
                  <a:srgbClr val="3366FF"/>
                </a:solidFill>
              </a:rPr>
              <a:t>time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quantum</a:t>
            </a:r>
            <a:r>
              <a:rPr lang="en-US" b="1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), usually 10-100 milliseconds.  After this time has elapsed, the process is preempted and added to the end of the ready queue.</a:t>
            </a:r>
          </a:p>
          <a:p>
            <a:pPr algn="l" rtl="0"/>
            <a:r>
              <a:rPr lang="en-US" dirty="0" smtClean="0"/>
              <a:t>If there are </a:t>
            </a:r>
            <a:r>
              <a:rPr lang="en-US" i="1" dirty="0" smtClean="0"/>
              <a:t>n</a:t>
            </a:r>
            <a:r>
              <a:rPr lang="en-US" dirty="0" smtClean="0"/>
              <a:t> processes in the ready queue and the time quantum is </a:t>
            </a:r>
            <a:r>
              <a:rPr lang="en-US" i="1" dirty="0" smtClean="0"/>
              <a:t>q</a:t>
            </a:r>
            <a:r>
              <a:rPr lang="en-US" dirty="0" smtClean="0"/>
              <a:t>, then each process gets 1/</a:t>
            </a:r>
            <a:r>
              <a:rPr lang="en-US" i="1" dirty="0" smtClean="0"/>
              <a:t>n</a:t>
            </a:r>
            <a:r>
              <a:rPr lang="en-US" dirty="0" smtClean="0"/>
              <a:t> of the CPU time in chunks of at most </a:t>
            </a:r>
            <a:r>
              <a:rPr lang="en-US" i="1" dirty="0" smtClean="0"/>
              <a:t>q</a:t>
            </a:r>
            <a:r>
              <a:rPr lang="en-US" dirty="0" smtClean="0"/>
              <a:t> time units at once.  No process waits more than (</a:t>
            </a:r>
            <a:r>
              <a:rPr lang="en-US" i="1" dirty="0" smtClean="0"/>
              <a:t>n</a:t>
            </a:r>
            <a:r>
              <a:rPr lang="en-US" dirty="0" smtClean="0"/>
              <a:t>-1)</a:t>
            </a:r>
            <a:r>
              <a:rPr lang="en-US" i="1" dirty="0" smtClean="0"/>
              <a:t>q </a:t>
            </a:r>
            <a:r>
              <a:rPr lang="en-US" dirty="0" smtClean="0"/>
              <a:t>time units.</a:t>
            </a:r>
          </a:p>
          <a:p>
            <a:pPr algn="l" rtl="0"/>
            <a:r>
              <a:rPr lang="en-US" dirty="0" smtClean="0"/>
              <a:t>Timer interrupts every quantum to schedule next process</a:t>
            </a:r>
          </a:p>
          <a:p>
            <a:pPr algn="l" rtl="0"/>
            <a:r>
              <a:rPr lang="en-US" dirty="0" smtClean="0"/>
              <a:t>Performance</a:t>
            </a:r>
          </a:p>
          <a:p>
            <a:pPr lvl="1" algn="l" rtl="0"/>
            <a:r>
              <a:rPr lang="en-US" i="1" dirty="0" smtClean="0"/>
              <a:t>q</a:t>
            </a:r>
            <a:r>
              <a:rPr lang="en-US" dirty="0" smtClean="0"/>
              <a:t> large </a:t>
            </a:r>
            <a:r>
              <a:rPr lang="en-US" dirty="0" smtClean="0">
                <a:sym typeface="Symbol" pitchFamily="18" charset="2"/>
              </a:rPr>
              <a:t> FIFO</a:t>
            </a:r>
          </a:p>
          <a:p>
            <a:pPr lvl="1" algn="l" rtl="0"/>
            <a:r>
              <a:rPr lang="en-US" i="1" dirty="0" smtClean="0">
                <a:sym typeface="Symbol" pitchFamily="18" charset="2"/>
              </a:rPr>
              <a:t>q </a:t>
            </a:r>
            <a:r>
              <a:rPr lang="en-US" dirty="0" smtClean="0">
                <a:sym typeface="Symbol" pitchFamily="18" charset="2"/>
              </a:rPr>
              <a:t>small  </a:t>
            </a:r>
            <a:r>
              <a:rPr lang="en-US" i="1" dirty="0" smtClean="0">
                <a:sym typeface="Symbol" pitchFamily="18" charset="2"/>
              </a:rPr>
              <a:t>q </a:t>
            </a:r>
            <a:r>
              <a:rPr lang="en-US" dirty="0" smtClean="0">
                <a:sym typeface="Symbol" pitchFamily="18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340727" cy="844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Example of RR with Time Quantum = 4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358245" cy="5214974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90000"/>
              </a:lnSpc>
              <a:buNone/>
              <a:tabLst>
                <a:tab pos="2220278" algn="ctr"/>
                <a:tab pos="3994944" algn="ctr"/>
              </a:tabLst>
            </a:pPr>
            <a:r>
              <a:rPr lang="en-US" dirty="0" smtClean="0"/>
              <a:t>		</a:t>
            </a:r>
            <a:r>
              <a:rPr lang="en-US" u="sng" dirty="0" smtClean="0"/>
              <a:t>Process</a:t>
            </a:r>
            <a:r>
              <a:rPr lang="en-US" dirty="0" smtClean="0"/>
              <a:t>	</a:t>
            </a:r>
            <a:r>
              <a:rPr lang="en-US" u="sng" dirty="0" smtClean="0"/>
              <a:t>Burst Time</a:t>
            </a:r>
          </a:p>
          <a:p>
            <a:pPr algn="l" rtl="0">
              <a:lnSpc>
                <a:spcPct val="90000"/>
              </a:lnSpc>
              <a:buNone/>
              <a:tabLst>
                <a:tab pos="2220278" algn="ctr"/>
                <a:tab pos="3994944" algn="ctr"/>
              </a:tabLst>
            </a:pPr>
            <a:r>
              <a:rPr lang="en-US" i="1" dirty="0" smtClean="0"/>
              <a:t>		P</a:t>
            </a:r>
            <a:r>
              <a:rPr lang="en-US" i="1" baseline="-25000" dirty="0" smtClean="0"/>
              <a:t>1	</a:t>
            </a:r>
            <a:r>
              <a:rPr lang="en-US" dirty="0" smtClean="0"/>
              <a:t>24</a:t>
            </a:r>
          </a:p>
          <a:p>
            <a:pPr algn="l" rtl="0">
              <a:lnSpc>
                <a:spcPct val="90000"/>
              </a:lnSpc>
              <a:buNone/>
              <a:tabLst>
                <a:tab pos="2220278" algn="ctr"/>
                <a:tab pos="399494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2	 </a:t>
            </a:r>
            <a:r>
              <a:rPr lang="en-US" dirty="0" smtClean="0"/>
              <a:t>3</a:t>
            </a:r>
          </a:p>
          <a:p>
            <a:pPr algn="l" rtl="0">
              <a:lnSpc>
                <a:spcPct val="90000"/>
              </a:lnSpc>
              <a:buNone/>
              <a:tabLst>
                <a:tab pos="2220278" algn="ctr"/>
                <a:tab pos="3994944" algn="ctr"/>
              </a:tabLst>
            </a:pPr>
            <a:r>
              <a:rPr lang="en-US" dirty="0" smtClean="0"/>
              <a:t>		 </a:t>
            </a:r>
            <a:r>
              <a:rPr lang="en-US" i="1" dirty="0" smtClean="0"/>
              <a:t>P</a:t>
            </a:r>
            <a:r>
              <a:rPr lang="en-US" i="1" baseline="-25000" dirty="0" smtClean="0"/>
              <a:t>3	</a:t>
            </a:r>
            <a:r>
              <a:rPr lang="en-US" dirty="0" smtClean="0"/>
              <a:t>3</a:t>
            </a:r>
          </a:p>
          <a:p>
            <a:pPr algn="l" rtl="0">
              <a:lnSpc>
                <a:spcPct val="90000"/>
              </a:lnSpc>
              <a:buNone/>
              <a:tabLst>
                <a:tab pos="2220278" algn="ctr"/>
                <a:tab pos="3994944" algn="ctr"/>
              </a:tabLst>
            </a:pPr>
            <a:r>
              <a:rPr lang="en-US" dirty="0" smtClean="0"/>
              <a:t>		</a:t>
            </a:r>
          </a:p>
          <a:p>
            <a:pPr algn="l" rtl="0">
              <a:lnSpc>
                <a:spcPct val="90000"/>
              </a:lnSpc>
              <a:tabLst>
                <a:tab pos="2220278" algn="ctr"/>
                <a:tab pos="3994944" algn="ctr"/>
              </a:tabLst>
            </a:pPr>
            <a:r>
              <a:rPr lang="en-US" dirty="0" smtClean="0"/>
              <a:t>The Gantt chart is: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>
              <a:lnSpc>
                <a:spcPct val="90000"/>
              </a:lnSpc>
              <a:tabLst>
                <a:tab pos="2220278" algn="ctr"/>
                <a:tab pos="3994944" algn="ctr"/>
              </a:tabLst>
            </a:pPr>
            <a:r>
              <a:rPr lang="en-US" dirty="0" smtClean="0"/>
              <a:t>Typically, higher average turnaround than SJF, but better </a:t>
            </a:r>
            <a:r>
              <a:rPr lang="en-US" b="1" i="1" dirty="0" smtClean="0"/>
              <a:t>response</a:t>
            </a:r>
          </a:p>
          <a:p>
            <a:pPr algn="l" rtl="0">
              <a:lnSpc>
                <a:spcPct val="90000"/>
              </a:lnSpc>
              <a:tabLst>
                <a:tab pos="2220278" algn="ctr"/>
                <a:tab pos="3994944" algn="ctr"/>
              </a:tabLst>
            </a:pPr>
            <a:r>
              <a:rPr lang="en-US" dirty="0" smtClean="0"/>
              <a:t>q should be large compared to context switch time</a:t>
            </a:r>
          </a:p>
          <a:p>
            <a:pPr algn="l" rtl="0">
              <a:lnSpc>
                <a:spcPct val="90000"/>
              </a:lnSpc>
              <a:tabLst>
                <a:tab pos="2220278" algn="ctr"/>
                <a:tab pos="3994944" algn="ctr"/>
              </a:tabLst>
            </a:pPr>
            <a:r>
              <a:rPr lang="en-US" dirty="0" smtClean="0"/>
              <a:t>q usually 10ms to 100ms, context switch &lt; 10 </a:t>
            </a:r>
            <a:r>
              <a:rPr lang="en-US" dirty="0" err="1" smtClean="0"/>
              <a:t>usec</a:t>
            </a:r>
            <a:endParaRPr lang="en-US" dirty="0" smtClean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71604" y="3500438"/>
            <a:ext cx="4760398" cy="951708"/>
            <a:chOff x="1086" y="2640"/>
            <a:chExt cx="2998" cy="59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152" y="2640"/>
              <a:ext cx="2842" cy="384"/>
              <a:chOff x="1152" y="2736"/>
              <a:chExt cx="2304" cy="288"/>
            </a:xfrm>
          </p:grpSpPr>
          <p:sp>
            <p:nvSpPr>
              <p:cNvPr id="46094" name="Rectangle 4"/>
              <p:cNvSpPr>
                <a:spLocks noChangeArrowheads="1"/>
              </p:cNvSpPr>
              <p:nvPr/>
            </p:nvSpPr>
            <p:spPr bwMode="auto">
              <a:xfrm>
                <a:off x="115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  <a:endParaRPr lang="en-US">
                  <a:latin typeface="Helvetica" pitchFamily="34" charset="0"/>
                </a:endParaRPr>
              </a:p>
            </p:txBody>
          </p:sp>
          <p:sp>
            <p:nvSpPr>
              <p:cNvPr id="46095" name="Rectangle 5"/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2</a:t>
                </a:r>
              </a:p>
            </p:txBody>
          </p:sp>
          <p:sp>
            <p:nvSpPr>
              <p:cNvPr id="46096" name="Rectangle 6"/>
              <p:cNvSpPr>
                <a:spLocks noChangeArrowheads="1"/>
              </p:cNvSpPr>
              <p:nvPr/>
            </p:nvSpPr>
            <p:spPr bwMode="auto">
              <a:xfrm>
                <a:off x="172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3</a:t>
                </a:r>
              </a:p>
            </p:txBody>
          </p:sp>
          <p:sp>
            <p:nvSpPr>
              <p:cNvPr id="46097" name="Rectangle 7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46098" name="Rectangle 8"/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46099" name="Rectangle 9"/>
              <p:cNvSpPr>
                <a:spLocks noChangeArrowheads="1"/>
              </p:cNvSpPr>
              <p:nvPr/>
            </p:nvSpPr>
            <p:spPr bwMode="auto">
              <a:xfrm>
                <a:off x="2592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46100" name="Rectangle 10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</a:p>
            </p:txBody>
          </p:sp>
          <p:sp>
            <p:nvSpPr>
              <p:cNvPr id="46101" name="Rectangle 11"/>
              <p:cNvSpPr>
                <a:spLocks noChangeArrowheads="1"/>
              </p:cNvSpPr>
              <p:nvPr/>
            </p:nvSpPr>
            <p:spPr bwMode="auto">
              <a:xfrm>
                <a:off x="3168" y="2736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Helvetica" pitchFamily="34" charset="0"/>
                  </a:rPr>
                  <a:t>P</a:t>
                </a:r>
                <a:r>
                  <a:rPr lang="en-US" baseline="-25000">
                    <a:latin typeface="Helvetica" pitchFamily="34" charset="0"/>
                  </a:rPr>
                  <a:t>1</a:t>
                </a:r>
              </a:p>
            </p:txBody>
          </p:sp>
        </p:grpSp>
        <p:sp>
          <p:nvSpPr>
            <p:cNvPr id="46085" name="Text Box 15"/>
            <p:cNvSpPr txBox="1">
              <a:spLocks noChangeArrowheads="1"/>
            </p:cNvSpPr>
            <p:nvPr/>
          </p:nvSpPr>
          <p:spPr bwMode="auto">
            <a:xfrm>
              <a:off x="1086" y="3048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0</a:t>
              </a:r>
            </a:p>
          </p:txBody>
        </p:sp>
        <p:sp>
          <p:nvSpPr>
            <p:cNvPr id="46086" name="Text Box 16"/>
            <p:cNvSpPr txBox="1">
              <a:spLocks noChangeArrowheads="1"/>
            </p:cNvSpPr>
            <p:nvPr/>
          </p:nvSpPr>
          <p:spPr bwMode="auto">
            <a:xfrm>
              <a:off x="1386" y="3054"/>
              <a:ext cx="197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4</a:t>
              </a:r>
            </a:p>
          </p:txBody>
        </p:sp>
        <p:sp>
          <p:nvSpPr>
            <p:cNvPr id="46087" name="Text Box 17"/>
            <p:cNvSpPr txBox="1">
              <a:spLocks noChangeArrowheads="1"/>
            </p:cNvSpPr>
            <p:nvPr/>
          </p:nvSpPr>
          <p:spPr bwMode="auto">
            <a:xfrm>
              <a:off x="1801" y="3055"/>
              <a:ext cx="1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7</a:t>
              </a:r>
            </a:p>
          </p:txBody>
        </p:sp>
        <p:sp>
          <p:nvSpPr>
            <p:cNvPr id="46088" name="Text Box 18"/>
            <p:cNvSpPr txBox="1">
              <a:spLocks noChangeArrowheads="1"/>
            </p:cNvSpPr>
            <p:nvPr/>
          </p:nvSpPr>
          <p:spPr bwMode="auto">
            <a:xfrm>
              <a:off x="2111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10</a:t>
              </a:r>
            </a:p>
          </p:txBody>
        </p:sp>
        <p:sp>
          <p:nvSpPr>
            <p:cNvPr id="46089" name="Text Box 19"/>
            <p:cNvSpPr txBox="1">
              <a:spLocks noChangeArrowheads="1"/>
            </p:cNvSpPr>
            <p:nvPr/>
          </p:nvSpPr>
          <p:spPr bwMode="auto">
            <a:xfrm>
              <a:off x="2499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14</a:t>
              </a:r>
            </a:p>
          </p:txBody>
        </p:sp>
        <p:sp>
          <p:nvSpPr>
            <p:cNvPr id="46090" name="Text Box 20"/>
            <p:cNvSpPr txBox="1">
              <a:spLocks noChangeArrowheads="1"/>
            </p:cNvSpPr>
            <p:nvPr/>
          </p:nvSpPr>
          <p:spPr bwMode="auto">
            <a:xfrm>
              <a:off x="2835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18</a:t>
              </a:r>
            </a:p>
          </p:txBody>
        </p:sp>
        <p:sp>
          <p:nvSpPr>
            <p:cNvPr id="46091" name="Text Box 21"/>
            <p:cNvSpPr txBox="1">
              <a:spLocks noChangeArrowheads="1"/>
            </p:cNvSpPr>
            <p:nvPr/>
          </p:nvSpPr>
          <p:spPr bwMode="auto">
            <a:xfrm>
              <a:off x="3131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22</a:t>
              </a:r>
            </a:p>
          </p:txBody>
        </p:sp>
        <p:sp>
          <p:nvSpPr>
            <p:cNvPr id="46092" name="Text Box 22"/>
            <p:cNvSpPr txBox="1">
              <a:spLocks noChangeArrowheads="1"/>
            </p:cNvSpPr>
            <p:nvPr/>
          </p:nvSpPr>
          <p:spPr bwMode="auto">
            <a:xfrm>
              <a:off x="3515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26</a:t>
              </a:r>
            </a:p>
          </p:txBody>
        </p:sp>
        <p:sp>
          <p:nvSpPr>
            <p:cNvPr id="46093" name="Text Box 24"/>
            <p:cNvSpPr txBox="1">
              <a:spLocks noChangeArrowheads="1"/>
            </p:cNvSpPr>
            <p:nvPr/>
          </p:nvSpPr>
          <p:spPr bwMode="auto">
            <a:xfrm>
              <a:off x="3851" y="3049"/>
              <a:ext cx="23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dirty="0">
                  <a:latin typeface="Helvetica" pitchFamily="34" charset="0"/>
                </a:rPr>
                <a:t>30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85763"/>
            <a:ext cx="8355042" cy="525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Time Quantum and Context Switch Time</a:t>
            </a:r>
          </a:p>
        </p:txBody>
      </p:sp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067" y="1857375"/>
            <a:ext cx="706543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77441"/>
            <a:ext cx="8929718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Turnaround Time Varies With 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The Time Quantum</a:t>
            </a:r>
          </a:p>
        </p:txBody>
      </p:sp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5004859" cy="412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5572132" y="3786190"/>
            <a:ext cx="2313517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sz="1600" b="1" dirty="0"/>
              <a:t>80% of CPU bursts should be shorter than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73667" y="305991"/>
            <a:ext cx="77131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Multilevel Queue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9"/>
            <a:ext cx="8358246" cy="545427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Ready queue is partitioned into separate queues, </a:t>
            </a:r>
            <a:r>
              <a:rPr lang="en-US" dirty="0" err="1" smtClean="0"/>
              <a:t>eg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b="1" dirty="0" smtClean="0">
                <a:solidFill>
                  <a:srgbClr val="3366FF"/>
                </a:solidFill>
              </a:rPr>
              <a:t>foreground</a:t>
            </a:r>
            <a:r>
              <a:rPr lang="en-US" dirty="0" smtClean="0"/>
              <a:t> (interactive)</a:t>
            </a:r>
          </a:p>
          <a:p>
            <a:pPr lvl="1" algn="l" rtl="0"/>
            <a:r>
              <a:rPr lang="en-US" b="1" dirty="0" smtClean="0">
                <a:solidFill>
                  <a:srgbClr val="3366FF"/>
                </a:solidFill>
              </a:rPr>
              <a:t>background</a:t>
            </a:r>
            <a:r>
              <a:rPr lang="en-US" dirty="0" smtClean="0"/>
              <a:t> (batch)</a:t>
            </a:r>
          </a:p>
          <a:p>
            <a:pPr algn="l" rtl="0"/>
            <a:r>
              <a:rPr lang="en-US" dirty="0" smtClean="0"/>
              <a:t>Process permanently in a given queue</a:t>
            </a:r>
          </a:p>
          <a:p>
            <a:pPr lvl="1" algn="l" rtl="0"/>
            <a:endParaRPr lang="en-US" sz="800" dirty="0"/>
          </a:p>
          <a:p>
            <a:pPr algn="l" rtl="0"/>
            <a:r>
              <a:rPr lang="en-US" dirty="0" smtClean="0"/>
              <a:t>Each queue has its own scheduling algorithm:</a:t>
            </a:r>
          </a:p>
          <a:p>
            <a:pPr lvl="1" algn="l" rtl="0"/>
            <a:r>
              <a:rPr lang="en-US" dirty="0" smtClean="0"/>
              <a:t>foreground – RR</a:t>
            </a:r>
          </a:p>
          <a:p>
            <a:pPr lvl="1" algn="l" rtl="0"/>
            <a:r>
              <a:rPr lang="en-US" dirty="0" smtClean="0"/>
              <a:t>background – FCFS</a:t>
            </a:r>
          </a:p>
          <a:p>
            <a:pPr lvl="1" algn="l" rtl="0"/>
            <a:endParaRPr lang="en-US" sz="800" dirty="0"/>
          </a:p>
          <a:p>
            <a:pPr algn="l" rtl="0"/>
            <a:r>
              <a:rPr lang="en-US" dirty="0" smtClean="0"/>
              <a:t>Scheduling must be done between the queues:</a:t>
            </a:r>
          </a:p>
          <a:p>
            <a:pPr lvl="1" algn="l" rtl="0"/>
            <a:r>
              <a:rPr lang="en-US" dirty="0" smtClean="0"/>
              <a:t>Fixed priority scheduling; (i.e., serve all from foreground then from background).  Possibility of starvation.</a:t>
            </a:r>
          </a:p>
          <a:p>
            <a:pPr lvl="1" algn="l" rtl="0"/>
            <a:r>
              <a:rPr lang="en-US" dirty="0" smtClean="0"/>
              <a:t>Time slice – each queue gets a certain amount of CPU time which it can schedule amongst its processes; i.e., 80% to foreground in RR</a:t>
            </a:r>
          </a:p>
          <a:p>
            <a:pPr lvl="1" algn="l" rtl="0"/>
            <a:r>
              <a:rPr lang="en-US" dirty="0" smtClean="0"/>
              <a:t>20% to background in FCFS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1142" y="277416"/>
            <a:ext cx="759565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Multilevel Queue Scheduling</a:t>
            </a:r>
          </a:p>
        </p:txBody>
      </p:sp>
      <p:pic>
        <p:nvPicPr>
          <p:cNvPr id="54274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175148"/>
            <a:ext cx="7127875" cy="47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277416"/>
            <a:ext cx="8026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Multilevel Feedback Queue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617" y="1071546"/>
            <a:ext cx="7887787" cy="521497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process can move between the various queues; aging can be implemented this way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Multilevel-feedback-queue scheduler defined by the following parameters:</a:t>
            </a:r>
          </a:p>
          <a:p>
            <a:pPr lvl="1" algn="l" rtl="0"/>
            <a:r>
              <a:rPr lang="en-US" dirty="0" smtClean="0"/>
              <a:t>number of queues</a:t>
            </a:r>
          </a:p>
          <a:p>
            <a:pPr lvl="1" algn="l" rtl="0"/>
            <a:r>
              <a:rPr lang="en-US" dirty="0" smtClean="0"/>
              <a:t>scheduling algorithms for each queue</a:t>
            </a:r>
          </a:p>
          <a:p>
            <a:pPr lvl="1" algn="l" rtl="0"/>
            <a:r>
              <a:rPr lang="en-US" dirty="0" smtClean="0"/>
              <a:t>method used to determine when to upgrade a process</a:t>
            </a:r>
          </a:p>
          <a:p>
            <a:pPr lvl="1" algn="l" rtl="0"/>
            <a:r>
              <a:rPr lang="en-US" dirty="0" smtClean="0"/>
              <a:t>method used to determine when to demote a process</a:t>
            </a:r>
          </a:p>
          <a:p>
            <a:pPr lvl="1" algn="l" rtl="0"/>
            <a:r>
              <a:rPr lang="en-US" dirty="0" smtClean="0"/>
              <a:t>method used to determine which queue a process will enter when that process needs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806450" y="1233487"/>
            <a:ext cx="7727950" cy="491015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To introduce CPU scheduling, which is the basis for multi-programmed operating systems</a:t>
            </a:r>
          </a:p>
          <a:p>
            <a:pPr algn="l" rtl="0"/>
            <a:r>
              <a:rPr lang="en-US" dirty="0" smtClean="0"/>
              <a:t>To describe various CPU-scheduling algorithms</a:t>
            </a:r>
          </a:p>
          <a:p>
            <a:pPr algn="l" rtl="0"/>
            <a:r>
              <a:rPr lang="en-US" dirty="0" smtClean="0"/>
              <a:t>To discuss evaluation criteria for selecting a CPU-scheduling algorithm for a particular system</a:t>
            </a:r>
          </a:p>
          <a:p>
            <a:pPr algn="l" rtl="0"/>
            <a:r>
              <a:rPr lang="en-US" dirty="0" smtClean="0"/>
              <a:t>To examine the scheduling algorithms of several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14290"/>
            <a:ext cx="7772400" cy="844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Example of Multilevel Feedback Queue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399"/>
            <a:ext cx="5286412" cy="5286435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Three queues</a:t>
            </a:r>
            <a:r>
              <a:rPr lang="en-US" sz="2400" dirty="0" smtClean="0"/>
              <a:t>: </a:t>
            </a:r>
          </a:p>
          <a:p>
            <a:pPr lvl="1" algn="l" rtl="0"/>
            <a:r>
              <a:rPr lang="en-US" sz="2000" b="1" i="1" dirty="0" smtClean="0"/>
              <a:t>Q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– RR with time quantum 8 milliseconds</a:t>
            </a:r>
          </a:p>
          <a:p>
            <a:pPr lvl="1" algn="l" rtl="0"/>
            <a:r>
              <a:rPr lang="en-US" sz="2000" b="1" i="1" dirty="0" smtClean="0"/>
              <a:t>Q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– RR time quantum 16 milliseconds</a:t>
            </a:r>
          </a:p>
          <a:p>
            <a:pPr lvl="1" algn="l" rtl="0"/>
            <a:r>
              <a:rPr lang="en-US" sz="2000" b="1" i="1" dirty="0" smtClean="0"/>
              <a:t>Q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– FCFS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Scheduling</a:t>
            </a:r>
          </a:p>
          <a:p>
            <a:pPr lvl="1" algn="l" rtl="0"/>
            <a:r>
              <a:rPr lang="en-US" sz="2000" b="1" dirty="0" smtClean="0"/>
              <a:t>A new job enters queue </a:t>
            </a:r>
            <a:r>
              <a:rPr lang="en-US" sz="2000" b="1" i="1" dirty="0" smtClean="0"/>
              <a:t>Q</a:t>
            </a:r>
            <a:r>
              <a:rPr lang="en-US" sz="2000" b="1" i="1" baseline="-25000" dirty="0" smtClean="0"/>
              <a:t>0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which is served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FCFS</a:t>
            </a:r>
          </a:p>
          <a:p>
            <a:pPr lvl="2" algn="l" rtl="0"/>
            <a:r>
              <a:rPr lang="en-US" sz="1600" b="1" dirty="0" smtClean="0"/>
              <a:t>When it gains CPU, job receives 8 milliseconds</a:t>
            </a:r>
          </a:p>
          <a:p>
            <a:pPr lvl="2" algn="l" rtl="0"/>
            <a:r>
              <a:rPr lang="en-US" sz="1600" b="1" dirty="0" smtClean="0"/>
              <a:t>If it does not finish in 8 milliseconds, job is moved to queue </a:t>
            </a:r>
            <a:r>
              <a:rPr lang="en-US" sz="1600" b="1" i="1" dirty="0" smtClean="0"/>
              <a:t>Q</a:t>
            </a:r>
            <a:r>
              <a:rPr lang="en-US" sz="1600" b="1" baseline="-25000" dirty="0" smtClean="0"/>
              <a:t>1</a:t>
            </a:r>
            <a:endParaRPr lang="en-US" sz="1600" b="1" dirty="0" smtClean="0"/>
          </a:p>
          <a:p>
            <a:pPr lvl="1" algn="l" rtl="0"/>
            <a:r>
              <a:rPr lang="en-US" sz="2000" b="1" dirty="0" smtClean="0"/>
              <a:t>At </a:t>
            </a:r>
            <a:r>
              <a:rPr lang="en-US" sz="2000" b="1" i="1" dirty="0" smtClean="0"/>
              <a:t>Q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job is again served FCFS and receives 16 additional milliseconds</a:t>
            </a:r>
          </a:p>
          <a:p>
            <a:pPr lvl="2" algn="l" rtl="0"/>
            <a:r>
              <a:rPr lang="en-US" sz="1600" b="1" dirty="0" smtClean="0"/>
              <a:t>If it still does not complete, it is preempted and moved to queue </a:t>
            </a:r>
            <a:r>
              <a:rPr lang="en-US" sz="1600" b="1" i="1" dirty="0" smtClean="0"/>
              <a:t>Q</a:t>
            </a:r>
            <a:r>
              <a:rPr lang="en-US" sz="1600" b="1" baseline="-25000" dirty="0" smtClean="0"/>
              <a:t>2</a:t>
            </a:r>
            <a:endParaRPr lang="en-US" sz="1600" b="1" dirty="0" smtClean="0"/>
          </a:p>
        </p:txBody>
      </p:sp>
      <p:pic>
        <p:nvPicPr>
          <p:cNvPr id="58371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286148" cy="327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Thread Scheduling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3" y="1214422"/>
            <a:ext cx="8286808" cy="514353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Distinction between user-level and kernel-level threads</a:t>
            </a:r>
          </a:p>
          <a:p>
            <a:pPr algn="l" rtl="0"/>
            <a:r>
              <a:rPr lang="en-US" dirty="0" smtClean="0"/>
              <a:t>When threads supported, threads scheduled, not processes</a:t>
            </a:r>
          </a:p>
          <a:p>
            <a:pPr algn="l" rtl="0"/>
            <a:r>
              <a:rPr lang="en-US" dirty="0" smtClean="0"/>
              <a:t>Many-to-one and many-to-many models, thread library schedules user-level threads to run on LWP</a:t>
            </a:r>
          </a:p>
          <a:p>
            <a:pPr lvl="1" algn="l" rtl="0"/>
            <a:r>
              <a:rPr lang="en-US" dirty="0" smtClean="0"/>
              <a:t>Known as </a:t>
            </a:r>
            <a:r>
              <a:rPr lang="en-US" b="1" dirty="0" smtClean="0">
                <a:solidFill>
                  <a:srgbClr val="3366FF"/>
                </a:solidFill>
              </a:rPr>
              <a:t>process-contention scope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PCS</a:t>
            </a:r>
            <a:r>
              <a:rPr lang="en-US" b="1" dirty="0" smtClean="0"/>
              <a:t>) </a:t>
            </a:r>
            <a:r>
              <a:rPr lang="en-US" dirty="0" smtClean="0"/>
              <a:t>since scheduling competition is within the process</a:t>
            </a:r>
          </a:p>
          <a:p>
            <a:pPr lvl="1" algn="l" rtl="0"/>
            <a:r>
              <a:rPr lang="en-US" dirty="0" smtClean="0"/>
              <a:t>Typically done via priority set by programmer</a:t>
            </a:r>
          </a:p>
          <a:p>
            <a:pPr algn="l" rtl="0"/>
            <a:r>
              <a:rPr lang="en-US" dirty="0" smtClean="0"/>
              <a:t>Kernel thread scheduled onto available CPU is </a:t>
            </a:r>
            <a:r>
              <a:rPr lang="en-US" b="1" dirty="0" smtClean="0">
                <a:solidFill>
                  <a:srgbClr val="3366FF"/>
                </a:solidFill>
              </a:rPr>
              <a:t>system-contention scope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3366FF"/>
                </a:solidFill>
              </a:rPr>
              <a:t>SCS</a:t>
            </a:r>
            <a:r>
              <a:rPr lang="en-US" b="1" dirty="0" smtClean="0"/>
              <a:t>) </a:t>
            </a:r>
            <a:r>
              <a:rPr lang="en-US" dirty="0" smtClean="0"/>
              <a:t>– competition among all threads in system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0142" y="277416"/>
            <a:ext cx="7976658" cy="576263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err="1" smtClean="0">
                <a:solidFill>
                  <a:srgbClr val="0000CC"/>
                </a:solidFill>
              </a:rPr>
              <a:t>Pthread</a:t>
            </a:r>
            <a:r>
              <a:rPr lang="en-US" b="1" dirty="0" smtClean="0">
                <a:solidFill>
                  <a:srgbClr val="0000CC"/>
                </a:solidFill>
              </a:rPr>
              <a:t> Scheduling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1" y="1214422"/>
            <a:ext cx="7661275" cy="514353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API allows specifying either PCS or SCS during thread creation</a:t>
            </a:r>
          </a:p>
          <a:p>
            <a:pPr lvl="1" algn="l" rtl="0"/>
            <a:r>
              <a:rPr lang="en-US" dirty="0" smtClean="0"/>
              <a:t>PTHREAD_SCOPE_PROCESS schedules threads using PCS scheduling</a:t>
            </a:r>
          </a:p>
          <a:p>
            <a:pPr lvl="1" algn="l" rtl="0"/>
            <a:r>
              <a:rPr lang="en-US" dirty="0" smtClean="0"/>
              <a:t>PTHREAD_SCOPE_SYSTEM schedules threads using SCS scheduling</a:t>
            </a:r>
          </a:p>
          <a:p>
            <a:pPr algn="l" rtl="0"/>
            <a:r>
              <a:rPr lang="en-US" dirty="0" smtClean="0"/>
              <a:t>Can be limited by OS – Linux and Mac OS X only allow PTHREAD_SCOPE_SYSTEM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00CC"/>
                </a:solidFill>
              </a:rPr>
              <a:t>Pthread</a:t>
            </a:r>
            <a:r>
              <a:rPr lang="en-US" b="1" dirty="0" smtClean="0">
                <a:solidFill>
                  <a:srgbClr val="0000CC"/>
                </a:solidFill>
              </a:rPr>
              <a:t> Scheduling API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43012"/>
            <a:ext cx="7786741" cy="5186384"/>
          </a:xfrm>
        </p:spPr>
        <p:txBody>
          <a:bodyPr>
            <a:normAutofit fontScale="47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pthread.h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#define NUM_THREADS 5 </a:t>
            </a:r>
          </a:p>
          <a:p>
            <a:pPr marL="0" indent="0" algn="l" rtl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[]) {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scope;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pthread_t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[NUM THREADS];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pthread_attr_t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/* get the default attributes */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pthread_attr_init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/* first inquire on the current scope */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pthread_attr_getscope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&amp;scope) != 0)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"Unable to get scheduling scope\n");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else {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if (scope == PTHREAD_SCOPE_PROCESS)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("PTHREAD_SCOPE_PROCESS");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else if (scope == PTHREAD_SCOPE_SYSTEM)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("PTHREAD_SCOPE_SYSTEM");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else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"Illegal scope value.\n"); </a:t>
            </a:r>
          </a:p>
          <a:p>
            <a:pPr marL="0" indent="0" algn="l" rtl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6" y="277416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 smtClean="0">
                <a:solidFill>
                  <a:srgbClr val="0000CC"/>
                </a:solidFill>
              </a:rPr>
              <a:t>Pthread</a:t>
            </a:r>
            <a:r>
              <a:rPr lang="en-US" b="1" dirty="0" smtClean="0">
                <a:solidFill>
                  <a:srgbClr val="0000CC"/>
                </a:solidFill>
              </a:rPr>
              <a:t> Scheduling API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193006"/>
            <a:ext cx="8215370" cy="509351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/* set the scheduling algorithm to PCS or SCS */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pthread_attr_setscope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, PTHREAD_SCOPE_SYSTEM);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/* create the threads */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&lt; NUM_THREADS;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pthread_create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],&amp;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attr,runner,NULL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/* now join on each thread */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&lt; NUM_THREADS;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pthread_join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], NULL);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/* Each thread will begin control in this function */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void *runner(void *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/* do some work ... */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pthread_exit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(0); </a:t>
            </a:r>
          </a:p>
          <a:p>
            <a:pPr marL="0" indent="0" algn="l" rtl="0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964142" y="277416"/>
            <a:ext cx="772265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Multiple-Processor Scheduling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142984"/>
            <a:ext cx="8501122" cy="542928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CPU scheduling more complex when multiple CPUs are available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Homogeneous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3366FF"/>
                </a:solidFill>
              </a:rPr>
              <a:t>processors</a:t>
            </a:r>
            <a:r>
              <a:rPr lang="en-US" sz="2400" b="1" dirty="0" smtClean="0"/>
              <a:t> </a:t>
            </a:r>
            <a:r>
              <a:rPr lang="en-US" sz="2400" dirty="0" smtClean="0"/>
              <a:t>within a multiprocessor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Asymmetric multiprocessing </a:t>
            </a:r>
            <a:r>
              <a:rPr lang="en-US" sz="2400" dirty="0" smtClean="0"/>
              <a:t>– only one processor accesses the system data structures, alleviating the need for data sharing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Symmetric multiprocessing 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3366FF"/>
                </a:solidFill>
              </a:rPr>
              <a:t>SMP</a:t>
            </a:r>
            <a:r>
              <a:rPr lang="en-US" sz="2400" b="1" dirty="0" smtClean="0"/>
              <a:t>) </a:t>
            </a:r>
            <a:r>
              <a:rPr lang="en-US" sz="2400" dirty="0" smtClean="0"/>
              <a:t>– each processor is self-scheduling, all processes in common ready queue, or each has its own private queue of ready processes</a:t>
            </a:r>
          </a:p>
          <a:p>
            <a:pPr lvl="1" algn="l" rtl="0"/>
            <a:r>
              <a:rPr lang="en-US" sz="2400" dirty="0" smtClean="0"/>
              <a:t>Currently, most common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Processor affinity </a:t>
            </a:r>
            <a:r>
              <a:rPr lang="en-US" sz="2400" dirty="0" smtClean="0"/>
              <a:t>– process has affinity for processor on which it is currently running</a:t>
            </a:r>
          </a:p>
          <a:p>
            <a:pPr lvl="1" algn="l" rtl="0"/>
            <a:r>
              <a:rPr lang="en-US" sz="2400" b="1" dirty="0" smtClean="0">
                <a:solidFill>
                  <a:srgbClr val="3366FF"/>
                </a:solidFill>
              </a:rPr>
              <a:t>soft affinity</a:t>
            </a:r>
          </a:p>
          <a:p>
            <a:pPr lvl="1" algn="l" rtl="0"/>
            <a:r>
              <a:rPr lang="en-US" sz="2400" b="1" dirty="0" smtClean="0">
                <a:solidFill>
                  <a:srgbClr val="3366FF"/>
                </a:solidFill>
              </a:rPr>
              <a:t>hard affinity</a:t>
            </a:r>
          </a:p>
          <a:p>
            <a:pPr lvl="1" algn="l" rtl="0"/>
            <a:r>
              <a:rPr lang="en-US" sz="2400" dirty="0" smtClean="0"/>
              <a:t>Variations including </a:t>
            </a:r>
            <a:r>
              <a:rPr lang="en-US" sz="2400" b="1" dirty="0" smtClean="0">
                <a:solidFill>
                  <a:srgbClr val="3366FF"/>
                </a:solidFill>
              </a:rPr>
              <a:t>processor sets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119717" y="277416"/>
            <a:ext cx="75670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NUMA and CPU Scheduling</a:t>
            </a:r>
          </a:p>
        </p:txBody>
      </p:sp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2041526" y="5449491"/>
            <a:ext cx="4743450" cy="2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en-US" sz="1300" dirty="0"/>
              <a:t>Note that memory-placement algorithms can also consider affinity</a:t>
            </a:r>
          </a:p>
        </p:txBody>
      </p:sp>
      <p:pic>
        <p:nvPicPr>
          <p:cNvPr id="70659" name="Picture 1" descr="6_09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26" y="1063228"/>
            <a:ext cx="6747933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7722658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Multiple-Processor Scheduling – Load Balancing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1" y="1142984"/>
            <a:ext cx="8001056" cy="521497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If SMP, need to keep all CPUs loaded for efficiency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Load balancing </a:t>
            </a:r>
            <a:r>
              <a:rPr lang="en-US" dirty="0" smtClean="0"/>
              <a:t>attempts to keep workload evenly distributed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Push migration </a:t>
            </a:r>
            <a:r>
              <a:rPr lang="en-US" dirty="0" smtClean="0"/>
              <a:t>– periodic task checks load on each processor, and if found pushes task from overloaded CPU to other CPUs</a:t>
            </a:r>
            <a:endParaRPr lang="en-US" b="1" dirty="0" smtClean="0">
              <a:solidFill>
                <a:srgbClr val="3366FF"/>
              </a:solidFill>
            </a:endParaRP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Pull migration </a:t>
            </a:r>
            <a:r>
              <a:rPr lang="en-US" dirty="0" smtClean="0"/>
              <a:t>– idle processors pulls waiting task from busy processor</a:t>
            </a:r>
          </a:p>
          <a:p>
            <a:pPr algn="l" rtl="0"/>
            <a:endParaRPr lang="en-US" sz="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865717" y="277416"/>
            <a:ext cx="7821083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Multi-core Processors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806450" y="1233487"/>
            <a:ext cx="7908954" cy="491015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Recent trend to place multiple processor cores on same physical chip</a:t>
            </a:r>
          </a:p>
          <a:p>
            <a:pPr algn="l" rtl="0"/>
            <a:r>
              <a:rPr lang="en-US" dirty="0" smtClean="0"/>
              <a:t>Faster and consumes less power</a:t>
            </a:r>
          </a:p>
          <a:p>
            <a:pPr algn="l" rtl="0"/>
            <a:r>
              <a:rPr lang="en-US" dirty="0" smtClean="0"/>
              <a:t>Multiple threads per core also growing</a:t>
            </a:r>
          </a:p>
          <a:p>
            <a:pPr lvl="1" algn="l" rtl="0"/>
            <a:r>
              <a:rPr lang="en-US" dirty="0" smtClean="0"/>
              <a:t>Takes advantage of memory stall to make progress on another thread while memory retrieve happens</a:t>
            </a:r>
          </a:p>
          <a:p>
            <a:pPr lvl="1" algn="l" rtl="0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1196976" y="277416"/>
            <a:ext cx="7489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Multithreaded </a:t>
            </a:r>
            <a:r>
              <a:rPr lang="en-US" b="1" dirty="0" err="1" smtClean="0">
                <a:solidFill>
                  <a:srgbClr val="0000CC"/>
                </a:solidFill>
              </a:rPr>
              <a:t>Multicore</a:t>
            </a:r>
            <a:r>
              <a:rPr lang="en-US" b="1" dirty="0" smtClean="0">
                <a:solidFill>
                  <a:srgbClr val="0000CC"/>
                </a:solidFill>
              </a:rPr>
              <a:t> System</a:t>
            </a:r>
          </a:p>
        </p:txBody>
      </p:sp>
      <p:pic>
        <p:nvPicPr>
          <p:cNvPr id="76802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401366"/>
            <a:ext cx="6781800" cy="18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6" y="3500439"/>
            <a:ext cx="68728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Basic Concepts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75160"/>
            <a:ext cx="3978275" cy="505658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Maximum CPU utilization obtained with multiprogramming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CPU–I/O Burst Cycle – Process execution consists of a </a:t>
            </a:r>
            <a:r>
              <a:rPr lang="en-US" b="1" dirty="0" smtClean="0">
                <a:solidFill>
                  <a:srgbClr val="3366FF"/>
                </a:solidFill>
              </a:rPr>
              <a:t>cycle</a:t>
            </a:r>
            <a:r>
              <a:rPr lang="en-US" dirty="0" smtClean="0"/>
              <a:t> of CPU execution and I/O wait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CPU burst </a:t>
            </a:r>
            <a:r>
              <a:rPr lang="en-US" dirty="0" smtClean="0"/>
              <a:t>followed by </a:t>
            </a:r>
            <a:r>
              <a:rPr lang="en-US" b="1" dirty="0" smtClean="0">
                <a:solidFill>
                  <a:srgbClr val="3366FF"/>
                </a:solidFill>
              </a:rPr>
              <a:t>I/O burst</a:t>
            </a:r>
            <a:br>
              <a:rPr lang="en-US" b="1" dirty="0" smtClean="0">
                <a:solidFill>
                  <a:srgbClr val="3366FF"/>
                </a:solidFill>
              </a:rPr>
            </a:br>
            <a:endParaRPr lang="en-US" dirty="0" smtClean="0"/>
          </a:p>
          <a:p>
            <a:pPr algn="l" rtl="0"/>
            <a:r>
              <a:rPr lang="en-US" dirty="0" smtClean="0"/>
              <a:t>CPU burst distribution is of main concern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  <p:pic>
        <p:nvPicPr>
          <p:cNvPr id="11267" name="Picture 1" descr="6_0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166" y="983456"/>
            <a:ext cx="3114171" cy="555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865717" y="277416"/>
            <a:ext cx="78210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Real-Time CPU Scheduling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4786346" cy="5338785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Can present obvious challenges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Soft real-time systems </a:t>
            </a:r>
            <a:r>
              <a:rPr lang="en-US" sz="2400" dirty="0" smtClean="0"/>
              <a:t>– no guarantee as to when critical real-time process will be scheduled</a:t>
            </a:r>
          </a:p>
          <a:p>
            <a:pPr algn="l" rtl="0"/>
            <a:r>
              <a:rPr lang="en-US" sz="2400" b="1" dirty="0" smtClean="0">
                <a:solidFill>
                  <a:srgbClr val="3366FF"/>
                </a:solidFill>
              </a:rPr>
              <a:t>Hard real-time systems</a:t>
            </a:r>
            <a:r>
              <a:rPr lang="en-US" sz="2400" dirty="0" smtClean="0"/>
              <a:t> – </a:t>
            </a:r>
            <a:r>
              <a:rPr lang="en-US" sz="2400" b="1" dirty="0" smtClean="0"/>
              <a:t>task must be serviced by its deadline</a:t>
            </a:r>
          </a:p>
          <a:p>
            <a:pPr algn="l" rtl="0"/>
            <a:r>
              <a:rPr lang="en-US" sz="2400" b="1" dirty="0" smtClean="0"/>
              <a:t>Two types of latencies affect performance</a:t>
            </a:r>
          </a:p>
          <a:p>
            <a:pPr lvl="1" algn="l" rtl="0">
              <a:buFont typeface="Arial" pitchFamily="34" charset="0"/>
              <a:buAutoNum type="arabicPeriod"/>
            </a:pPr>
            <a:r>
              <a:rPr lang="en-US" sz="1800" b="1" dirty="0" smtClean="0"/>
              <a:t>Interrupt latency – time from arrival of interrupt to start of routine that services interrupt</a:t>
            </a:r>
          </a:p>
          <a:p>
            <a:pPr lvl="1" algn="l" rtl="0">
              <a:buFont typeface="Arial" pitchFamily="34" charset="0"/>
              <a:buAutoNum type="arabicPeriod"/>
            </a:pPr>
            <a:r>
              <a:rPr lang="en-US" sz="1800" b="1" dirty="0" smtClean="0"/>
              <a:t>Dispatch latency – time for schedule to take current process off CPU and switch to another</a:t>
            </a:r>
          </a:p>
          <a:p>
            <a:pPr algn="l" rtl="0"/>
            <a:endParaRPr lang="en-US" sz="2400" dirty="0" smtClean="0"/>
          </a:p>
          <a:p>
            <a:pPr lvl="1" algn="l" rtl="0">
              <a:buFont typeface="Monotype Sorts" pitchFamily="-84" charset="2"/>
              <a:buNone/>
            </a:pPr>
            <a:r>
              <a:rPr lang="en-US" sz="1800" dirty="0" smtClean="0"/>
              <a:t> </a:t>
            </a:r>
          </a:p>
        </p:txBody>
      </p:sp>
      <p:pic>
        <p:nvPicPr>
          <p:cNvPr id="78851" name="Picture 1" descr="Screen Shot 2012-12-17 at 8.37.21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4214809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865717" y="277416"/>
            <a:ext cx="78210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Real-Time CPU Scheduling (Cont.)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285720" y="1233487"/>
            <a:ext cx="3154922" cy="453032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Conflict phase of dispatch latency:</a:t>
            </a:r>
          </a:p>
          <a:p>
            <a:pPr lvl="1" algn="l" rtl="0">
              <a:buFont typeface="Arial" pitchFamily="34" charset="0"/>
              <a:buAutoNum type="arabicPeriod"/>
            </a:pPr>
            <a:r>
              <a:rPr lang="en-US" dirty="0" smtClean="0"/>
              <a:t>Preemption of any process running in kernel mode</a:t>
            </a:r>
          </a:p>
          <a:p>
            <a:pPr lvl="1" algn="l" rtl="0">
              <a:buFont typeface="Arial" pitchFamily="34" charset="0"/>
              <a:buAutoNum type="arabicPeriod"/>
            </a:pPr>
            <a:r>
              <a:rPr lang="en-US" dirty="0" smtClean="0"/>
              <a:t>Release by low-priority process of resources needed by high-priority processes</a:t>
            </a:r>
          </a:p>
          <a:p>
            <a:pPr algn="l" rtl="0"/>
            <a:endParaRPr lang="en-US" dirty="0" smtClean="0"/>
          </a:p>
          <a:p>
            <a:pPr lvl="1" algn="l" rtl="0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80899" name="Picture 3" descr="6_1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3967" y="1181100"/>
            <a:ext cx="5611283" cy="465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865717" y="277416"/>
            <a:ext cx="78210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Priority-based Scheduling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806450" y="1233487"/>
            <a:ext cx="7570259" cy="4530329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For real-time scheduling, scheduler must support preemptive, priority-based scheduling</a:t>
            </a:r>
          </a:p>
          <a:p>
            <a:pPr lvl="1" algn="l" rtl="0"/>
            <a:r>
              <a:rPr lang="en-US" dirty="0" smtClean="0"/>
              <a:t>But only guarantees soft real-time</a:t>
            </a:r>
          </a:p>
          <a:p>
            <a:pPr algn="l" rtl="0"/>
            <a:r>
              <a:rPr lang="en-US" dirty="0" smtClean="0"/>
              <a:t>For hard real-time must also provide ability to meet deadlines</a:t>
            </a:r>
          </a:p>
          <a:p>
            <a:pPr algn="l" rtl="0"/>
            <a:r>
              <a:rPr lang="en-US" dirty="0" smtClean="0"/>
              <a:t>Processes have new characteristics: </a:t>
            </a:r>
            <a:r>
              <a:rPr lang="en-US" b="1" dirty="0" smtClean="0">
                <a:solidFill>
                  <a:srgbClr val="3366FF"/>
                </a:solidFill>
              </a:rPr>
              <a:t>periodic</a:t>
            </a:r>
            <a:r>
              <a:rPr lang="en-US" dirty="0" smtClean="0"/>
              <a:t> ones require CPU at constant intervals</a:t>
            </a:r>
          </a:p>
          <a:p>
            <a:pPr lvl="1" algn="l" rtl="0"/>
            <a:r>
              <a:rPr lang="en-US" dirty="0" smtClean="0"/>
              <a:t>Has processing time </a:t>
            </a:r>
            <a:r>
              <a:rPr lang="en-US" i="1" dirty="0" smtClean="0"/>
              <a:t>t</a:t>
            </a:r>
            <a:r>
              <a:rPr lang="en-US" dirty="0" smtClean="0"/>
              <a:t>, deadline </a:t>
            </a:r>
            <a:r>
              <a:rPr lang="en-US" i="1" dirty="0" smtClean="0"/>
              <a:t>d, </a:t>
            </a:r>
            <a:r>
              <a:rPr lang="en-US" dirty="0" smtClean="0"/>
              <a:t>period </a:t>
            </a:r>
            <a:r>
              <a:rPr lang="en-US" i="1" dirty="0" smtClean="0"/>
              <a:t>p</a:t>
            </a:r>
          </a:p>
          <a:p>
            <a:pPr lvl="1" algn="l" rtl="0"/>
            <a:r>
              <a:rPr lang="en-US" dirty="0" smtClean="0"/>
              <a:t>0 ≤ </a:t>
            </a:r>
            <a:r>
              <a:rPr lang="en-US" i="1" dirty="0" smtClean="0"/>
              <a:t>t</a:t>
            </a:r>
            <a:r>
              <a:rPr lang="en-US" dirty="0" smtClean="0"/>
              <a:t> ≤ </a:t>
            </a:r>
            <a:r>
              <a:rPr lang="en-US" i="1" dirty="0" smtClean="0"/>
              <a:t>d</a:t>
            </a:r>
            <a:r>
              <a:rPr lang="en-US" dirty="0" smtClean="0"/>
              <a:t> ≤ </a:t>
            </a:r>
            <a:r>
              <a:rPr lang="en-US" i="1" dirty="0" smtClean="0"/>
              <a:t>p</a:t>
            </a:r>
          </a:p>
          <a:p>
            <a:pPr lvl="1" algn="l" rtl="0"/>
            <a:r>
              <a:rPr lang="en-US" b="1" dirty="0" smtClean="0">
                <a:solidFill>
                  <a:srgbClr val="3366FF"/>
                </a:solidFill>
              </a:rPr>
              <a:t>Rate</a:t>
            </a:r>
            <a:r>
              <a:rPr lang="en-US" dirty="0" smtClean="0"/>
              <a:t> of periodic task is 1/</a:t>
            </a:r>
            <a:r>
              <a:rPr lang="en-US" i="1" dirty="0" smtClean="0"/>
              <a:t>p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pPr lvl="1" algn="l" rtl="0">
              <a:buFont typeface="Monotype Sorts" pitchFamily="-84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82947" name="Picture 1" descr="Screen Shot 2012-12-17 at 8.41.5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033" y="3611167"/>
            <a:ext cx="5837767" cy="267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Virtualization and Scheduling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Virtualization software schedules multiple guests onto CPU(s)</a:t>
            </a:r>
          </a:p>
          <a:p>
            <a:pPr algn="l" rtl="0"/>
            <a:r>
              <a:rPr lang="en-US" dirty="0" smtClean="0"/>
              <a:t>Each guest doing its own scheduling</a:t>
            </a:r>
          </a:p>
          <a:p>
            <a:pPr lvl="1" algn="l" rtl="0"/>
            <a:r>
              <a:rPr lang="en-US" dirty="0" smtClean="0"/>
              <a:t>Not knowing it </a:t>
            </a:r>
            <a:r>
              <a:rPr lang="en-US" dirty="0" err="1" smtClean="0"/>
              <a:t>doesn</a:t>
            </a:r>
            <a:r>
              <a:rPr lang="ja-JP" altLang="en-US" smtClean="0"/>
              <a:t>’</a:t>
            </a:r>
            <a:r>
              <a:rPr lang="en-US" altLang="ja-JP" dirty="0" smtClean="0"/>
              <a:t>t own the CPUs</a:t>
            </a:r>
          </a:p>
          <a:p>
            <a:pPr lvl="1" algn="l" rtl="0"/>
            <a:r>
              <a:rPr lang="en-US" dirty="0" smtClean="0"/>
              <a:t>Can result in poor response time</a:t>
            </a:r>
          </a:p>
          <a:p>
            <a:pPr lvl="1" algn="l" rtl="0"/>
            <a:r>
              <a:rPr lang="en-US" dirty="0" smtClean="0"/>
              <a:t>Can effect time-of-day clocks in guests</a:t>
            </a:r>
          </a:p>
          <a:p>
            <a:pPr algn="l" rtl="0"/>
            <a:r>
              <a:rPr lang="en-US" dirty="0" smtClean="0"/>
              <a:t>Can undo good scheduling algorithm efforts of guests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416"/>
            <a:ext cx="7810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Rate </a:t>
            </a:r>
            <a:r>
              <a:rPr lang="en-US" b="1" dirty="0" err="1" smtClean="0">
                <a:solidFill>
                  <a:srgbClr val="0000CC"/>
                </a:solidFill>
              </a:rPr>
              <a:t>Montonic</a:t>
            </a:r>
            <a:r>
              <a:rPr lang="en-US" b="1" dirty="0" smtClean="0">
                <a:solidFill>
                  <a:srgbClr val="0000CC"/>
                </a:solidFill>
              </a:rPr>
              <a:t> Scheduling</a:t>
            </a: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6450" y="1298973"/>
            <a:ext cx="7352242" cy="4482703"/>
          </a:xfrm>
        </p:spPr>
        <p:txBody>
          <a:bodyPr/>
          <a:lstStyle/>
          <a:p>
            <a:pPr algn="l" rtl="0"/>
            <a:r>
              <a:rPr lang="en-US" dirty="0" smtClean="0"/>
              <a:t>A priority is assigned based on the inverse of its period</a:t>
            </a:r>
          </a:p>
          <a:p>
            <a:pPr algn="l" rtl="0"/>
            <a:endParaRPr lang="en-US" sz="800" dirty="0"/>
          </a:p>
          <a:p>
            <a:pPr algn="l" rtl="0"/>
            <a:r>
              <a:rPr lang="en-US" dirty="0" smtClean="0"/>
              <a:t>Shorter periods = higher priority;</a:t>
            </a:r>
          </a:p>
          <a:p>
            <a:pPr algn="l" rtl="0"/>
            <a:endParaRPr lang="en-US" sz="800" dirty="0"/>
          </a:p>
          <a:p>
            <a:pPr algn="l" rtl="0"/>
            <a:r>
              <a:rPr lang="en-US" dirty="0" smtClean="0"/>
              <a:t>Longer periods = lower priority</a:t>
            </a:r>
          </a:p>
          <a:p>
            <a:pPr algn="l" rtl="0"/>
            <a:endParaRPr lang="en-US" sz="800" dirty="0"/>
          </a:p>
          <a:p>
            <a:pPr algn="l" rtl="0"/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is assigned a higher priority than P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60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786322"/>
            <a:ext cx="6867525" cy="12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850109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Missed Deadlines with </a:t>
            </a:r>
            <a:br>
              <a:rPr lang="en-US" sz="3600" b="1" dirty="0">
                <a:solidFill>
                  <a:srgbClr val="0000CC"/>
                </a:solidFill>
              </a:rPr>
            </a:br>
            <a:r>
              <a:rPr lang="en-US" sz="3600" b="1" dirty="0">
                <a:solidFill>
                  <a:srgbClr val="0000CC"/>
                </a:solidFill>
              </a:rPr>
              <a:t>Rate Monotonic Scheduling</a:t>
            </a:r>
          </a:p>
        </p:txBody>
      </p:sp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3"/>
          <a:srcRect l="662" t="40077" r="664" b="40047"/>
          <a:stretch>
            <a:fillRect/>
          </a:stretch>
        </p:blipFill>
        <p:spPr bwMode="auto">
          <a:xfrm>
            <a:off x="806450" y="2166938"/>
            <a:ext cx="7997825" cy="120848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2717" y="277416"/>
            <a:ext cx="76940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Earliest Deadline First Scheduling (EDF)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973"/>
            <a:ext cx="7352242" cy="4482703"/>
          </a:xfrm>
        </p:spPr>
        <p:txBody>
          <a:bodyPr/>
          <a:lstStyle/>
          <a:p>
            <a:pPr algn="l" rtl="0"/>
            <a:r>
              <a:rPr lang="en-US" dirty="0" smtClean="0"/>
              <a:t>Priorities are assigned according to deadlines:</a:t>
            </a:r>
            <a:br>
              <a:rPr lang="en-US" dirty="0" smtClean="0"/>
            </a:br>
            <a:r>
              <a:rPr lang="en-US" dirty="0" smtClean="0"/>
              <a:t>the earlier the deadline, the higher the priority;</a:t>
            </a:r>
          </a:p>
          <a:p>
            <a:pPr algn="l" rtl="0">
              <a:buFont typeface="Monotype Sorts" pitchFamily="-84" charset="2"/>
              <a:buNone/>
            </a:pPr>
            <a:r>
              <a:rPr lang="en-US" dirty="0" smtClean="0"/>
              <a:t>	the later the deadline, the lower the priority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/>
          <a:srcRect l="711" t="40184" r="711" b="39867"/>
          <a:stretch>
            <a:fillRect/>
          </a:stretch>
        </p:blipFill>
        <p:spPr bwMode="auto">
          <a:xfrm>
            <a:off x="928662" y="4643446"/>
            <a:ext cx="7494059" cy="11382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935567" y="277416"/>
            <a:ext cx="77512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Proportional Share Scheduling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973"/>
            <a:ext cx="7702550" cy="4482703"/>
          </a:xfrm>
        </p:spPr>
        <p:txBody>
          <a:bodyPr/>
          <a:lstStyle/>
          <a:p>
            <a:pPr algn="l" rtl="0"/>
            <a:r>
              <a:rPr lang="en-US" i="1" dirty="0" smtClean="0"/>
              <a:t>T</a:t>
            </a:r>
            <a:r>
              <a:rPr lang="en-US" dirty="0" smtClean="0"/>
              <a:t> shares are allocated among all processes in the system</a:t>
            </a:r>
          </a:p>
          <a:p>
            <a:pPr algn="l" rtl="0"/>
            <a:r>
              <a:rPr lang="en-US" dirty="0" smtClean="0"/>
              <a:t>An application receives </a:t>
            </a:r>
            <a:r>
              <a:rPr lang="en-US" i="1" dirty="0" smtClean="0"/>
              <a:t>N</a:t>
            </a:r>
            <a:r>
              <a:rPr lang="en-US" dirty="0" smtClean="0"/>
              <a:t> shares where </a:t>
            </a:r>
            <a:r>
              <a:rPr lang="en-US" i="1" dirty="0" smtClean="0"/>
              <a:t>N &lt; T</a:t>
            </a:r>
            <a:endParaRPr lang="en-US" dirty="0" smtClean="0"/>
          </a:p>
          <a:p>
            <a:pPr algn="l" rtl="0"/>
            <a:r>
              <a:rPr lang="en-US" dirty="0" smtClean="0"/>
              <a:t>This ensures each application will receive </a:t>
            </a:r>
            <a:r>
              <a:rPr lang="en-US" b="1" i="1" dirty="0" smtClean="0"/>
              <a:t>N</a:t>
            </a:r>
            <a:r>
              <a:rPr lang="en-US" i="1" dirty="0" smtClean="0"/>
              <a:t> / T</a:t>
            </a:r>
            <a:r>
              <a:rPr lang="en-US" dirty="0" smtClean="0"/>
              <a:t> of the total processor time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POSIX Real-Time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973"/>
            <a:ext cx="7980392" cy="4987547"/>
          </a:xfrm>
        </p:spPr>
        <p:txBody>
          <a:bodyPr>
            <a:normAutofit fontScale="70000" lnSpcReduction="20000"/>
          </a:bodyPr>
          <a:lstStyle/>
          <a:p>
            <a:pPr marL="346058" indent="-346058" algn="l" rtl="0">
              <a:buFont typeface="Wingdings" pitchFamily="2" charset="2"/>
              <a:buChar char="q"/>
              <a:defRPr/>
            </a:pPr>
            <a:r>
              <a:rPr lang="en-US" dirty="0">
                <a:ea typeface="ＭＳ Ｐゴシック" charset="-128"/>
              </a:rPr>
              <a:t>The </a:t>
            </a:r>
            <a:r>
              <a:rPr lang="en-US" dirty="0" smtClean="0">
                <a:ea typeface="ＭＳ Ｐゴシック" charset="-128"/>
              </a:rPr>
              <a:t>POSIX.1b standard</a:t>
            </a:r>
            <a:endParaRPr lang="en-US" dirty="0">
              <a:ea typeface="ＭＳ Ｐゴシック" charset="-128"/>
            </a:endParaRPr>
          </a:p>
          <a:p>
            <a:pPr marL="346058" indent="-346058" algn="l" rtl="0">
              <a:buFont typeface="Wingdings" pitchFamily="2" charset="2"/>
              <a:buChar char="q"/>
              <a:defRPr/>
            </a:pPr>
            <a:r>
              <a:rPr lang="en-US" dirty="0" smtClean="0">
                <a:ea typeface="ＭＳ Ｐゴシック" charset="-128"/>
              </a:rPr>
              <a:t>API </a:t>
            </a:r>
            <a:r>
              <a:rPr lang="en-US" dirty="0">
                <a:ea typeface="ＭＳ Ｐゴシック" charset="-128"/>
              </a:rPr>
              <a:t>provides functions for managing real-time </a:t>
            </a:r>
            <a:r>
              <a:rPr lang="en-US" dirty="0" smtClean="0">
                <a:ea typeface="ＭＳ Ｐゴシック" charset="-128"/>
              </a:rPr>
              <a:t>threads</a:t>
            </a:r>
          </a:p>
          <a:p>
            <a:pPr marL="346058" indent="-346058" algn="l" rtl="0">
              <a:buFont typeface="Wingdings" pitchFamily="2" charset="2"/>
              <a:buChar char="q"/>
              <a:defRPr/>
            </a:pPr>
            <a:r>
              <a:rPr lang="en-US" dirty="0" smtClean="0">
                <a:ea typeface="ＭＳ Ｐゴシック" charset="-128"/>
              </a:rPr>
              <a:t>Defines </a:t>
            </a:r>
            <a:r>
              <a:rPr lang="en-US" dirty="0">
                <a:ea typeface="ＭＳ Ｐゴシック" charset="-128"/>
              </a:rPr>
              <a:t>two scheduling classes for real-time threads:</a:t>
            </a:r>
          </a:p>
          <a:p>
            <a:pPr marL="346058" indent="-346058" algn="l" rtl="0">
              <a:buNone/>
              <a:defRPr/>
            </a:pPr>
            <a:r>
              <a:rPr lang="en-US" sz="1000" dirty="0">
                <a:ea typeface="ＭＳ Ｐゴシック" charset="-128"/>
              </a:rPr>
              <a:t>	</a:t>
            </a:r>
          </a:p>
          <a:p>
            <a:pPr marL="346058" indent="-346058" algn="l" rtl="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-128"/>
              </a:rPr>
              <a:t>SCHED_FIFO </a:t>
            </a:r>
            <a:r>
              <a:rPr lang="en-US" dirty="0">
                <a:ea typeface="ＭＳ Ｐゴシック" charset="-128"/>
              </a:rPr>
              <a:t>- threads are scheduled using a FCFS strategy with a FIFO queue. There is no time-slicing for threads of equal </a:t>
            </a:r>
            <a:r>
              <a:rPr lang="en-US" dirty="0" smtClean="0">
                <a:ea typeface="ＭＳ Ｐゴシック" charset="-128"/>
              </a:rPr>
              <a:t>priority</a:t>
            </a:r>
          </a:p>
          <a:p>
            <a:pPr marL="346058" indent="-346058" algn="l" rtl="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-128"/>
              </a:rPr>
              <a:t>SCHED_RR </a:t>
            </a:r>
            <a:r>
              <a:rPr lang="en-US" dirty="0">
                <a:ea typeface="ＭＳ Ｐゴシック" charset="-128"/>
              </a:rPr>
              <a:t>- similar to SCHED_FIFO except time-slicing occurs for threads of equal </a:t>
            </a:r>
            <a:r>
              <a:rPr lang="en-US" dirty="0" smtClean="0">
                <a:ea typeface="ＭＳ Ｐゴシック" charset="-128"/>
              </a:rPr>
              <a:t>priority</a:t>
            </a:r>
            <a:endParaRPr lang="en-US" dirty="0">
              <a:ea typeface="ＭＳ Ｐゴシック" charset="-128"/>
            </a:endParaRPr>
          </a:p>
          <a:p>
            <a:pPr marL="342197" indent="-342197" algn="l" rtl="0">
              <a:buFont typeface="Wingdings" pitchFamily="2" charset="2"/>
              <a:buChar char="q"/>
              <a:defRPr/>
            </a:pPr>
            <a:r>
              <a:rPr lang="en-US" dirty="0" smtClean="0">
                <a:ea typeface="ＭＳ Ｐゴシック" charset="-128"/>
              </a:rPr>
              <a:t>Defines two functions for getting and setting scheduling policy:</a:t>
            </a:r>
          </a:p>
          <a:p>
            <a:pPr marL="342197" indent="-342197" algn="l" rtl="0">
              <a:buFont typeface="+mj-lt"/>
              <a:buAutoNum type="arabicPeriod"/>
              <a:defRPr/>
            </a:pP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pthread_attr_getsched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_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policy</a:t>
            </a:r>
            <a:r>
              <a:rPr lang="en-US" b="1" dirty="0" smtClean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pthread_attr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_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t</a:t>
            </a:r>
            <a:r>
              <a:rPr lang="en-US" b="1" dirty="0" smtClean="0">
                <a:latin typeface="Courier New"/>
                <a:ea typeface="ＭＳ Ｐゴシック" charset="-128"/>
                <a:cs typeface="Courier New"/>
              </a:rPr>
              <a:t> *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 smtClean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 smtClean="0">
                <a:latin typeface="Courier New"/>
                <a:ea typeface="ＭＳ Ｐゴシック" charset="-128"/>
                <a:cs typeface="Courier New"/>
              </a:rPr>
              <a:t> *policy) </a:t>
            </a:r>
          </a:p>
          <a:p>
            <a:pPr marL="342197" indent="-342197" algn="l" rtl="0">
              <a:buFont typeface="+mj-lt"/>
              <a:buAutoNum type="arabicPeriod"/>
              <a:defRPr/>
            </a:pP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pthread_attr_setsched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_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policy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(</a:t>
            </a:r>
            <a:r>
              <a:rPr lang="en-US" b="1" dirty="0" err="1" smtClean="0">
                <a:latin typeface="Courier New"/>
                <a:ea typeface="ＭＳ Ｐゴシック" charset="-128"/>
                <a:cs typeface="Courier New"/>
              </a:rPr>
              <a:t>pthread_attr_t</a:t>
            </a:r>
            <a:r>
              <a:rPr lang="en-US" b="1" dirty="0" smtClean="0">
                <a:latin typeface="Courier New"/>
                <a:ea typeface="ＭＳ Ｐゴシック" charset="-128"/>
                <a:cs typeface="Courier New"/>
              </a:rPr>
              <a:t> 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*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attr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, </a:t>
            </a:r>
            <a:r>
              <a:rPr lang="en-US" b="1" dirty="0" err="1">
                <a:latin typeface="Courier New"/>
                <a:ea typeface="ＭＳ Ｐゴシック" charset="-128"/>
                <a:cs typeface="Courier New"/>
              </a:rPr>
              <a:t>int</a:t>
            </a:r>
            <a:r>
              <a:rPr lang="en-US" b="1" dirty="0">
                <a:latin typeface="Courier New"/>
                <a:ea typeface="ＭＳ Ｐゴシック" charset="-128"/>
                <a:cs typeface="Courier New"/>
              </a:rPr>
              <a:t> policy)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POSIX Real-Time Scheduling API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973"/>
            <a:ext cx="7702550" cy="520186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pthread.h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#define NUM_THREADS 5 </a:t>
            </a:r>
          </a:p>
          <a:p>
            <a:pPr marL="0" indent="0" algn="l" rtl="0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[])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policy;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pthread_t_tid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[NUM_THREADS];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pthread_attr_t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get the default attributes */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pthread_attr_init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get the current scheduling policy */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pthread_attr_getschedpolicy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&amp;policy) != 0)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"Unable to get policy.\n");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else {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if (policy == SCHED_OTHER)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("SCHED_OTHER\n");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else if (policy == SCHED_RR)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("SCHED_RR\n");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else if (policy == SCHED_FIFO)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("SCHED_FIFO\n");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7416"/>
            <a:ext cx="76200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Histogram of CPU-burst Times</a:t>
            </a:r>
          </a:p>
        </p:txBody>
      </p:sp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017" y="1525190"/>
            <a:ext cx="6299594" cy="41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09" y="277416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POSIX Real-Time Scheduling API (Cont.)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71547"/>
            <a:ext cx="7702550" cy="514353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set the scheduling policy - FIFO, RR, or OTHER */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pthread_attr_setschedpolicy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SCHED_FIFO) != 0)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stderr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"Unable to set policy.\n");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create the threads */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&lt; NUM_THREADS;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pthread_create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],&amp;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attr,runner,NULL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now join on each thread */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&lt; NUM_THREADS;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pthread_join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], NULL);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/* Each thread will begin control in this function */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void *runner(void *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/* do some work ... */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pthread_exit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(0); 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767" y="277416"/>
            <a:ext cx="75480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Operating System Examples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09662"/>
            <a:ext cx="7745440" cy="4248163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Linux scheduling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Windows scheduling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Solaris scheduling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277416"/>
            <a:ext cx="7859183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CC"/>
                </a:solidFill>
              </a:rPr>
              <a:t>Linux Scheduling Through Version 2.5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715436" cy="535785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 smtClean="0"/>
              <a:t>Prior to kernel version 2.5, ran variation of standard UNIX scheduling algorithm</a:t>
            </a:r>
          </a:p>
          <a:p>
            <a:pPr algn="l" rtl="0">
              <a:lnSpc>
                <a:spcPct val="90000"/>
              </a:lnSpc>
            </a:pPr>
            <a:r>
              <a:rPr lang="en-US" sz="2000" dirty="0" smtClean="0"/>
              <a:t>Version 2.5 moved to constant order </a:t>
            </a:r>
            <a:r>
              <a:rPr lang="en-US" sz="2000" i="1" dirty="0" smtClean="0"/>
              <a:t>O</a:t>
            </a:r>
            <a:r>
              <a:rPr lang="en-US" sz="2000" dirty="0" smtClean="0"/>
              <a:t>(1) scheduling time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Preemptive, priority based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Two priority ranges: time-sharing and real-time</a:t>
            </a:r>
          </a:p>
          <a:p>
            <a:pPr lvl="1" algn="l" rtl="0">
              <a:lnSpc>
                <a:spcPct val="90000"/>
              </a:lnSpc>
            </a:pPr>
            <a:r>
              <a:rPr lang="en-US" sz="2000" b="1" dirty="0" smtClean="0"/>
              <a:t>Real-time </a:t>
            </a:r>
            <a:r>
              <a:rPr lang="en-US" sz="2000" dirty="0" smtClean="0"/>
              <a:t>range from 0 to 99 and </a:t>
            </a:r>
            <a:r>
              <a:rPr lang="en-US" sz="2000" b="1" dirty="0" smtClean="0"/>
              <a:t>nice </a:t>
            </a:r>
            <a:r>
              <a:rPr lang="en-US" sz="2000" dirty="0" smtClean="0"/>
              <a:t>value from 100 to 140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Map into  global priority with numerically lower values indicating higher priority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Higher priority gets larger q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Task run-able as long as time left in time slice (</a:t>
            </a:r>
            <a:r>
              <a:rPr lang="en-US" sz="2000" b="1" dirty="0" smtClean="0">
                <a:solidFill>
                  <a:srgbClr val="3366FF"/>
                </a:solidFill>
              </a:rPr>
              <a:t>active</a:t>
            </a:r>
            <a:r>
              <a:rPr lang="en-US" sz="2000" dirty="0" smtClean="0"/>
              <a:t>)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If no time left (</a:t>
            </a:r>
            <a:r>
              <a:rPr lang="en-US" sz="2000" b="1" dirty="0" smtClean="0">
                <a:solidFill>
                  <a:srgbClr val="3366FF"/>
                </a:solidFill>
              </a:rPr>
              <a:t>expired</a:t>
            </a:r>
            <a:r>
              <a:rPr lang="en-US" sz="2000" dirty="0" smtClean="0"/>
              <a:t>), not run-able until all other tasks use their slices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All run-able tasks tracked in per-CPU </a:t>
            </a:r>
            <a:r>
              <a:rPr lang="en-US" sz="2000" b="1" dirty="0" err="1" smtClean="0">
                <a:solidFill>
                  <a:srgbClr val="3366FF"/>
                </a:solidFill>
              </a:rPr>
              <a:t>runqueue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data structure</a:t>
            </a:r>
          </a:p>
          <a:p>
            <a:pPr lvl="2" algn="l" rtl="0">
              <a:lnSpc>
                <a:spcPct val="90000"/>
              </a:lnSpc>
            </a:pPr>
            <a:r>
              <a:rPr lang="en-US" sz="2000" dirty="0" smtClean="0"/>
              <a:t>Two priority arrays (active, expired)</a:t>
            </a:r>
          </a:p>
          <a:p>
            <a:pPr lvl="2" algn="l" rtl="0">
              <a:lnSpc>
                <a:spcPct val="90000"/>
              </a:lnSpc>
            </a:pPr>
            <a:r>
              <a:rPr lang="en-US" sz="2000" dirty="0" smtClean="0"/>
              <a:t>Tasks indexed by priority</a:t>
            </a:r>
          </a:p>
          <a:p>
            <a:pPr lvl="2" algn="l" rtl="0">
              <a:lnSpc>
                <a:spcPct val="90000"/>
              </a:lnSpc>
            </a:pPr>
            <a:r>
              <a:rPr lang="en-US" sz="2000" dirty="0" smtClean="0"/>
              <a:t>When no more active, arrays are exchanged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Worked well, but poor response times for interactive processes</a:t>
            </a:r>
          </a:p>
          <a:p>
            <a:pPr algn="l" rtl="0">
              <a:lnSpc>
                <a:spcPct val="90000"/>
              </a:lnSpc>
              <a:buFont typeface="Monotype Sorts" pitchFamily="-84" charset="2"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277416"/>
            <a:ext cx="78591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Linux Scheduling in Version 2.6.23 +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501121" cy="5429288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b="1" i="1" dirty="0" smtClean="0"/>
              <a:t>Completely Fair Scheduler </a:t>
            </a:r>
            <a:r>
              <a:rPr lang="en-US" dirty="0" smtClean="0"/>
              <a:t>(CFS)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Scheduling classes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Each has specific priority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Scheduler picks highest priority task in highest scheduling class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Rather than quantum based on fixed time allotments, based on proportion of CPU time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2 scheduling classes included, others can be added</a:t>
            </a:r>
          </a:p>
          <a:p>
            <a:pPr marL="1096804" lvl="2" indent="-24003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default</a:t>
            </a:r>
          </a:p>
          <a:p>
            <a:pPr marL="1096804" lvl="2" indent="-240030" algn="l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dirty="0" smtClean="0"/>
              <a:t>real-time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Quantum calculated based on </a:t>
            </a:r>
            <a:r>
              <a:rPr lang="en-US" b="1" dirty="0" smtClean="0">
                <a:solidFill>
                  <a:srgbClr val="3366FF"/>
                </a:solidFill>
              </a:rPr>
              <a:t>nice value </a:t>
            </a:r>
            <a:r>
              <a:rPr lang="en-US" dirty="0" smtClean="0"/>
              <a:t>from -20 to +19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Lower value is higher priority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Calculates </a:t>
            </a:r>
            <a:r>
              <a:rPr lang="en-US" b="1" dirty="0" smtClean="0">
                <a:solidFill>
                  <a:srgbClr val="3366FF"/>
                </a:solidFill>
              </a:rPr>
              <a:t>target latency </a:t>
            </a:r>
            <a:r>
              <a:rPr lang="en-US" dirty="0" smtClean="0"/>
              <a:t>– interval of time during which task should run at least once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Target latency can increase if say number of active tasks increases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CFS scheduler maintains per task </a:t>
            </a:r>
            <a:r>
              <a:rPr lang="en-US" b="1" dirty="0" smtClean="0">
                <a:solidFill>
                  <a:srgbClr val="3366FF"/>
                </a:solidFill>
              </a:rPr>
              <a:t>virtual run time </a:t>
            </a:r>
            <a:r>
              <a:rPr lang="en-US" dirty="0" smtClean="0"/>
              <a:t>in variable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vruntime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Associated with decay factor based on priority of task – lower priority is higher decay rate</a:t>
            </a:r>
          </a:p>
          <a:p>
            <a:pPr lvl="1" algn="l" rtl="0">
              <a:lnSpc>
                <a:spcPct val="90000"/>
              </a:lnSpc>
            </a:pPr>
            <a:r>
              <a:rPr lang="en-US" dirty="0" smtClean="0"/>
              <a:t>Normal default priority yields virtual run time = actual run time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/>
              <a:t>To decide next task to run, scheduler picks task with lowest virtual run time</a:t>
            </a:r>
          </a:p>
          <a:p>
            <a:pPr lvl="1" algn="l" rtl="0">
              <a:lnSpc>
                <a:spcPct val="90000"/>
              </a:lnSpc>
            </a:pPr>
            <a:endParaRPr lang="en-US" dirty="0" smtClean="0"/>
          </a:p>
          <a:p>
            <a:pPr marL="1096804" lvl="2" indent="-240030" algn="l" rtl="0">
              <a:lnSpc>
                <a:spcPct val="90000"/>
              </a:lnSpc>
            </a:pPr>
            <a:endParaRPr lang="en-US" dirty="0" smtClean="0"/>
          </a:p>
          <a:p>
            <a:pPr lvl="1" algn="l" rtl="0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277416"/>
            <a:ext cx="78591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CFS Performance</a:t>
            </a:r>
          </a:p>
        </p:txBody>
      </p:sp>
      <p:pic>
        <p:nvPicPr>
          <p:cNvPr id="106498" name="Picture 4" descr="Screen Shot 2012-12-17 at 9.25.0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856060"/>
            <a:ext cx="6357981" cy="567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Linux Scheduling (Cont.)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Real-time scheduling according to POSIX.1b</a:t>
            </a:r>
          </a:p>
          <a:p>
            <a:pPr lvl="1" algn="l" rtl="0"/>
            <a:r>
              <a:rPr lang="en-US" dirty="0" smtClean="0"/>
              <a:t>Real-time tasks have static priorities</a:t>
            </a:r>
          </a:p>
          <a:p>
            <a:pPr algn="l" rtl="0"/>
            <a:r>
              <a:rPr lang="en-US" dirty="0" smtClean="0"/>
              <a:t>Real-time plus normal map into global priority scheme</a:t>
            </a:r>
          </a:p>
          <a:p>
            <a:pPr algn="l" rtl="0"/>
            <a:r>
              <a:rPr lang="en-US" dirty="0" smtClean="0"/>
              <a:t>Nice value of -20 maps to global priority 100</a:t>
            </a:r>
          </a:p>
          <a:p>
            <a:pPr algn="l" rtl="0"/>
            <a:r>
              <a:rPr lang="en-US" dirty="0" smtClean="0"/>
              <a:t>Nice value of +19 maps to priority 139</a:t>
            </a:r>
          </a:p>
          <a:p>
            <a:pPr algn="l" rtl="0"/>
            <a:endParaRPr lang="en-US" dirty="0" smtClean="0"/>
          </a:p>
        </p:txBody>
      </p:sp>
      <p:pic>
        <p:nvPicPr>
          <p:cNvPr id="108547" name="Picture 1" descr="Screen Shot 2012-12-17 at 9.28.3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786322"/>
            <a:ext cx="673311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Windows Scheduling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500066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Windows uses priority-based preemptive scheduling</a:t>
            </a:r>
          </a:p>
          <a:p>
            <a:pPr algn="l" rtl="0"/>
            <a:r>
              <a:rPr lang="en-US" dirty="0" smtClean="0"/>
              <a:t>Highest-priority thread runs next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Dispatcher</a:t>
            </a:r>
            <a:r>
              <a:rPr lang="en-US" i="1" dirty="0" smtClean="0"/>
              <a:t> </a:t>
            </a:r>
            <a:r>
              <a:rPr lang="en-US" dirty="0" smtClean="0"/>
              <a:t>is scheduler</a:t>
            </a:r>
          </a:p>
          <a:p>
            <a:pPr algn="l" rtl="0"/>
            <a:r>
              <a:rPr lang="en-US" dirty="0" smtClean="0"/>
              <a:t>Thread runs until (1) blocks, (2) uses time slice, (3) preempted by higher-priority thread</a:t>
            </a:r>
          </a:p>
          <a:p>
            <a:pPr algn="l" rtl="0"/>
            <a:r>
              <a:rPr lang="en-US" dirty="0" smtClean="0"/>
              <a:t>Real-time threads can preempt non-real-time</a:t>
            </a:r>
          </a:p>
          <a:p>
            <a:pPr algn="l" rtl="0"/>
            <a:r>
              <a:rPr lang="en-US" dirty="0" smtClean="0"/>
              <a:t>32-level priority scheme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Variable class </a:t>
            </a:r>
            <a:r>
              <a:rPr lang="en-US" dirty="0" smtClean="0"/>
              <a:t>is 1-15, </a:t>
            </a:r>
            <a:r>
              <a:rPr lang="en-US" b="1" dirty="0" smtClean="0">
                <a:solidFill>
                  <a:srgbClr val="3366FF"/>
                </a:solidFill>
              </a:rPr>
              <a:t>real-time class </a:t>
            </a:r>
            <a:r>
              <a:rPr lang="en-US" dirty="0" smtClean="0"/>
              <a:t>is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16-31</a:t>
            </a:r>
          </a:p>
          <a:p>
            <a:pPr algn="l" rtl="0"/>
            <a:r>
              <a:rPr lang="en-US" dirty="0" smtClean="0"/>
              <a:t>Priority 0 is memory-management thread</a:t>
            </a:r>
          </a:p>
          <a:p>
            <a:pPr algn="l" rtl="0"/>
            <a:r>
              <a:rPr lang="en-US" dirty="0" smtClean="0"/>
              <a:t>Queue for each priority</a:t>
            </a:r>
          </a:p>
          <a:p>
            <a:pPr algn="l" rtl="0"/>
            <a:r>
              <a:rPr lang="en-US" dirty="0" smtClean="0"/>
              <a:t>If no run-able thread, runs </a:t>
            </a:r>
            <a:r>
              <a:rPr lang="en-US" b="1" dirty="0" smtClean="0">
                <a:solidFill>
                  <a:srgbClr val="3366FF"/>
                </a:solidFill>
              </a:rPr>
              <a:t>idle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Windows Priority Classes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32" cy="5429288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 smtClean="0"/>
              <a:t>Win32 API identifies several priority classes to which a process can belong</a:t>
            </a:r>
          </a:p>
          <a:p>
            <a:pPr lvl="1" algn="l" rtl="0"/>
            <a:r>
              <a:rPr lang="en-US" dirty="0" smtClean="0"/>
              <a:t>REALTIME_PRIORITY_CLASS, HIGH_PRIORITY_CLASS, ABOVE_NORMAL_PRIORITY_CLASS,NORMAL_PRIORITY_CLASS, BELOW_NORMAL_PRIORITY_CLASS, IDLE_PRIORITY_CLASS</a:t>
            </a:r>
            <a:endParaRPr lang="en-US" b="1" dirty="0" smtClean="0">
              <a:solidFill>
                <a:srgbClr val="3366FF"/>
              </a:solidFill>
            </a:endParaRPr>
          </a:p>
          <a:p>
            <a:pPr lvl="1" algn="l" rtl="0"/>
            <a:r>
              <a:rPr lang="en-US" dirty="0" smtClean="0"/>
              <a:t>All are variable except REALTIME</a:t>
            </a:r>
          </a:p>
          <a:p>
            <a:pPr algn="l" rtl="0"/>
            <a:r>
              <a:rPr lang="en-US" dirty="0" smtClean="0"/>
              <a:t>A thread within a given priority class has a relative priority</a:t>
            </a:r>
          </a:p>
          <a:p>
            <a:pPr lvl="1" algn="l" rtl="0"/>
            <a:r>
              <a:rPr lang="en-US" dirty="0" smtClean="0"/>
              <a:t>TIME_CRITICAL, HIGHEST, ABOVE_NORMAL, NORMAL, BELOW_NORMAL, LOWEST, IDLE</a:t>
            </a:r>
          </a:p>
          <a:p>
            <a:pPr algn="l" rtl="0"/>
            <a:r>
              <a:rPr lang="en-US" dirty="0" smtClean="0"/>
              <a:t>Priority class and relative priority combine to give numeric priority</a:t>
            </a:r>
          </a:p>
          <a:p>
            <a:pPr algn="l" rtl="0"/>
            <a:r>
              <a:rPr lang="en-US" dirty="0" smtClean="0"/>
              <a:t>Base priority is NORMAL within the class</a:t>
            </a:r>
          </a:p>
          <a:p>
            <a:pPr algn="l" rtl="0"/>
            <a:r>
              <a:rPr lang="en-US" dirty="0" smtClean="0"/>
              <a:t>If quantum expires, priority lowered, but never below base</a:t>
            </a:r>
          </a:p>
          <a:p>
            <a:pPr algn="l" rtl="0"/>
            <a:r>
              <a:rPr lang="en-US" dirty="0" smtClean="0"/>
              <a:t>If wait occurs, priority boosted depending on what was waited for</a:t>
            </a:r>
          </a:p>
          <a:p>
            <a:pPr algn="l" rtl="0"/>
            <a:r>
              <a:rPr lang="en-US" dirty="0" smtClean="0"/>
              <a:t>Foreground window given 3x priority boost</a:t>
            </a:r>
          </a:p>
          <a:p>
            <a:pPr algn="l" rtl="0"/>
            <a:r>
              <a:rPr lang="en-US" dirty="0" smtClean="0"/>
              <a:t>Windows 7 added </a:t>
            </a:r>
            <a:r>
              <a:rPr lang="en-US" b="1" dirty="0" smtClean="0">
                <a:solidFill>
                  <a:srgbClr val="3366FF"/>
                </a:solidFill>
              </a:rPr>
              <a:t>user-mode scheduling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3366FF"/>
                </a:solidFill>
              </a:rPr>
              <a:t>UMS</a:t>
            </a:r>
            <a:r>
              <a:rPr lang="en-US" dirty="0" smtClean="0"/>
              <a:t>) </a:t>
            </a:r>
          </a:p>
          <a:p>
            <a:pPr lvl="1" algn="l" rtl="0"/>
            <a:r>
              <a:rPr lang="en-US" dirty="0" smtClean="0"/>
              <a:t>Applications create and manage threads independent of kernel</a:t>
            </a:r>
          </a:p>
          <a:p>
            <a:pPr lvl="1" algn="l" rtl="0"/>
            <a:r>
              <a:rPr lang="en-US" dirty="0" smtClean="0"/>
              <a:t>For large number of threads, much more efficient</a:t>
            </a:r>
          </a:p>
          <a:p>
            <a:pPr lvl="1" algn="l" rtl="0"/>
            <a:r>
              <a:rPr lang="en-US" dirty="0" smtClean="0"/>
              <a:t>UMS schedulers come from programming language libraries like C++ </a:t>
            </a:r>
            <a:r>
              <a:rPr lang="en-US" b="1" dirty="0" smtClean="0">
                <a:solidFill>
                  <a:srgbClr val="3366FF"/>
                </a:solidFill>
              </a:rPr>
              <a:t>Concurrent Runtime </a:t>
            </a:r>
            <a:r>
              <a:rPr lang="en-US" dirty="0" smtClean="0"/>
              <a:t>(</a:t>
            </a:r>
            <a:r>
              <a:rPr lang="en-US" dirty="0" err="1" smtClean="0"/>
              <a:t>ConcRT</a:t>
            </a:r>
            <a:r>
              <a:rPr lang="en-US" dirty="0" smtClean="0"/>
              <a:t>) framework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416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Windows Priorities</a:t>
            </a:r>
          </a:p>
        </p:txBody>
      </p:sp>
      <p:pic>
        <p:nvPicPr>
          <p:cNvPr id="111618" name="Picture 1" descr="6_2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25241"/>
            <a:ext cx="7412567" cy="33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Solaris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Priority-based scheduling</a:t>
            </a:r>
          </a:p>
          <a:p>
            <a:pPr algn="l" rtl="0"/>
            <a:r>
              <a:rPr lang="en-US" dirty="0" smtClean="0"/>
              <a:t>Six classes available</a:t>
            </a:r>
          </a:p>
          <a:p>
            <a:pPr lvl="1" algn="l" rtl="0"/>
            <a:r>
              <a:rPr lang="en-US" dirty="0" smtClean="0"/>
              <a:t>Time sharing (default) (TS)</a:t>
            </a:r>
          </a:p>
          <a:p>
            <a:pPr lvl="1" algn="l" rtl="0"/>
            <a:r>
              <a:rPr lang="en-US" dirty="0" smtClean="0"/>
              <a:t>Interactive (IA)</a:t>
            </a:r>
          </a:p>
          <a:p>
            <a:pPr lvl="1" algn="l" rtl="0"/>
            <a:r>
              <a:rPr lang="en-US" dirty="0" smtClean="0"/>
              <a:t>Real time (RT)</a:t>
            </a:r>
          </a:p>
          <a:p>
            <a:pPr lvl="1" algn="l" rtl="0"/>
            <a:r>
              <a:rPr lang="en-US" dirty="0" smtClean="0"/>
              <a:t>System (SYS)</a:t>
            </a:r>
          </a:p>
          <a:p>
            <a:pPr lvl="1" algn="l" rtl="0"/>
            <a:r>
              <a:rPr lang="en-US" dirty="0" smtClean="0"/>
              <a:t>Fair Share (FSS)</a:t>
            </a:r>
          </a:p>
          <a:p>
            <a:pPr lvl="1" algn="l" rtl="0"/>
            <a:r>
              <a:rPr lang="en-US" dirty="0" smtClean="0"/>
              <a:t>Fixed priority (FP)</a:t>
            </a:r>
          </a:p>
          <a:p>
            <a:pPr algn="l" rtl="0"/>
            <a:r>
              <a:rPr lang="en-US" dirty="0" smtClean="0"/>
              <a:t>Given thread can be in one class at a time</a:t>
            </a:r>
          </a:p>
          <a:p>
            <a:pPr algn="l" rtl="0"/>
            <a:r>
              <a:rPr lang="en-US" dirty="0" smtClean="0"/>
              <a:t>Each class has its own scheduling algorithm</a:t>
            </a:r>
          </a:p>
          <a:p>
            <a:pPr algn="l" rtl="0"/>
            <a:r>
              <a:rPr lang="en-US" dirty="0" smtClean="0"/>
              <a:t>Time sharing is multi-level feedback queue</a:t>
            </a:r>
          </a:p>
          <a:p>
            <a:pPr lvl="1" algn="l" rtl="0"/>
            <a:r>
              <a:rPr lang="en-US" dirty="0" smtClean="0"/>
              <a:t>Loadable table configurable by </a:t>
            </a:r>
            <a:r>
              <a:rPr lang="en-US" dirty="0" err="1" smtClean="0"/>
              <a:t>sysadmin</a:t>
            </a:r>
            <a:endParaRPr lang="en-US" dirty="0" smtClean="0"/>
          </a:p>
          <a:p>
            <a:pPr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416"/>
            <a:ext cx="7848600" cy="576263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b="1" dirty="0" smtClean="0">
                <a:solidFill>
                  <a:srgbClr val="0000CC"/>
                </a:solidFill>
              </a:rPr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8358246" cy="5429287"/>
          </a:xfrm>
        </p:spPr>
        <p:txBody>
          <a:bodyPr>
            <a:normAutofit fontScale="85000" lnSpcReduction="20000"/>
          </a:bodyPr>
          <a:lstStyle/>
          <a:p>
            <a:pPr marL="342815" indent="-342815" algn="l" rtl="0">
              <a:buFont typeface="Monotype Sorts" charset="2"/>
              <a:buChar char="n"/>
              <a:defRPr/>
            </a:pP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Short-term scheduler </a:t>
            </a:r>
            <a:r>
              <a:rPr lang="en-US" dirty="0" smtClean="0">
                <a:ea typeface="ＭＳ Ｐゴシック" charset="-128"/>
              </a:rPr>
              <a:t>selects </a:t>
            </a:r>
            <a:r>
              <a:rPr lang="en-US" dirty="0">
                <a:ea typeface="ＭＳ Ｐゴシック" charset="-128"/>
              </a:rPr>
              <a:t>from among the processes in</a:t>
            </a:r>
            <a:r>
              <a:rPr lang="en-US" dirty="0" smtClean="0">
                <a:ea typeface="ＭＳ Ｐゴシック" charset="-128"/>
              </a:rPr>
              <a:t> ready queue, and </a:t>
            </a:r>
            <a:r>
              <a:rPr lang="en-US" dirty="0">
                <a:ea typeface="ＭＳ Ｐゴシック" charset="-128"/>
              </a:rPr>
              <a:t>allocates the CPU to one of </a:t>
            </a:r>
            <a:r>
              <a:rPr lang="en-US" dirty="0" smtClean="0">
                <a:ea typeface="ＭＳ Ｐゴシック" charset="-128"/>
              </a:rPr>
              <a:t>them</a:t>
            </a:r>
          </a:p>
          <a:p>
            <a:pPr marL="742765" lvl="1" indent="-285680" algn="l" rtl="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Queue may be ordered in various ways</a:t>
            </a:r>
          </a:p>
          <a:p>
            <a:pPr marL="342815" indent="-342815" algn="l" rtl="0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 algn="l" rtl="0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dirty="0">
                <a:ea typeface="ＭＳ Ｐゴシック" charset="-128"/>
              </a:rPr>
              <a:t>Switches from running to waiting state</a:t>
            </a:r>
          </a:p>
          <a:p>
            <a:pPr marL="799900" lvl="1" indent="-342815" algn="l" rtl="0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dirty="0">
                <a:ea typeface="ＭＳ Ｐゴシック" charset="-128"/>
              </a:rPr>
              <a:t>	Switches from running to ready state</a:t>
            </a:r>
          </a:p>
          <a:p>
            <a:pPr marL="799900" lvl="1" indent="-342815" algn="l" rtl="0">
              <a:buNone/>
              <a:defRPr/>
            </a:pP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dirty="0">
                <a:ea typeface="ＭＳ Ｐゴシック" charset="-128"/>
              </a:rPr>
              <a:t>	Switches from waiting to ready</a:t>
            </a:r>
          </a:p>
          <a:p>
            <a:pPr marL="799900" lvl="1" indent="-342815" algn="l" rtl="0">
              <a:buFont typeface="Monotype Sorts" charset="2"/>
              <a:buAutoNum type="arabicPeriod" startAt="4"/>
              <a:defRPr/>
            </a:pPr>
            <a:r>
              <a:rPr lang="en-US" dirty="0" smtClean="0">
                <a:ea typeface="ＭＳ Ｐゴシック" charset="-128"/>
              </a:rPr>
              <a:t>Terminates</a:t>
            </a:r>
          </a:p>
          <a:p>
            <a:pPr marL="342815" indent="-342815" algn="l" rtl="0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Scheduling under 1 and 4 is </a:t>
            </a:r>
            <a:r>
              <a:rPr lang="en-US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non-preemptive</a:t>
            </a:r>
            <a:endParaRPr lang="en-US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  <a:p>
            <a:pPr marL="342815" indent="-342815" algn="l" rtl="0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All other scheduling is </a:t>
            </a:r>
            <a:r>
              <a:rPr lang="en-US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preemptive</a:t>
            </a:r>
          </a:p>
          <a:p>
            <a:pPr marL="742765" lvl="1" indent="-285680" algn="l" rtl="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access to shared data</a:t>
            </a:r>
          </a:p>
          <a:p>
            <a:pPr marL="742765" lvl="1" indent="-285680" algn="l" rtl="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preemption while in kernel mode</a:t>
            </a:r>
          </a:p>
          <a:p>
            <a:pPr marL="742765" lvl="1" indent="-285680" algn="l" rtl="0">
              <a:buFont typeface="Monotype Sorts" charset="2"/>
              <a:buChar char="l"/>
              <a:defRPr/>
            </a:pPr>
            <a:r>
              <a:rPr lang="en-US" dirty="0" smtClean="0">
                <a:ea typeface="ＭＳ Ｐゴシック" charset="-128"/>
              </a:rPr>
              <a:t>Consider interrupts occurring during crucial OS activities</a:t>
            </a:r>
            <a:endParaRPr 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277416"/>
            <a:ext cx="785918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Solaris Dispatch Table </a:t>
            </a:r>
          </a:p>
        </p:txBody>
      </p:sp>
      <p:pic>
        <p:nvPicPr>
          <p:cNvPr id="114690" name="Picture 1" descr="6_2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2909" y="881063"/>
            <a:ext cx="5373158" cy="546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Solaris Scheduling</a:t>
            </a:r>
          </a:p>
        </p:txBody>
      </p:sp>
      <p:pic>
        <p:nvPicPr>
          <p:cNvPr id="116738" name="Picture 1" descr="6_2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3929090" cy="525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Solaris Scheduling (Cont.)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 algn="l" rtl="0"/>
            <a:r>
              <a:rPr lang="en-US" dirty="0" smtClean="0"/>
              <a:t>Scheduler converts class-specific priorities into a per-thread global priority</a:t>
            </a:r>
          </a:p>
          <a:p>
            <a:pPr lvl="1" algn="l" rtl="0"/>
            <a:r>
              <a:rPr lang="en-US" dirty="0" smtClean="0"/>
              <a:t>Thread with highest priority runs next</a:t>
            </a:r>
          </a:p>
          <a:p>
            <a:pPr lvl="1" algn="l" rtl="0"/>
            <a:r>
              <a:rPr lang="en-US" dirty="0" smtClean="0"/>
              <a:t>Runs until (1) blocks, (2) uses time slice, (3) preempted by higher-priority thread</a:t>
            </a:r>
          </a:p>
          <a:p>
            <a:pPr lvl="1" algn="l" rtl="0"/>
            <a:r>
              <a:rPr lang="en-US" dirty="0" smtClean="0"/>
              <a:t>Multiple threads at same priority selected via RR</a:t>
            </a:r>
          </a:p>
          <a:p>
            <a:pPr lvl="1" algn="l" rtl="0"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6" y="277416"/>
            <a:ext cx="7616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Algorithm Evaluation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71546"/>
            <a:ext cx="9001156" cy="528641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How to select CPU-scheduling algorithm for an OS?</a:t>
            </a:r>
          </a:p>
          <a:p>
            <a:pPr algn="l" rtl="0"/>
            <a:r>
              <a:rPr lang="en-US" dirty="0" smtClean="0"/>
              <a:t>Determine criteria, then evaluate algorithms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Deterministic modeling</a:t>
            </a:r>
          </a:p>
          <a:p>
            <a:pPr lvl="1" algn="l" rtl="0"/>
            <a:r>
              <a:rPr lang="en-US" dirty="0" smtClean="0"/>
              <a:t>Type of </a:t>
            </a:r>
            <a:r>
              <a:rPr lang="en-US" b="1" dirty="0" smtClean="0">
                <a:solidFill>
                  <a:srgbClr val="3366FF"/>
                </a:solidFill>
              </a:rPr>
              <a:t>analytic evaluation</a:t>
            </a:r>
          </a:p>
          <a:p>
            <a:pPr lvl="1" algn="l" rtl="0"/>
            <a:r>
              <a:rPr lang="en-US" dirty="0" smtClean="0"/>
              <a:t>Takes a particular predetermined workload and defines the performance of each algorithm  for that workload</a:t>
            </a:r>
          </a:p>
          <a:p>
            <a:pPr algn="l" rtl="0"/>
            <a:r>
              <a:rPr lang="en-US" dirty="0" smtClean="0"/>
              <a:t>Consider 5 processes arriving at time 0:</a:t>
            </a:r>
          </a:p>
        </p:txBody>
      </p:sp>
      <p:pic>
        <p:nvPicPr>
          <p:cNvPr id="119811" name="Picture 1" descr="Screen Shot 2012-12-17 at 9.44.1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14818"/>
            <a:ext cx="1896533" cy="17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6" y="277416"/>
            <a:ext cx="7616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/>
          <a:p>
            <a:pPr marL="342197" indent="-342197" algn="l" rtl="0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For each algorithm, calculate minimum average waiting time</a:t>
            </a:r>
          </a:p>
          <a:p>
            <a:pPr marL="342197" indent="-342197" algn="l" rtl="0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Simple and fast, but requires exact numbers for input, applies only to those inputs</a:t>
            </a:r>
          </a:p>
          <a:p>
            <a:pPr marL="742167" lvl="1" indent="-285536" algn="l" rtl="0">
              <a:buFont typeface="Monotype Sorts" charset="0"/>
              <a:buChar char="l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FCS is 28ms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:</a:t>
            </a:r>
          </a:p>
          <a:p>
            <a:pPr marL="342197" indent="-342197" algn="l" rtl="0"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742167" lvl="1" indent="-285536" algn="l" rtl="0">
              <a:buFont typeface="Monotype Sorts" charset="0"/>
              <a:buChar char="l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Non-preemptive SFJ is 13ms:</a:t>
            </a:r>
          </a:p>
          <a:p>
            <a:pPr marL="742167" lvl="1" indent="-285536" algn="l" rtl="0">
              <a:buFont typeface="Monotype Sorts" charset="0"/>
              <a:buChar char="l"/>
              <a:defRPr/>
            </a:pPr>
            <a:endParaRPr lang="en-US" sz="2400" b="1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342197" indent="-342197" algn="l" rtl="0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42167" lvl="1" indent="-285536" algn="l" rtl="0">
              <a:buFont typeface="Monotype Sorts" charset="0"/>
              <a:buChar char="l"/>
              <a:defRPr/>
            </a:pPr>
            <a:r>
              <a:rPr lang="en-US" sz="2400" b="1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RR is 23ms:</a:t>
            </a:r>
          </a:p>
          <a:p>
            <a:pPr marL="0" indent="0" algn="l" rtl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21859" name="Picture 2" descr="Screen Shot 2012-12-17 at 9.47.1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86124"/>
            <a:ext cx="4445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3" descr="Screen Shot 2012-12-17 at 9.47.1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00570"/>
            <a:ext cx="452966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4" descr="Screen Shot 2012-12-17 at 9.47.24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857892"/>
            <a:ext cx="4445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Queuing Models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Describes the arrival of processes, and CPU and I/O bursts probabilistically</a:t>
            </a:r>
          </a:p>
          <a:p>
            <a:pPr lvl="1" algn="l" rtl="0"/>
            <a:r>
              <a:rPr lang="en-US" dirty="0" smtClean="0"/>
              <a:t>Commonly exponential, and described by mean</a:t>
            </a:r>
          </a:p>
          <a:p>
            <a:pPr lvl="1" algn="l" rtl="0"/>
            <a:r>
              <a:rPr lang="en-US" dirty="0" smtClean="0"/>
              <a:t>Computes average throughput, utilization, waiting time, etc</a:t>
            </a:r>
          </a:p>
          <a:p>
            <a:pPr algn="l" rtl="0"/>
            <a:r>
              <a:rPr lang="en-US" dirty="0" smtClean="0"/>
              <a:t>Computer system described as network of servers, each with queue of waiting processes</a:t>
            </a:r>
          </a:p>
          <a:p>
            <a:pPr lvl="1" algn="l" rtl="0"/>
            <a:r>
              <a:rPr lang="en-US" dirty="0" smtClean="0"/>
              <a:t>Knowing arrival rates and service rates</a:t>
            </a:r>
          </a:p>
          <a:p>
            <a:pPr lvl="1" algn="l" rtl="0"/>
            <a:r>
              <a:rPr lang="en-US" dirty="0" smtClean="0"/>
              <a:t>Computes utilization, average queue length, average wait time, etc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Little</a:t>
            </a:r>
            <a:r>
              <a:rPr lang="ja-JP" altLang="en-US" b="1" smtClean="0">
                <a:solidFill>
                  <a:srgbClr val="0000CC"/>
                </a:solidFill>
              </a:rPr>
              <a:t>’</a:t>
            </a:r>
            <a:r>
              <a:rPr lang="en-US" altLang="ja-JP" b="1" dirty="0" smtClean="0">
                <a:solidFill>
                  <a:srgbClr val="0000CC"/>
                </a:solidFill>
              </a:rPr>
              <a:t>s Formula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143536"/>
          </a:xfrm>
        </p:spPr>
        <p:txBody>
          <a:bodyPr>
            <a:noAutofit/>
          </a:bodyPr>
          <a:lstStyle/>
          <a:p>
            <a:pPr algn="l" rtl="0"/>
            <a:r>
              <a:rPr lang="en-US" sz="2800" i="1" dirty="0" smtClean="0"/>
              <a:t>n</a:t>
            </a:r>
            <a:r>
              <a:rPr lang="en-US" sz="2800" dirty="0" smtClean="0"/>
              <a:t> = average queue length</a:t>
            </a:r>
          </a:p>
          <a:p>
            <a:pPr algn="l" rtl="0"/>
            <a:r>
              <a:rPr lang="en-US" sz="2800" i="1" dirty="0" smtClean="0"/>
              <a:t>W</a:t>
            </a:r>
            <a:r>
              <a:rPr lang="en-US" sz="2800" dirty="0" smtClean="0"/>
              <a:t> = average waiting time in queue</a:t>
            </a:r>
          </a:p>
          <a:p>
            <a:pPr algn="l" rtl="0"/>
            <a:r>
              <a:rPr lang="en-US" sz="2800" i="1" dirty="0" smtClean="0"/>
              <a:t>λ</a:t>
            </a:r>
            <a:r>
              <a:rPr lang="en-US" sz="2800" dirty="0" smtClean="0"/>
              <a:t> = average arrival rate into queue</a:t>
            </a:r>
          </a:p>
          <a:p>
            <a:pPr algn="l" rtl="0"/>
            <a:r>
              <a:rPr lang="en-US" sz="2800" dirty="0" smtClean="0"/>
              <a:t>Little</a:t>
            </a:r>
            <a:r>
              <a:rPr lang="ja-JP" altLang="en-US" sz="2800" smtClean="0"/>
              <a:t>’</a:t>
            </a:r>
            <a:r>
              <a:rPr lang="en-US" altLang="ja-JP" sz="2800" dirty="0" smtClean="0"/>
              <a:t>s law – in steady state, processes leaving queue must equal processes arriving, thus</a:t>
            </a:r>
            <a:br>
              <a:rPr lang="en-US" altLang="ja-JP" sz="2800" dirty="0" smtClean="0"/>
            </a:br>
            <a:r>
              <a:rPr lang="en-US" altLang="ja-JP" sz="2800" i="1" dirty="0" smtClean="0"/>
              <a:t>n </a:t>
            </a:r>
            <a:r>
              <a:rPr lang="en-US" altLang="ja-JP" sz="2800" dirty="0" smtClean="0"/>
              <a:t>= </a:t>
            </a:r>
            <a:r>
              <a:rPr lang="en-US" altLang="ja-JP" sz="2800" i="1" dirty="0" smtClean="0"/>
              <a:t>λ </a:t>
            </a:r>
            <a:r>
              <a:rPr lang="en-US" altLang="ja-JP" sz="2800" dirty="0" smtClean="0"/>
              <a:t>x</a:t>
            </a:r>
            <a:r>
              <a:rPr lang="en-US" altLang="ja-JP" sz="2800" i="1" dirty="0" smtClean="0"/>
              <a:t> W</a:t>
            </a:r>
          </a:p>
          <a:p>
            <a:pPr lvl="1" algn="l" rtl="0"/>
            <a:r>
              <a:rPr lang="en-US" dirty="0" smtClean="0"/>
              <a:t>Valid for any scheduling algorithm and arrival distribution</a:t>
            </a:r>
            <a:endParaRPr lang="en-US" sz="2800" dirty="0" smtClean="0"/>
          </a:p>
          <a:p>
            <a:pPr algn="l" rtl="0"/>
            <a:r>
              <a:rPr lang="en-US" sz="2800" dirty="0" smtClean="0"/>
              <a:t>For example, if on average 7 processes arrive per second, and normally 14 processes in queue, then average wait time per process = 2 seconds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00CC"/>
                </a:solidFill>
              </a:rPr>
              <a:t>Simulations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err="1" smtClean="0"/>
              <a:t>Queueing</a:t>
            </a:r>
            <a:r>
              <a:rPr lang="en-US" dirty="0" smtClean="0"/>
              <a:t> models limited</a:t>
            </a:r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Simulations</a:t>
            </a:r>
            <a:r>
              <a:rPr lang="en-US" b="1" dirty="0" smtClean="0"/>
              <a:t> </a:t>
            </a:r>
            <a:r>
              <a:rPr lang="en-US" dirty="0" smtClean="0"/>
              <a:t>more accurate</a:t>
            </a:r>
          </a:p>
          <a:p>
            <a:pPr lvl="1" algn="l" rtl="0"/>
            <a:r>
              <a:rPr lang="en-US" dirty="0" smtClean="0"/>
              <a:t>Programmed model of computer system</a:t>
            </a:r>
          </a:p>
          <a:p>
            <a:pPr lvl="1" algn="l" rtl="0"/>
            <a:r>
              <a:rPr lang="en-US" dirty="0" smtClean="0"/>
              <a:t>Clock is a variable</a:t>
            </a:r>
          </a:p>
          <a:p>
            <a:pPr lvl="1" algn="l" rtl="0"/>
            <a:r>
              <a:rPr lang="en-US" dirty="0" smtClean="0"/>
              <a:t>Gather statistics  indicating algorithm performance</a:t>
            </a:r>
          </a:p>
          <a:p>
            <a:pPr lvl="1" algn="l" rtl="0"/>
            <a:r>
              <a:rPr lang="en-US" dirty="0" smtClean="0"/>
              <a:t>Data to drive simulation gathered via</a:t>
            </a:r>
          </a:p>
          <a:p>
            <a:pPr lvl="2" algn="l" rtl="0"/>
            <a:r>
              <a:rPr lang="en-US" dirty="0" smtClean="0"/>
              <a:t>Random number generator according to probabilities</a:t>
            </a:r>
          </a:p>
          <a:p>
            <a:pPr lvl="2" algn="l" rtl="0"/>
            <a:r>
              <a:rPr lang="en-US" dirty="0" smtClean="0"/>
              <a:t>Distributions defined mathematically or empirically</a:t>
            </a:r>
          </a:p>
          <a:p>
            <a:pPr lvl="2" algn="l" rtl="0"/>
            <a:r>
              <a:rPr lang="en-US" dirty="0" smtClean="0"/>
              <a:t>Trace tapes record sequences of real events in real systems</a:t>
            </a:r>
          </a:p>
          <a:p>
            <a:pPr lvl="2"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5991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CC"/>
                </a:solidFill>
              </a:rPr>
              <a:t>Evaluation of CPU Schedulers 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by Simulation</a:t>
            </a:r>
          </a:p>
        </p:txBody>
      </p:sp>
      <p:pic>
        <p:nvPicPr>
          <p:cNvPr id="126978" name="Picture 1" descr="6_2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214438"/>
            <a:ext cx="6602942" cy="46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Implementation</a:t>
            </a:r>
          </a:p>
        </p:txBody>
      </p:sp>
      <p:sp>
        <p:nvSpPr>
          <p:cNvPr id="129026" name="Content Placeholder 2"/>
          <p:cNvSpPr txBox="1">
            <a:spLocks/>
          </p:cNvSpPr>
          <p:nvPr/>
        </p:nvSpPr>
        <p:spPr bwMode="auto">
          <a:xfrm>
            <a:off x="285720" y="1233487"/>
            <a:ext cx="8358246" cy="46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3600" dirty="0">
                <a:latin typeface="Helvetica" pitchFamily="34" charset="0"/>
              </a:rPr>
              <a:t>Even simulations have limited accuracy</a:t>
            </a:r>
          </a:p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Just implement new scheduler and test in real systems</a:t>
            </a:r>
          </a:p>
          <a:p>
            <a:pPr marL="798989" lvl="1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High cost, high risk</a:t>
            </a:r>
          </a:p>
          <a:p>
            <a:pPr marL="798989" lvl="1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Environments vary</a:t>
            </a:r>
          </a:p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Most flexible schedulers can be modified per-site or per-system</a:t>
            </a:r>
          </a:p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Or APIs to modify priorities</a:t>
            </a:r>
          </a:p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sz="2400" dirty="0">
                <a:latin typeface="Helvetica" pitchFamily="34" charset="0"/>
              </a:rPr>
              <a:t>But again environments vary</a:t>
            </a:r>
          </a:p>
          <a:p>
            <a:pPr marL="342265" indent="-342265" algn="l" defTabSz="913448" rtl="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sz="3600" dirty="0">
              <a:latin typeface="Helvetica" pitchFamily="34" charset="0"/>
            </a:endParaRPr>
          </a:p>
          <a:p>
            <a:pPr marL="1085692" lvl="2" indent="-227807" algn="l" defTabSz="913448" rtl="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endParaRPr kumimoji="1" lang="en-US" sz="3600" dirty="0">
              <a:latin typeface="Helvetica" pitchFamily="34" charset="0"/>
            </a:endParaRPr>
          </a:p>
          <a:p>
            <a:pPr marL="798989" lvl="1" indent="-342265" algn="l" defTabSz="913448" rtl="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sz="3600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b="1" dirty="0" smtClean="0">
                <a:solidFill>
                  <a:srgbClr val="0000CC"/>
                </a:solidFill>
              </a:rPr>
              <a:t>Dispatcher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617" y="1285860"/>
            <a:ext cx="7959225" cy="485778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Dispatcher module gives control of the CPU to the process selected by the short-term scheduler; this involves:</a:t>
            </a:r>
          </a:p>
          <a:p>
            <a:pPr lvl="1" algn="l" rtl="0"/>
            <a:r>
              <a:rPr lang="en-US" dirty="0" smtClean="0"/>
              <a:t>switching context</a:t>
            </a:r>
          </a:p>
          <a:p>
            <a:pPr lvl="1" algn="l" rtl="0"/>
            <a:r>
              <a:rPr lang="en-US" dirty="0" smtClean="0"/>
              <a:t>switching to user mode</a:t>
            </a:r>
          </a:p>
          <a:p>
            <a:pPr lvl="1" algn="l" rtl="0"/>
            <a:r>
              <a:rPr lang="en-US" dirty="0" smtClean="0"/>
              <a:t>jumping to the proper location in the user program to restart that program</a:t>
            </a:r>
          </a:p>
          <a:p>
            <a:pPr lvl="1" algn="l" rtl="0"/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3366FF"/>
                </a:solidFill>
              </a:rPr>
              <a:t>Dispatch latency </a:t>
            </a:r>
            <a:r>
              <a:rPr lang="en-US" dirty="0" smtClean="0"/>
              <a:t>– time it takes for the dispatcher to stop one process and start another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2928934"/>
            <a:ext cx="4956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End of Chapter 6</a:t>
            </a:r>
            <a:endParaRPr lang="ar-SA" sz="5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416"/>
            <a:ext cx="76962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Scheduling Criteria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8501122" cy="5572163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CPU utilization </a:t>
            </a:r>
            <a:r>
              <a:rPr lang="en-US" dirty="0" smtClean="0"/>
              <a:t>– keep the CPU as busy as possible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Throughput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# of processes that complete their execution per time unit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Turnaround time</a:t>
            </a:r>
            <a:r>
              <a:rPr lang="en-US" b="1" dirty="0" smtClean="0"/>
              <a:t> </a:t>
            </a:r>
            <a:r>
              <a:rPr lang="en-US" dirty="0" smtClean="0"/>
              <a:t>– amount of time to execute a particular process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Waiting time </a:t>
            </a:r>
            <a:r>
              <a:rPr lang="en-US" dirty="0" smtClean="0"/>
              <a:t>– amount of time a process has been waiting in the ready queue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Response time </a:t>
            </a:r>
            <a:r>
              <a:rPr lang="en-US" dirty="0" smtClean="0"/>
              <a:t>– amount of time it takes from when a request was submitted until the first response is produced, not output  (for time-sharing environment)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416"/>
            <a:ext cx="7724804" cy="937006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00CC"/>
                </a:solidFill>
              </a:rPr>
              <a:t>Scheduling Algorithm Optimization Criteria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617" y="1439466"/>
            <a:ext cx="7351183" cy="4483894"/>
          </a:xfrm>
        </p:spPr>
        <p:txBody>
          <a:bodyPr/>
          <a:lstStyle/>
          <a:p>
            <a:pPr algn="l" rtl="0"/>
            <a:r>
              <a:rPr lang="en-US" dirty="0" smtClean="0"/>
              <a:t>Max CPU utilization</a:t>
            </a:r>
          </a:p>
          <a:p>
            <a:pPr algn="l" rtl="0"/>
            <a:r>
              <a:rPr lang="en-US" dirty="0" smtClean="0"/>
              <a:t>Max throughput</a:t>
            </a:r>
          </a:p>
          <a:p>
            <a:pPr algn="l" rtl="0"/>
            <a:r>
              <a:rPr lang="en-US" dirty="0" smtClean="0"/>
              <a:t>Min turnaround time </a:t>
            </a:r>
          </a:p>
          <a:p>
            <a:pPr algn="l" rtl="0"/>
            <a:r>
              <a:rPr lang="en-US" dirty="0" smtClean="0"/>
              <a:t>Min waiting time </a:t>
            </a:r>
          </a:p>
          <a:p>
            <a:pPr algn="l" rtl="0"/>
            <a:r>
              <a:rPr lang="en-US" dirty="0" smtClean="0"/>
              <a:t>Min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3046</Words>
  <Application>Microsoft Office PowerPoint</Application>
  <PresentationFormat>On-screen Show (4:3)</PresentationFormat>
  <Paragraphs>721</Paragraphs>
  <Slides>70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Equation</vt:lpstr>
      <vt:lpstr>Operating Systems Concepts and Design Chapter (4)  CPU Scheduling</vt:lpstr>
      <vt:lpstr>Chapter 6:  CPU Scheduling</vt:lpstr>
      <vt:lpstr>Objectives</vt:lpstr>
      <vt:lpstr>Basic Concepts</vt:lpstr>
      <vt:lpstr>Histogram of CPU-burst Times</vt:lpstr>
      <vt:lpstr>CPU Scheduler</vt:lpstr>
      <vt:lpstr>Dispatcher</vt:lpstr>
      <vt:lpstr>Scheduling Criteria</vt:lpstr>
      <vt:lpstr>Scheduling Algorithm Optimization Criteria</vt:lpstr>
      <vt:lpstr>FIRST-COME, FIRST SERVED(FCFS):</vt:lpstr>
      <vt:lpstr>First-Come, First-Served (FCFS) Scheduling</vt:lpstr>
      <vt:lpstr>FCFS Scheduling (Cont.)</vt:lpstr>
      <vt:lpstr>Slide 13</vt:lpstr>
      <vt:lpstr>Shortest-Job-First (SJF) Scheduling</vt:lpstr>
      <vt:lpstr>Example of SJF</vt:lpstr>
      <vt:lpstr>CPU SCHEDULING</vt:lpstr>
      <vt:lpstr>Determining Length of Next CPU Burst</vt:lpstr>
      <vt:lpstr>Prediction of the Length of the  Next CPU Burst</vt:lpstr>
      <vt:lpstr>Examples of Exponential Averaging</vt:lpstr>
      <vt:lpstr>Example of Shortest-remaining-time-first</vt:lpstr>
      <vt:lpstr>Priority Scheduling</vt:lpstr>
      <vt:lpstr>Example of Priority Scheduling</vt:lpstr>
      <vt:lpstr>Round Robin (RR)</vt:lpstr>
      <vt:lpstr>Example of RR with Time Quantum = 4</vt:lpstr>
      <vt:lpstr>Time Quantum and Context Switch Time</vt:lpstr>
      <vt:lpstr>Turnaround Time Varies With  The Time Quantum</vt:lpstr>
      <vt:lpstr>Multilevel Queue</vt:lpstr>
      <vt:lpstr>Multilevel Queue Scheduling</vt:lpstr>
      <vt:lpstr>Multilevel Feedback Queue</vt:lpstr>
      <vt:lpstr>Example of Multilevel Feedback Queue</vt:lpstr>
      <vt:lpstr>Thread Scheduling</vt:lpstr>
      <vt:lpstr>Pthread Scheduling</vt:lpstr>
      <vt:lpstr>Pthread Scheduling API</vt:lpstr>
      <vt:lpstr>Pthread Scheduling API</vt:lpstr>
      <vt:lpstr>Multiple-Processor Scheduling</vt:lpstr>
      <vt:lpstr>NUMA and CPU Scheduling</vt:lpstr>
      <vt:lpstr>Multiple-Processor Scheduling – Load Balancing</vt:lpstr>
      <vt:lpstr>Multi-core Processors</vt:lpstr>
      <vt:lpstr>Multithreaded Multicore System</vt:lpstr>
      <vt:lpstr>Real-Time CPU Scheduling</vt:lpstr>
      <vt:lpstr>Real-Time CPU Scheduling (Cont.)</vt:lpstr>
      <vt:lpstr>Priority-based Scheduling</vt:lpstr>
      <vt:lpstr>Virtualization and Scheduling</vt:lpstr>
      <vt:lpstr>Rate Montonic Scheduling</vt:lpstr>
      <vt:lpstr>Missed Deadlines with  Rate Monotonic Scheduling</vt:lpstr>
      <vt:lpstr>Earliest Deadline First Scheduling (EDF)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</vt:lpstr>
      <vt:lpstr>Linux Scheduling Through Version 2.5</vt:lpstr>
      <vt:lpstr>Linux Scheduling in Version 2.6.23 +</vt:lpstr>
      <vt:lpstr>CFS Performance</vt:lpstr>
      <vt:lpstr>Linux Scheduling (Cont.)</vt:lpstr>
      <vt:lpstr>Windows Scheduling</vt:lpstr>
      <vt:lpstr>Windows Priority Classes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Queuing Models</vt:lpstr>
      <vt:lpstr>Little’s Formula</vt:lpstr>
      <vt:lpstr>Simulations</vt:lpstr>
      <vt:lpstr>Evaluation of CPU Schedulers  by Simulation</vt:lpstr>
      <vt:lpstr>Implementation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sustcc</dc:creator>
  <cp:lastModifiedBy>user</cp:lastModifiedBy>
  <cp:revision>11</cp:revision>
  <dcterms:created xsi:type="dcterms:W3CDTF">2015-11-06T23:07:47Z</dcterms:created>
  <dcterms:modified xsi:type="dcterms:W3CDTF">2018-12-18T16:28:53Z</dcterms:modified>
</cp:coreProperties>
</file>