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7"/>
  </p:notesMasterIdLst>
  <p:sldIdLst>
    <p:sldId id="256" r:id="rId2"/>
    <p:sldId id="299" r:id="rId3"/>
    <p:sldId id="307" r:id="rId4"/>
    <p:sldId id="300" r:id="rId5"/>
    <p:sldId id="301" r:id="rId6"/>
    <p:sldId id="302" r:id="rId7"/>
    <p:sldId id="303" r:id="rId8"/>
    <p:sldId id="304" r:id="rId9"/>
    <p:sldId id="308" r:id="rId10"/>
    <p:sldId id="309" r:id="rId11"/>
    <p:sldId id="305" r:id="rId12"/>
    <p:sldId id="287" r:id="rId13"/>
    <p:sldId id="288" r:id="rId14"/>
    <p:sldId id="289" r:id="rId15"/>
    <p:sldId id="290" r:id="rId16"/>
    <p:sldId id="291" r:id="rId17"/>
    <p:sldId id="306" r:id="rId18"/>
    <p:sldId id="292" r:id="rId19"/>
    <p:sldId id="293" r:id="rId20"/>
    <p:sldId id="295" r:id="rId21"/>
    <p:sldId id="296" r:id="rId22"/>
    <p:sldId id="297" r:id="rId23"/>
    <p:sldId id="298" r:id="rId24"/>
    <p:sldId id="310" r:id="rId25"/>
    <p:sldId id="31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466" autoAdjust="0"/>
  </p:normalViewPr>
  <p:slideViewPr>
    <p:cSldViewPr>
      <p:cViewPr>
        <p:scale>
          <a:sx n="70" d="100"/>
          <a:sy n="70" d="100"/>
        </p:scale>
        <p:origin x="-1156"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53DBCF-0CB1-4D10-8260-96632AEF2506}" type="datetimeFigureOut">
              <a:rPr lang="en-US" smtClean="0"/>
              <a:pPr/>
              <a:t>4/25/2018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1EC637-E71A-4CFC-9559-8BC48131E5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09/23/11</a:t>
            </a:r>
          </a:p>
        </p:txBody>
      </p:sp>
      <p:sp>
        <p:nvSpPr>
          <p:cNvPr id="7" name="Rectangle 7"/>
          <p:cNvSpPr>
            <a:spLocks noGrp="1" noChangeArrowheads="1"/>
          </p:cNvSpPr>
          <p:nvPr>
            <p:ph type="sldNum"/>
          </p:nvPr>
        </p:nvSpPr>
        <p:spPr>
          <a:ln/>
        </p:spPr>
        <p:txBody>
          <a:bodyPr/>
          <a:lstStyle/>
          <a:p>
            <a:fld id="{117826E5-E17A-4FAF-A4FC-477EDDB8B346}" type="slidenum">
              <a:rPr lang="en-US"/>
              <a:pPr/>
              <a:t>3</a:t>
            </a:fld>
            <a:endParaRPr lang="en-US"/>
          </a:p>
        </p:txBody>
      </p:sp>
      <p:sp>
        <p:nvSpPr>
          <p:cNvPr id="37889" name="Rectangle 1"/>
          <p:cNvSpPr txBox="1">
            <a:spLocks noGrp="1" noRot="1" noChangeAspect="1" noChangeArrowheads="1"/>
          </p:cNvSpPr>
          <p:nvPr>
            <p:ph type="sldImg"/>
          </p:nvPr>
        </p:nvSpPr>
        <p:spPr bwMode="auto">
          <a:xfrm>
            <a:off x="1141413" y="685800"/>
            <a:ext cx="4575175" cy="3430588"/>
          </a:xfrm>
          <a:prstGeom prst="rect">
            <a:avLst/>
          </a:prstGeom>
          <a:solidFill>
            <a:srgbClr val="FFFFFF"/>
          </a:solidFill>
          <a:ln>
            <a:solidFill>
              <a:srgbClr val="000000"/>
            </a:solidFill>
            <a:miter lim="800000"/>
            <a:headEnd/>
            <a:tailEnd/>
          </a:ln>
        </p:spPr>
      </p:sp>
      <p:sp>
        <p:nvSpPr>
          <p:cNvPr id="37890" name="Rectangle 2"/>
          <p:cNvSpPr txBox="1">
            <a:spLocks noGrp="1" noChangeArrowheads="1"/>
          </p:cNvSpPr>
          <p:nvPr>
            <p:ph type="body" idx="1"/>
          </p:nvPr>
        </p:nvSpPr>
        <p:spPr bwMode="auto">
          <a:xfrm>
            <a:off x="913745" y="4344180"/>
            <a:ext cx="5030510" cy="4203182"/>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71600"/>
            <a:ext cx="8458200" cy="2362200"/>
          </a:xfrm>
        </p:spPr>
        <p:txBody>
          <a:bodyPr>
            <a:noAutofit/>
          </a:bodyPr>
          <a:lstStyle/>
          <a:p>
            <a:pPr algn="ctr"/>
            <a:r>
              <a:rPr lang="en-US" sz="4800" b="1" dirty="0" smtClean="0">
                <a:solidFill>
                  <a:srgbClr val="C00000"/>
                </a:solidFill>
                <a:effectLst>
                  <a:outerShdw blurRad="38100" dist="38100" dir="2700000" algn="tl">
                    <a:srgbClr val="C0C0C0"/>
                  </a:outerShdw>
                </a:effectLst>
              </a:rPr>
              <a:t/>
            </a:r>
            <a:br>
              <a:rPr lang="en-US" sz="4800" b="1" dirty="0" smtClean="0">
                <a:solidFill>
                  <a:srgbClr val="C00000"/>
                </a:solidFill>
                <a:effectLst>
                  <a:outerShdw blurRad="38100" dist="38100" dir="2700000" algn="tl">
                    <a:srgbClr val="C0C0C0"/>
                  </a:outerShdw>
                </a:effectLst>
              </a:rPr>
            </a:br>
            <a:r>
              <a:rPr lang="en-US" sz="4800" b="1" dirty="0" smtClean="0">
                <a:solidFill>
                  <a:srgbClr val="C00000"/>
                </a:solidFill>
                <a:effectLst>
                  <a:outerShdw blurRad="38100" dist="38100" dir="2700000" algn="tl">
                    <a:srgbClr val="C0C0C0"/>
                  </a:outerShdw>
                </a:effectLst>
              </a:rPr>
              <a:t/>
            </a:r>
            <a:br>
              <a:rPr lang="en-US" sz="4800" b="1" dirty="0" smtClean="0">
                <a:solidFill>
                  <a:srgbClr val="C00000"/>
                </a:solidFill>
                <a:effectLst>
                  <a:outerShdw blurRad="38100" dist="38100" dir="2700000" algn="tl">
                    <a:srgbClr val="C0C0C0"/>
                  </a:outerShdw>
                </a:effectLst>
              </a:rPr>
            </a:br>
            <a:r>
              <a:rPr lang="en-US" sz="4800" b="1" dirty="0" smtClean="0">
                <a:solidFill>
                  <a:srgbClr val="C00000"/>
                </a:solidFill>
                <a:effectLst>
                  <a:outerShdw blurRad="38100" dist="38100" dir="2700000" algn="tl">
                    <a:srgbClr val="C0C0C0"/>
                  </a:outerShdw>
                </a:effectLst>
              </a:rPr>
              <a:t>Open Source Operating System</a:t>
            </a:r>
            <a:r>
              <a:rPr lang="ar-SA" sz="4800" dirty="0" smtClean="0"/>
              <a:t/>
            </a:r>
            <a:br>
              <a:rPr lang="ar-SA" sz="4800" dirty="0" smtClean="0"/>
            </a:br>
            <a:r>
              <a:rPr lang="ar-SA" sz="4800" b="1" dirty="0" smtClean="0">
                <a:solidFill>
                  <a:srgbClr val="C00000"/>
                </a:solidFill>
                <a:effectLst>
                  <a:outerShdw blurRad="38100" dist="38100" dir="2700000" algn="tl">
                    <a:srgbClr val="C0C0C0"/>
                  </a:outerShdw>
                </a:effectLst>
              </a:rPr>
              <a:t>نظم تشغيل مفتوحة المصدر</a:t>
            </a:r>
            <a:r>
              <a:rPr lang="en-US" sz="4800" b="1" dirty="0" smtClean="0">
                <a:solidFill>
                  <a:srgbClr val="C00000"/>
                </a:solidFill>
                <a:effectLst>
                  <a:outerShdw blurRad="38100" dist="38100" dir="2700000" algn="tl">
                    <a:srgbClr val="C0C0C0"/>
                  </a:outerShdw>
                </a:effectLst>
              </a:rPr>
              <a:t/>
            </a:r>
            <a:br>
              <a:rPr lang="en-US" sz="4800" b="1" dirty="0" smtClean="0">
                <a:solidFill>
                  <a:srgbClr val="C00000"/>
                </a:solidFill>
                <a:effectLst>
                  <a:outerShdw blurRad="38100" dist="38100" dir="2700000" algn="tl">
                    <a:srgbClr val="C0C0C0"/>
                  </a:outerShdw>
                </a:effectLst>
              </a:rPr>
            </a:br>
            <a:r>
              <a:rPr lang="en-US" sz="4800" b="1" dirty="0" smtClean="0">
                <a:solidFill>
                  <a:srgbClr val="C00000"/>
                </a:solidFill>
                <a:effectLst>
                  <a:outerShdw blurRad="38100" dist="38100" dir="2700000" algn="tl">
                    <a:srgbClr val="C0C0C0"/>
                  </a:outerShdw>
                </a:effectLst>
              </a:rPr>
              <a:t>Lecture (8)</a:t>
            </a:r>
          </a:p>
        </p:txBody>
      </p:sp>
      <p:pic>
        <p:nvPicPr>
          <p:cNvPr id="3" name="Picture 2"/>
          <p:cNvPicPr>
            <a:picLocks noChangeAspect="1" noChangeArrowheads="1"/>
          </p:cNvPicPr>
          <p:nvPr/>
        </p:nvPicPr>
        <p:blipFill>
          <a:blip r:embed="rId2"/>
          <a:srcRect/>
          <a:stretch>
            <a:fillRect/>
          </a:stretch>
        </p:blipFill>
        <p:spPr bwMode="auto">
          <a:xfrm>
            <a:off x="609600" y="4724400"/>
            <a:ext cx="1880394" cy="1524000"/>
          </a:xfrm>
          <a:prstGeom prst="rect">
            <a:avLst/>
          </a:prstGeom>
          <a:noFill/>
          <a:ln w="9525">
            <a:noFill/>
            <a:round/>
            <a:headEnd/>
            <a:tailEnd/>
          </a:ln>
        </p:spPr>
      </p:pic>
      <p:sp>
        <p:nvSpPr>
          <p:cNvPr id="4" name="TextBox 3"/>
          <p:cNvSpPr txBox="1"/>
          <p:nvPr/>
        </p:nvSpPr>
        <p:spPr>
          <a:xfrm>
            <a:off x="5029200" y="5648980"/>
            <a:ext cx="4038600"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err="1" smtClean="0">
                <a:solidFill>
                  <a:srgbClr val="0070C0"/>
                </a:solidFill>
                <a:latin typeface="AR BLANCA" pitchFamily="2" charset="0"/>
              </a:rPr>
              <a:t>Dr.Samah</a:t>
            </a:r>
            <a:r>
              <a:rPr lang="en-US" sz="2800" b="1" dirty="0" smtClean="0">
                <a:solidFill>
                  <a:srgbClr val="0070C0"/>
                </a:solidFill>
                <a:latin typeface="AR BLANCA" pitchFamily="2" charset="0"/>
              </a:rPr>
              <a:t> Mohammed</a:t>
            </a:r>
            <a:endParaRPr lang="en-US" sz="2800" b="1" dirty="0">
              <a:solidFill>
                <a:srgbClr val="0070C0"/>
              </a:solidFill>
              <a:latin typeface="AR BLANCA"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t>Example(2) Cont..</a:t>
            </a:r>
            <a:endParaRPr lang="en-US" b="1"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smtClean="0"/>
              <a:t>To move the find instruction into the background.  Type:   </a:t>
            </a:r>
            <a:r>
              <a:rPr lang="en-US" b="1" dirty="0" err="1" smtClean="0">
                <a:solidFill>
                  <a:srgbClr val="FF0000"/>
                </a:solidFill>
              </a:rPr>
              <a:t>bg</a:t>
            </a:r>
            <a:r>
              <a:rPr lang="en-US" b="1" dirty="0" smtClean="0">
                <a:solidFill>
                  <a:srgbClr val="FF0000"/>
                </a:solidFill>
              </a:rPr>
              <a:t>  1</a:t>
            </a:r>
            <a:endParaRPr lang="en-US" dirty="0" smtClean="0">
              <a:solidFill>
                <a:srgbClr val="FF0000"/>
              </a:solidFill>
            </a:endParaRPr>
          </a:p>
          <a:p>
            <a:r>
              <a:rPr lang="en-US" dirty="0" smtClean="0"/>
              <a:t>If we type </a:t>
            </a:r>
            <a:r>
              <a:rPr lang="en-US" b="1" dirty="0" err="1" smtClean="0"/>
              <a:t>bg</a:t>
            </a:r>
            <a:r>
              <a:rPr lang="en-US" dirty="0" smtClean="0"/>
              <a:t> </a:t>
            </a:r>
            <a:r>
              <a:rPr lang="en-US" u="sng" dirty="0" smtClean="0"/>
              <a:t>without a number</a:t>
            </a:r>
            <a:r>
              <a:rPr lang="en-US" dirty="0" smtClean="0"/>
              <a:t>, it would move the </a:t>
            </a:r>
            <a:r>
              <a:rPr lang="en-US" u="sng" dirty="0" smtClean="0"/>
              <a:t>most recent</a:t>
            </a:r>
            <a:r>
              <a:rPr lang="en-US" dirty="0" smtClean="0"/>
              <a:t> into the background (man).</a:t>
            </a:r>
          </a:p>
          <a:p>
            <a:r>
              <a:rPr lang="en-US" dirty="0" smtClean="0"/>
              <a:t>Type </a:t>
            </a:r>
            <a:r>
              <a:rPr lang="en-US" b="1" dirty="0" err="1" smtClean="0">
                <a:solidFill>
                  <a:srgbClr val="FF0000"/>
                </a:solidFill>
              </a:rPr>
              <a:t>fg</a:t>
            </a:r>
            <a:r>
              <a:rPr lang="en-US" b="1" dirty="0" smtClean="0">
                <a:solidFill>
                  <a:srgbClr val="FF0000"/>
                </a:solidFill>
              </a:rPr>
              <a:t> 2</a:t>
            </a:r>
            <a:r>
              <a:rPr lang="en-US" dirty="0" smtClean="0"/>
              <a:t>, it would move vi into the foreground.</a:t>
            </a:r>
          </a:p>
          <a:p>
            <a:r>
              <a:rPr lang="en-US" dirty="0" smtClean="0"/>
              <a:t> A stopped process </a:t>
            </a:r>
            <a:r>
              <a:rPr lang="en-US" u="sng" dirty="0" smtClean="0"/>
              <a:t>resumes executing</a:t>
            </a:r>
            <a:r>
              <a:rPr lang="en-US" dirty="0" smtClean="0"/>
              <a:t> if it is moved to the </a:t>
            </a:r>
            <a:r>
              <a:rPr lang="en-US" u="sng" dirty="0" smtClean="0"/>
              <a:t>foreground</a:t>
            </a:r>
            <a:r>
              <a:rPr lang="en-US" dirty="0" smtClean="0"/>
              <a:t> </a:t>
            </a:r>
            <a:r>
              <a:rPr lang="en-US" u="sng" dirty="0" smtClean="0"/>
              <a:t>or</a:t>
            </a:r>
            <a:r>
              <a:rPr lang="en-US" dirty="0" smtClean="0"/>
              <a:t> the </a:t>
            </a:r>
            <a:r>
              <a:rPr lang="en-US" u="sng" dirty="0" smtClean="0"/>
              <a:t>background</a:t>
            </a:r>
            <a:r>
              <a:rPr lang="en-US" dirty="0" smtClean="0"/>
              <a:t>. (But if moved to the </a:t>
            </a:r>
            <a:r>
              <a:rPr lang="en-US" u="sng" dirty="0" smtClean="0"/>
              <a:t>background</a:t>
            </a:r>
            <a:r>
              <a:rPr lang="en-US" dirty="0" smtClean="0"/>
              <a:t>, </a:t>
            </a:r>
            <a:r>
              <a:rPr lang="en-US" u="sng" dirty="0" smtClean="0"/>
              <a:t>may not execute</a:t>
            </a:r>
            <a:r>
              <a:rPr lang="en-US" dirty="0" smtClean="0"/>
              <a:t> until the </a:t>
            </a:r>
            <a:r>
              <a:rPr lang="en-US" u="sng" dirty="0" smtClean="0"/>
              <a:t>CPU has time for it</a:t>
            </a:r>
            <a:r>
              <a:rPr lang="en-US" dirty="0" smtClean="0"/>
              <a:t>).</a:t>
            </a:r>
          </a:p>
          <a:p>
            <a:r>
              <a:rPr lang="en-US" b="1" dirty="0" smtClean="0"/>
              <a:t> Note:</a:t>
            </a:r>
            <a:r>
              <a:rPr lang="en-US" dirty="0" smtClean="0"/>
              <a:t> the job number is not in any way related to the process ID.</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Monitoring Processes</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pPr>
              <a:buNone/>
            </a:pPr>
            <a:r>
              <a:rPr lang="en-US" b="1" dirty="0" smtClean="0"/>
              <a:t>The top</a:t>
            </a:r>
            <a:r>
              <a:rPr lang="en-US" dirty="0" smtClean="0"/>
              <a:t> </a:t>
            </a:r>
            <a:r>
              <a:rPr lang="en-US" b="1" dirty="0" smtClean="0"/>
              <a:t>Command:</a:t>
            </a:r>
            <a:endParaRPr lang="en-US" dirty="0" smtClean="0"/>
          </a:p>
          <a:p>
            <a:r>
              <a:rPr lang="en-US" dirty="0" smtClean="0"/>
              <a:t>The </a:t>
            </a:r>
            <a:r>
              <a:rPr lang="en-US" b="1" dirty="0" smtClean="0"/>
              <a:t>top</a:t>
            </a:r>
            <a:r>
              <a:rPr lang="en-US" dirty="0" smtClean="0"/>
              <a:t> command is an interactive program that outputs current process resource utilization.</a:t>
            </a:r>
          </a:p>
          <a:p>
            <a:r>
              <a:rPr lang="en-US" dirty="0" smtClean="0"/>
              <a:t> The top program </a:t>
            </a:r>
            <a:r>
              <a:rPr lang="en-US" u="sng" dirty="0" smtClean="0"/>
              <a:t>refreshes</a:t>
            </a:r>
            <a:r>
              <a:rPr lang="en-US" dirty="0" smtClean="0"/>
              <a:t> itself </a:t>
            </a:r>
            <a:r>
              <a:rPr lang="en-US" b="1" dirty="0" smtClean="0"/>
              <a:t>every 3 seconds</a:t>
            </a:r>
            <a:r>
              <a:rPr lang="en-US" dirty="0" smtClean="0"/>
              <a:t>. To </a:t>
            </a:r>
            <a:r>
              <a:rPr lang="en-US" u="sng" dirty="0" smtClean="0"/>
              <a:t>alter</a:t>
            </a:r>
            <a:r>
              <a:rPr lang="en-US" dirty="0" smtClean="0"/>
              <a:t> the </a:t>
            </a:r>
            <a:r>
              <a:rPr lang="en-US" u="sng" dirty="0" smtClean="0"/>
              <a:t>update period</a:t>
            </a:r>
            <a:r>
              <a:rPr lang="en-US" dirty="0" smtClean="0"/>
              <a:t> by adding</a:t>
            </a:r>
          </a:p>
          <a:p>
            <a:pPr>
              <a:buNone/>
            </a:pPr>
            <a:r>
              <a:rPr lang="en-US" dirty="0" smtClean="0"/>
              <a:t>  </a:t>
            </a:r>
            <a:r>
              <a:rPr lang="en-US" dirty="0" smtClean="0">
                <a:solidFill>
                  <a:srgbClr val="FF0000"/>
                </a:solidFill>
              </a:rPr>
              <a:t> </a:t>
            </a:r>
            <a:r>
              <a:rPr lang="en-US" b="1" dirty="0" smtClean="0">
                <a:solidFill>
                  <a:srgbClr val="FF0000"/>
                </a:solidFill>
              </a:rPr>
              <a:t>–d </a:t>
            </a:r>
            <a:r>
              <a:rPr lang="en-US" b="1" dirty="0" err="1" smtClean="0">
                <a:solidFill>
                  <a:srgbClr val="FF0000"/>
                </a:solidFill>
              </a:rPr>
              <a:t>s.t</a:t>
            </a:r>
            <a:r>
              <a:rPr lang="en-US" b="1" dirty="0" smtClean="0">
                <a:solidFill>
                  <a:srgbClr val="FF0000"/>
                </a:solidFill>
              </a:rPr>
              <a:t> </a:t>
            </a:r>
          </a:p>
          <a:p>
            <a:pPr>
              <a:buNone/>
            </a:pPr>
            <a:r>
              <a:rPr lang="en-US" dirty="0" smtClean="0"/>
              <a:t>where </a:t>
            </a:r>
            <a:r>
              <a:rPr lang="en-US" b="1" dirty="0" smtClean="0"/>
              <a:t>s</a:t>
            </a:r>
            <a:r>
              <a:rPr lang="en-US" dirty="0" smtClean="0"/>
              <a:t> is the </a:t>
            </a:r>
            <a:r>
              <a:rPr lang="en-US" u="sng" dirty="0" smtClean="0"/>
              <a:t>number of seconds</a:t>
            </a:r>
            <a:r>
              <a:rPr lang="en-US" dirty="0" smtClean="0"/>
              <a:t> and </a:t>
            </a:r>
            <a:r>
              <a:rPr lang="en-US" b="1" dirty="0" smtClean="0"/>
              <a:t>t</a:t>
            </a:r>
            <a:r>
              <a:rPr lang="en-US" dirty="0" smtClean="0"/>
              <a:t> is the </a:t>
            </a:r>
            <a:r>
              <a:rPr lang="en-US" u="sng" dirty="0" smtClean="0"/>
              <a:t>number of tenths of seconds</a:t>
            </a:r>
            <a:r>
              <a:rPr lang="en-US" dirty="0" smtClean="0"/>
              <a:t>.</a:t>
            </a:r>
          </a:p>
          <a:p>
            <a:r>
              <a:rPr lang="en-US" b="1" dirty="0" smtClean="0"/>
              <a:t>Example:</a:t>
            </a:r>
            <a:r>
              <a:rPr lang="en-US" dirty="0" smtClean="0"/>
              <a:t>      </a:t>
            </a:r>
            <a:r>
              <a:rPr lang="en-US" sz="3500" b="1" dirty="0" smtClean="0">
                <a:solidFill>
                  <a:srgbClr val="FF0000"/>
                </a:solidFill>
              </a:rPr>
              <a:t>top –d 1 </a:t>
            </a:r>
          </a:p>
          <a:p>
            <a:pPr>
              <a:buNone/>
            </a:pPr>
            <a:r>
              <a:rPr lang="en-US" dirty="0" smtClean="0"/>
              <a:t>would change the delay from 3 s to 1.</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a:t>
            </a:r>
            <a:r>
              <a:rPr lang="en-US" b="1" dirty="0" err="1" smtClean="0"/>
              <a:t>ps</a:t>
            </a:r>
            <a:r>
              <a:rPr lang="en-US" dirty="0" smtClean="0"/>
              <a:t> </a:t>
            </a:r>
            <a:r>
              <a:rPr lang="en-US" b="1" dirty="0" smtClean="0"/>
              <a:t>Command</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smtClean="0"/>
              <a:t>The </a:t>
            </a:r>
            <a:r>
              <a:rPr lang="en-US" dirty="0" err="1" smtClean="0"/>
              <a:t>ps</a:t>
            </a:r>
            <a:r>
              <a:rPr lang="en-US" dirty="0" smtClean="0"/>
              <a:t> command shows a </a:t>
            </a:r>
            <a:r>
              <a:rPr lang="en-US" u="sng" dirty="0" smtClean="0"/>
              <a:t>detailed</a:t>
            </a:r>
            <a:r>
              <a:rPr lang="en-US" dirty="0" smtClean="0"/>
              <a:t> examination of the </a:t>
            </a:r>
            <a:r>
              <a:rPr lang="en-US" u="sng" dirty="0" smtClean="0"/>
              <a:t>running processes</a:t>
            </a:r>
            <a:r>
              <a:rPr lang="en-US" dirty="0" smtClean="0"/>
              <a:t> as a snapshot (an instance in time).</a:t>
            </a:r>
          </a:p>
          <a:p>
            <a:r>
              <a:rPr lang="en-US" dirty="0" smtClean="0"/>
              <a:t>It displays the information and exits.</a:t>
            </a:r>
          </a:p>
          <a:p>
            <a:r>
              <a:rPr lang="en-US" dirty="0" smtClean="0"/>
              <a:t>The information displayed when using </a:t>
            </a:r>
            <a:r>
              <a:rPr lang="en-US" dirty="0" err="1" smtClean="0"/>
              <a:t>ps</a:t>
            </a:r>
            <a:r>
              <a:rPr lang="en-US" dirty="0" smtClean="0"/>
              <a:t> without options is minimal: </a:t>
            </a:r>
          </a:p>
          <a:p>
            <a:pPr marL="514350" lvl="0" indent="-514350">
              <a:buFont typeface="+mj-lt"/>
              <a:buAutoNum type="arabicParenR"/>
            </a:pPr>
            <a:r>
              <a:rPr lang="en-US" dirty="0" smtClean="0"/>
              <a:t>PID</a:t>
            </a:r>
          </a:p>
          <a:p>
            <a:pPr marL="514350" lvl="0" indent="-514350">
              <a:buFont typeface="+mj-lt"/>
              <a:buAutoNum type="arabicParenR"/>
            </a:pPr>
            <a:r>
              <a:rPr lang="en-US" dirty="0" smtClean="0"/>
              <a:t>Terminal Window</a:t>
            </a:r>
          </a:p>
          <a:p>
            <a:pPr marL="514350" lvl="0" indent="-514350">
              <a:buFont typeface="+mj-lt"/>
              <a:buAutoNum type="arabicParenR"/>
            </a:pPr>
            <a:r>
              <a:rPr lang="en-US" dirty="0" smtClean="0"/>
              <a:t>The amount of CPU time being used by the process</a:t>
            </a:r>
          </a:p>
          <a:p>
            <a:pPr marL="514350" lvl="0" indent="-514350">
              <a:buFont typeface="+mj-lt"/>
              <a:buAutoNum type="arabicParenR"/>
            </a:pPr>
            <a:r>
              <a:rPr lang="en-US" dirty="0" smtClean="0"/>
              <a:t>Command name itself</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a:t>
            </a:r>
            <a:r>
              <a:rPr lang="en-US" b="1" dirty="0" err="1" smtClean="0"/>
              <a:t>ps</a:t>
            </a:r>
            <a:r>
              <a:rPr lang="en-US" dirty="0" smtClean="0"/>
              <a:t> </a:t>
            </a:r>
            <a:r>
              <a:rPr lang="en-US" b="1" dirty="0" smtClean="0"/>
              <a:t>Command Cont..</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smtClean="0"/>
              <a:t>To display all processes, you can use any of </a:t>
            </a:r>
            <a:r>
              <a:rPr lang="en-US" b="1" dirty="0" err="1" smtClean="0"/>
              <a:t>ps</a:t>
            </a:r>
            <a:r>
              <a:rPr lang="en-US" b="1" dirty="0" smtClean="0"/>
              <a:t> –A</a:t>
            </a:r>
            <a:r>
              <a:rPr lang="en-US" dirty="0" smtClean="0"/>
              <a:t>, </a:t>
            </a:r>
            <a:r>
              <a:rPr lang="en-US" b="1" dirty="0" err="1" smtClean="0"/>
              <a:t>ps</a:t>
            </a:r>
            <a:r>
              <a:rPr lang="en-US" b="1" dirty="0" smtClean="0"/>
              <a:t> –e</a:t>
            </a:r>
            <a:r>
              <a:rPr lang="en-US" dirty="0" smtClean="0"/>
              <a:t> or </a:t>
            </a:r>
            <a:r>
              <a:rPr lang="en-US" b="1" dirty="0" err="1" smtClean="0"/>
              <a:t>ps</a:t>
            </a:r>
            <a:r>
              <a:rPr lang="en-US" b="1" dirty="0" smtClean="0"/>
              <a:t> ax</a:t>
            </a:r>
            <a:r>
              <a:rPr lang="en-US" dirty="0" smtClean="0"/>
              <a:t>. The </a:t>
            </a:r>
            <a:r>
              <a:rPr lang="en-US" b="1" dirty="0" smtClean="0"/>
              <a:t>a</a:t>
            </a:r>
            <a:r>
              <a:rPr lang="en-US" dirty="0" smtClean="0"/>
              <a:t> and </a:t>
            </a:r>
            <a:r>
              <a:rPr lang="en-US" b="1" dirty="0" smtClean="0"/>
              <a:t>x</a:t>
            </a:r>
            <a:r>
              <a:rPr lang="en-US" dirty="0" smtClean="0"/>
              <a:t> options list all processes outside of the given terminal window.</a:t>
            </a:r>
          </a:p>
          <a:p>
            <a:r>
              <a:rPr lang="en-US" b="1" dirty="0" err="1" smtClean="0"/>
              <a:t>ps</a:t>
            </a:r>
            <a:r>
              <a:rPr lang="en-US" b="1" dirty="0" smtClean="0"/>
              <a:t> –u user</a:t>
            </a:r>
            <a:r>
              <a:rPr lang="en-US" dirty="0" smtClean="0"/>
              <a:t> where user is either the user’s ID or username display </a:t>
            </a:r>
            <a:r>
              <a:rPr lang="en-US" u="sng" dirty="0" smtClean="0"/>
              <a:t>processes of a given user.</a:t>
            </a:r>
            <a:endParaRPr lang="en-US" dirty="0" smtClean="0"/>
          </a:p>
          <a:p>
            <a:r>
              <a:rPr lang="en-US" dirty="0" smtClean="0"/>
              <a:t>The option </a:t>
            </a:r>
            <a:r>
              <a:rPr lang="en-US" b="1" dirty="0" smtClean="0"/>
              <a:t>r</a:t>
            </a:r>
            <a:r>
              <a:rPr lang="en-US" dirty="0" smtClean="0"/>
              <a:t> outputs </a:t>
            </a:r>
            <a:r>
              <a:rPr lang="en-US" u="sng" dirty="0" smtClean="0"/>
              <a:t>only running processes</a:t>
            </a:r>
            <a:r>
              <a:rPr lang="en-US" dirty="0" smtClean="0"/>
              <a:t>.</a:t>
            </a:r>
          </a:p>
          <a:p>
            <a:r>
              <a:rPr lang="en-US" dirty="0" smtClean="0"/>
              <a:t>To display status of specific processes by listing the command names use option </a:t>
            </a:r>
          </a:p>
          <a:p>
            <a:r>
              <a:rPr lang="en-US" b="1" dirty="0" smtClean="0"/>
              <a:t>–C </a:t>
            </a:r>
            <a:r>
              <a:rPr lang="en-US" b="1" dirty="0" err="1" smtClean="0"/>
              <a:t>commandlist</a:t>
            </a:r>
            <a:r>
              <a:rPr lang="en-US" b="1" dirty="0" smtClean="0"/>
              <a:t> </a:t>
            </a:r>
            <a:r>
              <a:rPr lang="en-US" dirty="0" smtClean="0"/>
              <a:t>the </a:t>
            </a:r>
            <a:r>
              <a:rPr lang="en-US" b="1" dirty="0" err="1" smtClean="0"/>
              <a:t>commandlist</a:t>
            </a:r>
            <a:r>
              <a:rPr lang="en-US" dirty="0" smtClean="0"/>
              <a:t> is a list of </a:t>
            </a:r>
            <a:r>
              <a:rPr lang="en-US" u="sng" dirty="0" smtClean="0"/>
              <a:t>command names</a:t>
            </a:r>
            <a:r>
              <a:rPr lang="en-US" dirty="0" smtClean="0"/>
              <a:t> separated by </a:t>
            </a:r>
            <a:r>
              <a:rPr lang="en-US" u="sng" dirty="0" smtClean="0"/>
              <a:t>commas</a:t>
            </a:r>
            <a:r>
              <a:rPr lang="en-US" dirty="0" smtClean="0"/>
              <a:t> (but no spaces).</a:t>
            </a:r>
          </a:p>
          <a:p>
            <a:r>
              <a:rPr lang="en-US" b="1" dirty="0" smtClean="0"/>
              <a:t>Example: </a:t>
            </a:r>
            <a:r>
              <a:rPr lang="en-US" b="1" dirty="0" err="1" smtClean="0">
                <a:solidFill>
                  <a:srgbClr val="FF0000"/>
                </a:solidFill>
              </a:rPr>
              <a:t>ps</a:t>
            </a:r>
            <a:r>
              <a:rPr lang="en-US" b="1" dirty="0" smtClean="0">
                <a:solidFill>
                  <a:srgbClr val="FF0000"/>
                </a:solidFill>
              </a:rPr>
              <a:t> –C </a:t>
            </a:r>
            <a:r>
              <a:rPr lang="en-US" b="1" dirty="0" err="1" smtClean="0">
                <a:solidFill>
                  <a:srgbClr val="FF0000"/>
                </a:solidFill>
              </a:rPr>
              <a:t>bash,emacs,man,find</a:t>
            </a:r>
            <a:endParaRPr lang="en-US" b="1"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Managing Linux Processes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Linux runs processes and threads together by switching off between them. </a:t>
            </a:r>
          </a:p>
          <a:p>
            <a:r>
              <a:rPr lang="en-US" dirty="0" smtClean="0"/>
              <a:t> This is known as </a:t>
            </a:r>
            <a:r>
              <a:rPr lang="en-US" b="1" dirty="0" smtClean="0"/>
              <a:t>concurrent processing</a:t>
            </a:r>
            <a:r>
              <a:rPr lang="en-US" dirty="0" smtClean="0"/>
              <a:t> in that processes (and threads) overlap in execution.</a:t>
            </a:r>
          </a:p>
          <a:p>
            <a:r>
              <a:rPr lang="en-US" dirty="0" smtClean="0"/>
              <a:t>Because of the speed and power of modern processors the user is unaware of the time elapsing in this concurrency.</a:t>
            </a:r>
          </a:p>
          <a:p>
            <a:pPr>
              <a:buNone/>
            </a:pPr>
            <a:r>
              <a:rPr lang="en-US" b="1" dirty="0" smtClean="0"/>
              <a:t>Dictate How Processes Run:</a:t>
            </a:r>
            <a:endParaRPr lang="en-US" dirty="0" smtClean="0"/>
          </a:p>
          <a:p>
            <a:pPr>
              <a:buNone/>
            </a:pPr>
            <a:r>
              <a:rPr lang="en-US" dirty="0" smtClean="0"/>
              <a:t>(1) Batch processing in Linux defaults to executing only if system load permits it.</a:t>
            </a:r>
          </a:p>
          <a:p>
            <a:pPr>
              <a:buNone/>
            </a:pPr>
            <a:r>
              <a:rPr lang="en-US" dirty="0" smtClean="0"/>
              <a:t>(2) The command </a:t>
            </a:r>
            <a:r>
              <a:rPr lang="en-US" b="1" dirty="0" smtClean="0"/>
              <a:t>batch</a:t>
            </a:r>
            <a:r>
              <a:rPr lang="en-US" dirty="0" smtClean="0"/>
              <a:t> used to forces a process to run in batch mode. </a:t>
            </a:r>
          </a:p>
          <a:p>
            <a:pPr>
              <a:buNone/>
            </a:pPr>
            <a:r>
              <a:rPr lang="en-US" dirty="0" smtClean="0"/>
              <a:t>(3)The user can dictate that certain processes are more important than others by specifying </a:t>
            </a:r>
            <a:r>
              <a:rPr lang="en-US" b="1" dirty="0" smtClean="0">
                <a:solidFill>
                  <a:srgbClr val="FF0000"/>
                </a:solidFill>
              </a:rPr>
              <a:t>Priorities for Processes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Priorities for Processes</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10000"/>
          </a:bodyPr>
          <a:lstStyle/>
          <a:p>
            <a:r>
              <a:rPr lang="en-US" dirty="0" smtClean="0">
                <a:latin typeface="Bitstream Vera Serif" pitchFamily="16" charset="0"/>
              </a:rPr>
              <a:t>Processes are scheduled with a 0 </a:t>
            </a:r>
            <a:r>
              <a:rPr lang="en-US" b="1" dirty="0" smtClean="0">
                <a:solidFill>
                  <a:srgbClr val="FF0000"/>
                </a:solidFill>
                <a:latin typeface="Bitstream Vera Serif" pitchFamily="16" charset="0"/>
              </a:rPr>
              <a:t>(zero</a:t>
            </a:r>
            <a:r>
              <a:rPr lang="en-US" dirty="0" smtClean="0">
                <a:latin typeface="Bitstream Vera Serif" pitchFamily="16" charset="0"/>
              </a:rPr>
              <a:t>) priority by default, unless the process itself is coded to select a higher priority.</a:t>
            </a:r>
          </a:p>
          <a:p>
            <a:r>
              <a:rPr lang="en-US" dirty="0" smtClean="0"/>
              <a:t>The higher the priority, the more attention the CPU provides the given process.</a:t>
            </a:r>
          </a:p>
          <a:p>
            <a:r>
              <a:rPr lang="en-US" dirty="0" smtClean="0"/>
              <a:t>A </a:t>
            </a:r>
            <a:r>
              <a:rPr lang="en-US" b="1" dirty="0" smtClean="0"/>
              <a:t>process’ priority</a:t>
            </a:r>
            <a:r>
              <a:rPr lang="en-US" dirty="0" smtClean="0"/>
              <a:t> is established by setting its </a:t>
            </a:r>
            <a:r>
              <a:rPr lang="en-US" b="1" dirty="0" smtClean="0"/>
              <a:t>niceness value</a:t>
            </a:r>
            <a:r>
              <a:rPr lang="en-US" dirty="0" smtClean="0"/>
              <a:t>.</a:t>
            </a:r>
          </a:p>
          <a:p>
            <a:r>
              <a:rPr lang="en-US" b="1" dirty="0" smtClean="0"/>
              <a:t>Niceness</a:t>
            </a:r>
            <a:r>
              <a:rPr lang="en-US" dirty="0" smtClean="0"/>
              <a:t> refers to </a:t>
            </a:r>
            <a:r>
              <a:rPr lang="en-US" b="1" dirty="0" smtClean="0"/>
              <a:t>how nice</a:t>
            </a:r>
            <a:r>
              <a:rPr lang="en-US" dirty="0" smtClean="0"/>
              <a:t> a process is with respect to other processes.</a:t>
            </a:r>
          </a:p>
          <a:p>
            <a:r>
              <a:rPr lang="en-US" dirty="0" smtClean="0"/>
              <a:t>A </a:t>
            </a:r>
            <a:r>
              <a:rPr lang="en-US" u="sng" dirty="0" smtClean="0"/>
              <a:t>higher nice value</a:t>
            </a:r>
            <a:r>
              <a:rPr lang="en-US" dirty="0" smtClean="0"/>
              <a:t> means that the </a:t>
            </a:r>
            <a:r>
              <a:rPr lang="en-US" u="sng" dirty="0" smtClean="0"/>
              <a:t>process is willing to offer some of its CPU time</a:t>
            </a:r>
            <a:r>
              <a:rPr lang="en-US" dirty="0" smtClean="0"/>
              <a:t> to other processes.</a:t>
            </a:r>
          </a:p>
          <a:p>
            <a:r>
              <a:rPr lang="en-US" dirty="0" smtClean="0"/>
              <a:t>So the </a:t>
            </a:r>
            <a:r>
              <a:rPr lang="en-US" b="1" dirty="0" smtClean="0"/>
              <a:t>higher nice value</a:t>
            </a:r>
            <a:r>
              <a:rPr lang="en-US" dirty="0" smtClean="0"/>
              <a:t> has </a:t>
            </a:r>
            <a:r>
              <a:rPr lang="en-US" b="1" dirty="0" smtClean="0"/>
              <a:t>lower priority</a:t>
            </a:r>
            <a:r>
              <a:rPr lang="en-US" dirty="0" smtClean="0"/>
              <a:t>.</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nice Command</a:t>
            </a:r>
            <a:endParaRPr lang="en-US" dirty="0"/>
          </a:p>
        </p:txBody>
      </p:sp>
      <p:sp>
        <p:nvSpPr>
          <p:cNvPr id="3" name="Content Placeholder 2"/>
          <p:cNvSpPr>
            <a:spLocks noGrp="1"/>
          </p:cNvSpPr>
          <p:nvPr>
            <p:ph idx="1"/>
          </p:nvPr>
        </p:nvSpPr>
        <p:spPr>
          <a:xfrm>
            <a:off x="457200" y="1600200"/>
            <a:ext cx="8458200" cy="4953000"/>
          </a:xfrm>
        </p:spPr>
        <p:txBody>
          <a:bodyPr>
            <a:normAutofit fontScale="92500" lnSpcReduction="10000"/>
          </a:bodyPr>
          <a:lstStyle/>
          <a:p>
            <a:r>
              <a:rPr lang="en-US" dirty="0" smtClean="0"/>
              <a:t>To establish the </a:t>
            </a:r>
            <a:r>
              <a:rPr lang="en-US" u="sng" dirty="0" smtClean="0"/>
              <a:t>nice value of a process</a:t>
            </a:r>
            <a:r>
              <a:rPr lang="en-US" dirty="0" smtClean="0"/>
              <a:t> when launch it from the command line using the </a:t>
            </a:r>
            <a:r>
              <a:rPr lang="en-US" b="1" dirty="0" smtClean="0"/>
              <a:t>nice</a:t>
            </a:r>
            <a:r>
              <a:rPr lang="en-US" dirty="0" smtClean="0"/>
              <a:t> command and it has the form:</a:t>
            </a:r>
          </a:p>
          <a:p>
            <a:pPr>
              <a:buNone/>
            </a:pPr>
            <a:r>
              <a:rPr lang="en-US" b="1" dirty="0" smtClean="0">
                <a:solidFill>
                  <a:srgbClr val="FF0000"/>
                </a:solidFill>
              </a:rPr>
              <a:t>nice –n </a:t>
            </a:r>
            <a:r>
              <a:rPr lang="en-US" b="1" i="1" dirty="0" smtClean="0">
                <a:solidFill>
                  <a:srgbClr val="FF0000"/>
                </a:solidFill>
              </a:rPr>
              <a:t># command</a:t>
            </a:r>
            <a:endParaRPr lang="en-US" dirty="0" smtClean="0">
              <a:solidFill>
                <a:srgbClr val="FF0000"/>
              </a:solidFill>
            </a:endParaRPr>
          </a:p>
          <a:p>
            <a:r>
              <a:rPr lang="en-US" dirty="0" smtClean="0"/>
              <a:t>The value </a:t>
            </a:r>
            <a:r>
              <a:rPr lang="en-US" b="1" dirty="0" smtClean="0"/>
              <a:t>#</a:t>
            </a:r>
            <a:r>
              <a:rPr lang="en-US" dirty="0" smtClean="0"/>
              <a:t> is the niceness value (</a:t>
            </a:r>
            <a:r>
              <a:rPr lang="en-US" b="1" dirty="0" smtClean="0"/>
              <a:t>integer which ranges between -20 </a:t>
            </a:r>
            <a:r>
              <a:rPr lang="en-US" dirty="0" smtClean="0"/>
              <a:t>and</a:t>
            </a:r>
            <a:r>
              <a:rPr lang="en-US" b="1" dirty="0" smtClean="0"/>
              <a:t> +19</a:t>
            </a:r>
            <a:r>
              <a:rPr lang="en-US" dirty="0" smtClean="0"/>
              <a:t>); By </a:t>
            </a:r>
            <a:r>
              <a:rPr lang="en-US" b="1" dirty="0" smtClean="0"/>
              <a:t>default</a:t>
            </a:r>
            <a:r>
              <a:rPr lang="en-US" dirty="0" smtClean="0"/>
              <a:t>, the nice value is</a:t>
            </a:r>
            <a:r>
              <a:rPr lang="en-US" b="1" dirty="0" smtClean="0"/>
              <a:t> +10</a:t>
            </a:r>
          </a:p>
          <a:p>
            <a:r>
              <a:rPr lang="en-US" dirty="0" smtClean="0">
                <a:latin typeface="Bitstream Vera Serif" pitchFamily="16" charset="0"/>
              </a:rPr>
              <a:t>Priority range from -20 (</a:t>
            </a:r>
            <a:r>
              <a:rPr lang="en-US" b="1" dirty="0" smtClean="0">
                <a:latin typeface="Bitstream Vera Serif" pitchFamily="16" charset="0"/>
              </a:rPr>
              <a:t>highest</a:t>
            </a:r>
            <a:r>
              <a:rPr lang="en-US" dirty="0" smtClean="0">
                <a:latin typeface="Bitstream Vera Serif" pitchFamily="16" charset="0"/>
              </a:rPr>
              <a:t>) to 19 (</a:t>
            </a:r>
            <a:r>
              <a:rPr lang="en-US" b="1" dirty="0" smtClean="0">
                <a:latin typeface="Bitstream Vera Serif" pitchFamily="16" charset="0"/>
              </a:rPr>
              <a:t>lowest</a:t>
            </a:r>
            <a:r>
              <a:rPr lang="en-US" dirty="0" smtClean="0">
                <a:latin typeface="Bitstream Vera Serif" pitchFamily="16" charset="0"/>
              </a:rPr>
              <a:t>)</a:t>
            </a:r>
          </a:p>
          <a:p>
            <a:pPr>
              <a:buNone/>
            </a:pPr>
            <a:r>
              <a:rPr lang="en-US" dirty="0" smtClean="0"/>
              <a: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nice Command Cont..</a:t>
            </a:r>
            <a:endParaRPr lang="en-US" dirty="0"/>
          </a:p>
        </p:txBody>
      </p:sp>
      <p:sp>
        <p:nvSpPr>
          <p:cNvPr id="3" name="Content Placeholder 2"/>
          <p:cNvSpPr>
            <a:spLocks noGrp="1"/>
          </p:cNvSpPr>
          <p:nvPr>
            <p:ph idx="1"/>
          </p:nvPr>
        </p:nvSpPr>
        <p:spPr/>
        <p:txBody>
          <a:bodyPr/>
          <a:lstStyle/>
          <a:p>
            <a:r>
              <a:rPr lang="en-US" b="1" dirty="0" smtClean="0"/>
              <a:t>Example:</a:t>
            </a:r>
            <a:r>
              <a:rPr lang="en-US" dirty="0" smtClean="0"/>
              <a:t> The find command operates with high priority while the script, </a:t>
            </a:r>
            <a:r>
              <a:rPr lang="en-US" dirty="0" err="1" smtClean="0"/>
              <a:t>myscript</a:t>
            </a:r>
            <a:r>
              <a:rPr lang="en-US" dirty="0" smtClean="0"/>
              <a:t>, runs with low priority and both launched in the background to do that:</a:t>
            </a:r>
          </a:p>
          <a:p>
            <a:pPr>
              <a:buNone/>
            </a:pPr>
            <a:r>
              <a:rPr lang="en-US" dirty="0" smtClean="0"/>
              <a:t> </a:t>
            </a:r>
          </a:p>
          <a:p>
            <a:pPr>
              <a:buNone/>
            </a:pPr>
            <a:r>
              <a:rPr lang="en-US" b="1" dirty="0" smtClean="0">
                <a:solidFill>
                  <a:srgbClr val="FF0000"/>
                </a:solidFill>
              </a:rPr>
              <a:t>nice –n -15 find ~ –name *.txt &gt; </a:t>
            </a:r>
            <a:r>
              <a:rPr lang="en-US" b="1" dirty="0" err="1" smtClean="0">
                <a:solidFill>
                  <a:srgbClr val="FF0000"/>
                </a:solidFill>
              </a:rPr>
              <a:t>found_files</a:t>
            </a:r>
            <a:r>
              <a:rPr lang="en-US" b="1" dirty="0" smtClean="0">
                <a:solidFill>
                  <a:srgbClr val="FF0000"/>
                </a:solidFill>
              </a:rPr>
              <a:t> &amp;</a:t>
            </a:r>
          </a:p>
          <a:p>
            <a:pPr>
              <a:buNone/>
            </a:pPr>
            <a:r>
              <a:rPr lang="en-US" b="1" dirty="0" smtClean="0">
                <a:solidFill>
                  <a:srgbClr val="FF0000"/>
                </a:solidFill>
              </a:rPr>
              <a:t>nice –n 15 ./</a:t>
            </a:r>
            <a:r>
              <a:rPr lang="en-US" b="1" dirty="0" err="1" smtClean="0">
                <a:solidFill>
                  <a:srgbClr val="FF0000"/>
                </a:solidFill>
              </a:rPr>
              <a:t>myscript</a:t>
            </a:r>
            <a:r>
              <a:rPr lang="en-US" b="1" dirty="0" smtClean="0">
                <a:solidFill>
                  <a:srgbClr val="FF0000"/>
                </a:solidFill>
              </a:rPr>
              <a:t> &lt; </a:t>
            </a:r>
            <a:r>
              <a:rPr lang="en-US" b="1" dirty="0" err="1" smtClean="0">
                <a:solidFill>
                  <a:srgbClr val="FF0000"/>
                </a:solidFill>
              </a:rPr>
              <a:t>inputfile</a:t>
            </a:r>
            <a:r>
              <a:rPr lang="en-US" b="1" dirty="0" smtClean="0">
                <a:solidFill>
                  <a:srgbClr val="FF0000"/>
                </a:solidFill>
              </a:rPr>
              <a:t> &gt; </a:t>
            </a:r>
            <a:r>
              <a:rPr lang="en-US" b="1" dirty="0" err="1" smtClean="0">
                <a:solidFill>
                  <a:srgbClr val="FF0000"/>
                </a:solidFill>
              </a:rPr>
              <a:t>outputfile</a:t>
            </a:r>
            <a:r>
              <a:rPr lang="en-US" b="1" dirty="0" smtClean="0">
                <a:solidFill>
                  <a:srgbClr val="FF0000"/>
                </a:solidFill>
              </a:rPr>
              <a:t> &amp;</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a:t>
            </a:r>
            <a:r>
              <a:rPr lang="en-US" b="1" dirty="0" err="1" smtClean="0"/>
              <a:t>renice</a:t>
            </a:r>
            <a:r>
              <a:rPr lang="en-US" b="1" dirty="0" smtClean="0"/>
              <a:t> Command</a:t>
            </a:r>
            <a:endParaRPr lang="en-US" dirty="0"/>
          </a:p>
        </p:txBody>
      </p:sp>
      <p:sp>
        <p:nvSpPr>
          <p:cNvPr id="3" name="Content Placeholder 2"/>
          <p:cNvSpPr>
            <a:spLocks noGrp="1"/>
          </p:cNvSpPr>
          <p:nvPr>
            <p:ph idx="1"/>
          </p:nvPr>
        </p:nvSpPr>
        <p:spPr>
          <a:xfrm>
            <a:off x="381000" y="1447800"/>
            <a:ext cx="8552688" cy="5257800"/>
          </a:xfrm>
        </p:spPr>
        <p:txBody>
          <a:bodyPr>
            <a:normAutofit fontScale="77500" lnSpcReduction="20000"/>
          </a:bodyPr>
          <a:lstStyle/>
          <a:p>
            <a:r>
              <a:rPr lang="en-US" dirty="0" smtClean="0"/>
              <a:t>When a process is running to change its nice value using the </a:t>
            </a:r>
            <a:r>
              <a:rPr lang="en-US" b="1" dirty="0" err="1" smtClean="0"/>
              <a:t>renice</a:t>
            </a:r>
            <a:r>
              <a:rPr lang="en-US" dirty="0" smtClean="0"/>
              <a:t> command </a:t>
            </a:r>
          </a:p>
          <a:p>
            <a:r>
              <a:rPr lang="en-US" dirty="0" smtClean="0"/>
              <a:t> It requires the new priority and the process ID, multiple PIDs, or a list of users.</a:t>
            </a:r>
          </a:p>
          <a:p>
            <a:r>
              <a:rPr lang="en-US" b="1" dirty="0" smtClean="0"/>
              <a:t>Examples:</a:t>
            </a:r>
            <a:endParaRPr lang="en-US" dirty="0" smtClean="0"/>
          </a:p>
          <a:p>
            <a:pPr>
              <a:buNone/>
            </a:pPr>
            <a:r>
              <a:rPr lang="en-US" b="1" dirty="0" err="1" smtClean="0">
                <a:solidFill>
                  <a:srgbClr val="FF0000"/>
                </a:solidFill>
              </a:rPr>
              <a:t>renice</a:t>
            </a:r>
            <a:r>
              <a:rPr lang="en-US" b="1" dirty="0" smtClean="0">
                <a:solidFill>
                  <a:srgbClr val="FF0000"/>
                </a:solidFill>
              </a:rPr>
              <a:t>  –n  5  18311</a:t>
            </a:r>
          </a:p>
          <a:p>
            <a:pPr>
              <a:buNone/>
            </a:pPr>
            <a:r>
              <a:rPr lang="en-US" b="1" dirty="0" err="1" smtClean="0">
                <a:solidFill>
                  <a:srgbClr val="FF0000"/>
                </a:solidFill>
              </a:rPr>
              <a:t>renice</a:t>
            </a:r>
            <a:r>
              <a:rPr lang="en-US" b="1" dirty="0" smtClean="0">
                <a:solidFill>
                  <a:srgbClr val="FF0000"/>
                </a:solidFill>
              </a:rPr>
              <a:t>  –n 19  –u  user1 user2</a:t>
            </a:r>
          </a:p>
          <a:p>
            <a:pPr>
              <a:buNone/>
            </a:pPr>
            <a:r>
              <a:rPr lang="en-US" b="1" dirty="0" err="1" smtClean="0">
                <a:solidFill>
                  <a:srgbClr val="FF0000"/>
                </a:solidFill>
              </a:rPr>
              <a:t>renice</a:t>
            </a:r>
            <a:r>
              <a:rPr lang="en-US" b="1" dirty="0" smtClean="0">
                <a:solidFill>
                  <a:srgbClr val="FF0000"/>
                </a:solidFill>
              </a:rPr>
              <a:t>  –n   -10  –p  23813  24113  26729</a:t>
            </a:r>
          </a:p>
          <a:p>
            <a:pPr>
              <a:buNone/>
            </a:pPr>
            <a:endParaRPr lang="en-US" dirty="0" smtClean="0"/>
          </a:p>
          <a:p>
            <a:r>
              <a:rPr lang="en-US" dirty="0" smtClean="0"/>
              <a:t>In the </a:t>
            </a:r>
            <a:r>
              <a:rPr lang="en-US" u="sng" dirty="0" smtClean="0"/>
              <a:t>first and third</a:t>
            </a:r>
            <a:r>
              <a:rPr lang="en-US" dirty="0" smtClean="0"/>
              <a:t> examples above that we are using the </a:t>
            </a:r>
            <a:r>
              <a:rPr lang="en-US" u="sng" dirty="0" smtClean="0"/>
              <a:t>PID</a:t>
            </a:r>
            <a:r>
              <a:rPr lang="en-US" dirty="0" smtClean="0"/>
              <a:t> of the </a:t>
            </a:r>
            <a:r>
              <a:rPr lang="en-US" u="sng" dirty="0" smtClean="0"/>
              <a:t>processes</a:t>
            </a:r>
            <a:r>
              <a:rPr lang="en-US" dirty="0" smtClean="0"/>
              <a:t> that we want to </a:t>
            </a:r>
            <a:r>
              <a:rPr lang="en-US" u="sng" dirty="0" smtClean="0"/>
              <a:t>adjust</a:t>
            </a:r>
            <a:r>
              <a:rPr lang="en-US" dirty="0" smtClean="0"/>
              <a:t>. In </a:t>
            </a:r>
            <a:r>
              <a:rPr lang="en-US" u="sng" dirty="0" smtClean="0"/>
              <a:t>second</a:t>
            </a:r>
            <a:r>
              <a:rPr lang="en-US" dirty="0" smtClean="0"/>
              <a:t> example above that we are using the </a:t>
            </a:r>
            <a:r>
              <a:rPr lang="en-US" u="sng" dirty="0" smtClean="0"/>
              <a:t>user names (user1 and user2)</a:t>
            </a:r>
            <a:r>
              <a:rPr lang="en-US" dirty="0" smtClean="0"/>
              <a:t> which will </a:t>
            </a:r>
            <a:r>
              <a:rPr lang="en-US" u="sng" dirty="0" smtClean="0"/>
              <a:t>adjust</a:t>
            </a:r>
            <a:r>
              <a:rPr lang="en-US" dirty="0" smtClean="0"/>
              <a:t> </a:t>
            </a:r>
            <a:r>
              <a:rPr lang="en-US" u="sng" dirty="0" smtClean="0"/>
              <a:t>all processes by those users</a:t>
            </a:r>
            <a:r>
              <a:rPr lang="en-US" dirty="0" smtClean="0"/>
              <a:t>.</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Killing Processes</a:t>
            </a:r>
            <a:endParaRPr lang="en-US" dirty="0"/>
          </a:p>
        </p:txBody>
      </p:sp>
      <p:sp>
        <p:nvSpPr>
          <p:cNvPr id="3" name="Content Placeholder 2"/>
          <p:cNvSpPr>
            <a:spLocks noGrp="1"/>
          </p:cNvSpPr>
          <p:nvPr>
            <p:ph idx="1"/>
          </p:nvPr>
        </p:nvSpPr>
        <p:spPr>
          <a:xfrm>
            <a:off x="304800" y="1447800"/>
            <a:ext cx="8628888" cy="5257800"/>
          </a:xfrm>
        </p:spPr>
        <p:txBody>
          <a:bodyPr>
            <a:normAutofit/>
          </a:bodyPr>
          <a:lstStyle/>
          <a:p>
            <a:pPr>
              <a:buNone/>
            </a:pPr>
            <a:r>
              <a:rPr lang="en-US" b="1" dirty="0" smtClean="0"/>
              <a:t>Process Termination:</a:t>
            </a:r>
            <a:endParaRPr lang="en-US" dirty="0" smtClean="0"/>
          </a:p>
          <a:p>
            <a:r>
              <a:rPr lang="en-US" dirty="0" smtClean="0"/>
              <a:t> Any Linux program runs until it reaches a </a:t>
            </a:r>
            <a:r>
              <a:rPr lang="en-US" b="1" dirty="0" smtClean="0"/>
              <a:t>normal termination point</a:t>
            </a:r>
            <a:r>
              <a:rPr lang="en-US" dirty="0" smtClean="0"/>
              <a:t>.</a:t>
            </a:r>
          </a:p>
          <a:p>
            <a:r>
              <a:rPr lang="en-US" dirty="0" smtClean="0"/>
              <a:t>Some processes do not terminate normally. Some processes reach an error and stop functioning.</a:t>
            </a:r>
          </a:p>
          <a:p>
            <a:r>
              <a:rPr lang="en-US" dirty="0" smtClean="0"/>
              <a:t>When a process does terminate, if it has spawned any children, this creates </a:t>
            </a:r>
            <a:r>
              <a:rPr lang="en-US" b="1" dirty="0" smtClean="0">
                <a:solidFill>
                  <a:srgbClr val="FF0000"/>
                </a:solidFill>
              </a:rPr>
              <a:t>orphans</a:t>
            </a:r>
            <a:r>
              <a:rPr lang="en-US" dirty="0" smtClean="0"/>
              <a:t>.</a:t>
            </a:r>
          </a:p>
          <a:p>
            <a:r>
              <a:rPr lang="en-US" dirty="0" smtClean="0"/>
              <a:t> An </a:t>
            </a:r>
            <a:r>
              <a:rPr lang="en-US" b="1" dirty="0" smtClean="0"/>
              <a:t>orphan</a:t>
            </a:r>
            <a:r>
              <a:rPr lang="en-US" dirty="0" smtClean="0"/>
              <a:t> is a process whose parent has died.</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Objectives</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Batch Mode</a:t>
            </a:r>
          </a:p>
          <a:p>
            <a:r>
              <a:rPr lang="en-US" dirty="0" smtClean="0"/>
              <a:t>Monitoring processes</a:t>
            </a:r>
          </a:p>
          <a:p>
            <a:r>
              <a:rPr lang="en-US" dirty="0" smtClean="0"/>
              <a:t>The </a:t>
            </a:r>
            <a:r>
              <a:rPr lang="en-US" dirty="0" err="1" smtClean="0"/>
              <a:t>ps</a:t>
            </a:r>
            <a:r>
              <a:rPr lang="en-US" dirty="0" smtClean="0"/>
              <a:t> command</a:t>
            </a:r>
          </a:p>
          <a:p>
            <a:r>
              <a:rPr lang="en-US" dirty="0" smtClean="0"/>
              <a:t>Managing LNUIX processes</a:t>
            </a:r>
          </a:p>
          <a:p>
            <a:r>
              <a:rPr lang="en-US" dirty="0" smtClean="0"/>
              <a:t>Priorities for Processes</a:t>
            </a:r>
          </a:p>
          <a:p>
            <a:r>
              <a:rPr lang="en-US" dirty="0" smtClean="0"/>
              <a:t>Killing processes</a:t>
            </a:r>
          </a:p>
          <a:p>
            <a:r>
              <a:rPr lang="en-US" dirty="0" smtClean="0"/>
              <a:t>Shutdown method</a:t>
            </a:r>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Methods of Killing Processes</a:t>
            </a:r>
            <a:endParaRPr lang="en-US" dirty="0"/>
          </a:p>
        </p:txBody>
      </p:sp>
      <p:sp>
        <p:nvSpPr>
          <p:cNvPr id="3" name="Content Placeholder 2"/>
          <p:cNvSpPr>
            <a:spLocks noGrp="1"/>
          </p:cNvSpPr>
          <p:nvPr>
            <p:ph idx="1"/>
          </p:nvPr>
        </p:nvSpPr>
        <p:spPr/>
        <p:txBody>
          <a:bodyPr>
            <a:normAutofit/>
          </a:bodyPr>
          <a:lstStyle/>
          <a:p>
            <a:r>
              <a:rPr lang="en-US" dirty="0" smtClean="0"/>
              <a:t>To kill a process the command is </a:t>
            </a:r>
            <a:r>
              <a:rPr lang="en-US" b="1" dirty="0" smtClean="0"/>
              <a:t>kill</a:t>
            </a:r>
            <a:r>
              <a:rPr lang="en-US" dirty="0" smtClean="0"/>
              <a:t> is used; it is need to specify the PID of the process to kill.</a:t>
            </a:r>
          </a:p>
          <a:p>
            <a:r>
              <a:rPr lang="en-US" dirty="0" smtClean="0"/>
              <a:t>You </a:t>
            </a:r>
            <a:r>
              <a:rPr lang="en-US" b="1" dirty="0" smtClean="0"/>
              <a:t>must</a:t>
            </a:r>
            <a:r>
              <a:rPr lang="en-US" dirty="0" smtClean="0"/>
              <a:t> be the </a:t>
            </a:r>
            <a:r>
              <a:rPr lang="en-US" b="1" dirty="0" smtClean="0"/>
              <a:t>owner of the process(</a:t>
            </a:r>
            <a:r>
              <a:rPr lang="en-US" b="1" dirty="0" err="1" smtClean="0"/>
              <a:t>es</a:t>
            </a:r>
            <a:r>
              <a:rPr lang="en-US" b="1" dirty="0" smtClean="0"/>
              <a:t>)</a:t>
            </a:r>
            <a:r>
              <a:rPr lang="en-US" dirty="0" smtClean="0"/>
              <a:t> specified </a:t>
            </a:r>
            <a:r>
              <a:rPr lang="en-US" b="1" dirty="0" smtClean="0"/>
              <a:t>or root</a:t>
            </a:r>
            <a:r>
              <a:rPr lang="en-US" dirty="0" smtClean="0"/>
              <a:t> to kill it off.</a:t>
            </a:r>
          </a:p>
          <a:p>
            <a:r>
              <a:rPr lang="en-US" dirty="0" smtClean="0"/>
              <a:t>The kill command also accepts an interrupt signal. The signal indicates what action the application should take upon receiving the signal.</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There are </a:t>
            </a:r>
            <a:r>
              <a:rPr lang="en-US" b="1" dirty="0" smtClean="0"/>
              <a:t>nine</a:t>
            </a:r>
            <a:r>
              <a:rPr lang="en-US" dirty="0" smtClean="0"/>
              <a:t> signals available for the kill command, as shown:</a:t>
            </a:r>
            <a:br>
              <a:rPr lang="en-US" dirty="0" smtClean="0"/>
            </a:br>
            <a:endParaRPr lang="en-US" dirty="0"/>
          </a:p>
        </p:txBody>
      </p:sp>
      <p:pic>
        <p:nvPicPr>
          <p:cNvPr id="4" name="Content Placeholder 3"/>
          <p:cNvPicPr>
            <a:picLocks noGrp="1"/>
          </p:cNvPicPr>
          <p:nvPr>
            <p:ph idx="1"/>
          </p:nvPr>
        </p:nvPicPr>
        <p:blipFill>
          <a:blip r:embed="rId2"/>
          <a:srcRect/>
          <a:stretch>
            <a:fillRect/>
          </a:stretch>
        </p:blipFill>
        <p:spPr bwMode="auto">
          <a:xfrm>
            <a:off x="1143000" y="1447800"/>
            <a:ext cx="7696200" cy="3429000"/>
          </a:xfrm>
          <a:prstGeom prst="rect">
            <a:avLst/>
          </a:prstGeom>
          <a:noFill/>
          <a:ln w="9525">
            <a:noFill/>
            <a:miter lim="800000"/>
            <a:headEnd/>
            <a:tailEnd/>
          </a:ln>
        </p:spPr>
      </p:pic>
      <p:sp>
        <p:nvSpPr>
          <p:cNvPr id="5" name="TextBox 4"/>
          <p:cNvSpPr txBox="1"/>
          <p:nvPr/>
        </p:nvSpPr>
        <p:spPr>
          <a:xfrm>
            <a:off x="1143000" y="5181600"/>
            <a:ext cx="7696200" cy="1384995"/>
          </a:xfrm>
          <a:prstGeom prst="rect">
            <a:avLst/>
          </a:prstGeom>
          <a:noFill/>
        </p:spPr>
        <p:txBody>
          <a:bodyPr wrap="square" rtlCol="0">
            <a:spAutoFit/>
          </a:bodyPr>
          <a:lstStyle/>
          <a:p>
            <a:r>
              <a:rPr lang="en-US" sz="2000" b="1" dirty="0" smtClean="0"/>
              <a:t>Example:     </a:t>
            </a:r>
            <a:r>
              <a:rPr lang="en-US" sz="2400" b="1" dirty="0" smtClean="0">
                <a:solidFill>
                  <a:srgbClr val="FF0000"/>
                </a:solidFill>
              </a:rPr>
              <a:t>kill –s  9  12413</a:t>
            </a:r>
          </a:p>
          <a:p>
            <a:r>
              <a:rPr lang="en-US" sz="2000" dirty="0" smtClean="0"/>
              <a:t> </a:t>
            </a:r>
          </a:p>
          <a:p>
            <a:r>
              <a:rPr lang="en-US" sz="2000" dirty="0" smtClean="0"/>
              <a:t>It will send kill signal thus will kill the process has the PID 12413</a:t>
            </a:r>
          </a:p>
          <a:p>
            <a:endParaRPr 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Killall</a:t>
            </a:r>
            <a:r>
              <a:rPr lang="en-US" dirty="0" smtClean="0"/>
              <a:t> Command</a:t>
            </a:r>
            <a:endParaRPr lang="en-US" dirty="0"/>
          </a:p>
        </p:txBody>
      </p:sp>
      <p:sp>
        <p:nvSpPr>
          <p:cNvPr id="3" name="Content Placeholder 2"/>
          <p:cNvSpPr>
            <a:spLocks noGrp="1"/>
          </p:cNvSpPr>
          <p:nvPr>
            <p:ph idx="1"/>
          </p:nvPr>
        </p:nvSpPr>
        <p:spPr/>
        <p:txBody>
          <a:bodyPr/>
          <a:lstStyle/>
          <a:p>
            <a:r>
              <a:rPr lang="en-US" b="1" dirty="0" err="1" smtClean="0"/>
              <a:t>killall</a:t>
            </a:r>
            <a:r>
              <a:rPr lang="en-US" dirty="0" smtClean="0"/>
              <a:t> </a:t>
            </a:r>
            <a:r>
              <a:rPr lang="en-US" u="sng" dirty="0" smtClean="0"/>
              <a:t>kill all instances</a:t>
            </a:r>
            <a:r>
              <a:rPr lang="en-US" dirty="0" smtClean="0"/>
              <a:t> of the named process(</a:t>
            </a:r>
            <a:r>
              <a:rPr lang="en-US" dirty="0" err="1" smtClean="0"/>
              <a:t>es</a:t>
            </a:r>
            <a:r>
              <a:rPr lang="en-US" dirty="0" smtClean="0"/>
              <a:t>).</a:t>
            </a:r>
          </a:p>
          <a:p>
            <a:pPr>
              <a:buNone/>
            </a:pPr>
            <a:r>
              <a:rPr lang="en-US" b="1" dirty="0" smtClean="0"/>
              <a:t> </a:t>
            </a:r>
            <a:endParaRPr lang="en-US" dirty="0" smtClean="0"/>
          </a:p>
          <a:p>
            <a:r>
              <a:rPr lang="en-US" b="1" dirty="0" smtClean="0"/>
              <a:t>Example: </a:t>
            </a:r>
          </a:p>
          <a:p>
            <a:pPr>
              <a:buNone/>
            </a:pPr>
            <a:r>
              <a:rPr lang="en-US" b="1" dirty="0" err="1" smtClean="0">
                <a:solidFill>
                  <a:srgbClr val="FF0000"/>
                </a:solidFill>
              </a:rPr>
              <a:t>killall</a:t>
            </a:r>
            <a:r>
              <a:rPr lang="en-US" b="1" dirty="0" smtClean="0">
                <a:solidFill>
                  <a:srgbClr val="FF0000"/>
                </a:solidFill>
              </a:rPr>
              <a:t>  man  vi</a:t>
            </a:r>
          </a:p>
          <a:p>
            <a:pPr>
              <a:buNone/>
            </a:pPr>
            <a:r>
              <a:rPr lang="en-US" dirty="0" smtClean="0"/>
              <a:t>It will kill all instances of man and vi that are running.</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Methods to Shut Down Linux</a:t>
            </a:r>
            <a:endParaRPr lang="en-US" dirty="0"/>
          </a:p>
        </p:txBody>
      </p:sp>
      <p:sp>
        <p:nvSpPr>
          <p:cNvPr id="3" name="Content Placeholder 2"/>
          <p:cNvSpPr>
            <a:spLocks noGrp="1"/>
          </p:cNvSpPr>
          <p:nvPr>
            <p:ph idx="1"/>
          </p:nvPr>
        </p:nvSpPr>
        <p:spPr>
          <a:xfrm>
            <a:off x="609600" y="1447800"/>
            <a:ext cx="8324088" cy="4800600"/>
          </a:xfrm>
        </p:spPr>
        <p:txBody>
          <a:bodyPr>
            <a:noAutofit/>
          </a:bodyPr>
          <a:lstStyle/>
          <a:p>
            <a:pPr>
              <a:buNone/>
            </a:pPr>
            <a:r>
              <a:rPr lang="en-US" sz="2400" b="1" u="sng" dirty="0" smtClean="0"/>
              <a:t>shutdown command:</a:t>
            </a:r>
            <a:endParaRPr lang="en-US" sz="2400" dirty="0" smtClean="0"/>
          </a:p>
          <a:p>
            <a:r>
              <a:rPr lang="en-US" sz="2400" dirty="0" smtClean="0"/>
              <a:t> Using this command we can specify a </a:t>
            </a:r>
            <a:r>
              <a:rPr lang="en-US" sz="2400" u="sng" dirty="0" smtClean="0"/>
              <a:t>time unit</a:t>
            </a:r>
            <a:r>
              <a:rPr lang="en-US" sz="2400" dirty="0" smtClean="0"/>
              <a:t> in shutdown to </a:t>
            </a:r>
            <a:r>
              <a:rPr lang="en-US" sz="2400" u="sng" dirty="0" smtClean="0"/>
              <a:t>send out a warning message</a:t>
            </a:r>
            <a:r>
              <a:rPr lang="en-US" sz="2400" dirty="0" smtClean="0"/>
              <a:t> to users. 5 minutes before that time has elapsed, new logins become disabled. </a:t>
            </a:r>
          </a:p>
          <a:p>
            <a:r>
              <a:rPr lang="en-US" sz="2400" dirty="0" smtClean="0"/>
              <a:t> if time is </a:t>
            </a:r>
            <a:r>
              <a:rPr lang="en-US" sz="2400" b="1" dirty="0" smtClean="0"/>
              <a:t>+20</a:t>
            </a:r>
            <a:r>
              <a:rPr lang="en-US" sz="2400" dirty="0" smtClean="0"/>
              <a:t>, then the system will be </a:t>
            </a:r>
            <a:r>
              <a:rPr lang="en-US" sz="2400" u="sng" dirty="0" smtClean="0"/>
              <a:t>shut down in 20</a:t>
            </a:r>
            <a:r>
              <a:rPr lang="en-US" sz="2400" dirty="0" smtClean="0"/>
              <a:t> minutes and new </a:t>
            </a:r>
            <a:r>
              <a:rPr lang="en-US" sz="2400" u="sng" dirty="0" smtClean="0"/>
              <a:t>logins disabled</a:t>
            </a:r>
            <a:r>
              <a:rPr lang="en-US" sz="2400" dirty="0" smtClean="0"/>
              <a:t> starting </a:t>
            </a:r>
            <a:r>
              <a:rPr lang="en-US" sz="2400" u="sng" dirty="0" smtClean="0"/>
              <a:t>in 15 minutes</a:t>
            </a:r>
            <a:r>
              <a:rPr lang="en-US" sz="2400" dirty="0" smtClean="0"/>
              <a:t>. </a:t>
            </a:r>
          </a:p>
          <a:p>
            <a:r>
              <a:rPr lang="en-US" sz="2400" dirty="0" smtClean="0"/>
              <a:t>The time parameter can be </a:t>
            </a:r>
            <a:r>
              <a:rPr lang="en-US" sz="2400" b="1" i="1" dirty="0" smtClean="0"/>
              <a:t>now.</a:t>
            </a:r>
            <a:endParaRPr lang="en-US" sz="2400" dirty="0" smtClean="0"/>
          </a:p>
          <a:p>
            <a:r>
              <a:rPr lang="en-US" sz="2400" dirty="0" smtClean="0"/>
              <a:t>The shutdown command can include a </a:t>
            </a:r>
            <a:r>
              <a:rPr lang="en-US" sz="2400" u="sng" dirty="0" smtClean="0"/>
              <a:t>string</a:t>
            </a:r>
            <a:r>
              <a:rPr lang="en-US" sz="2400" dirty="0" smtClean="0"/>
              <a:t> that is used as the shut down </a:t>
            </a:r>
            <a:r>
              <a:rPr lang="en-US" sz="2400" u="sng" dirty="0" smtClean="0"/>
              <a:t>warning message</a:t>
            </a:r>
            <a:r>
              <a:rPr lang="en-US" sz="2400" dirty="0" smtClean="0"/>
              <a:t>.</a:t>
            </a:r>
          </a:p>
          <a:p>
            <a:r>
              <a:rPr lang="en-US" sz="2400" dirty="0" smtClean="0"/>
              <a:t>The </a:t>
            </a:r>
            <a:r>
              <a:rPr lang="en-US" sz="2400" b="1" dirty="0" smtClean="0"/>
              <a:t>–r</a:t>
            </a:r>
            <a:r>
              <a:rPr lang="en-US" sz="2400" dirty="0" smtClean="0"/>
              <a:t> option used to </a:t>
            </a:r>
            <a:r>
              <a:rPr lang="en-US" sz="2400" b="1" dirty="0" smtClean="0"/>
              <a:t>reboot</a:t>
            </a:r>
            <a:r>
              <a:rPr lang="en-US" sz="2400" dirty="0" smtClean="0"/>
              <a:t> the system after shutting down .</a:t>
            </a:r>
          </a:p>
          <a:p>
            <a:r>
              <a:rPr lang="en-US" sz="2400" dirty="0" smtClean="0"/>
              <a:t>The </a:t>
            </a:r>
            <a:r>
              <a:rPr lang="en-US" sz="2400" b="1" dirty="0" smtClean="0"/>
              <a:t>–c</a:t>
            </a:r>
            <a:r>
              <a:rPr lang="en-US" sz="2400" dirty="0" smtClean="0"/>
              <a:t> option shut down </a:t>
            </a:r>
            <a:r>
              <a:rPr lang="en-US" sz="2400" b="1" dirty="0" smtClean="0"/>
              <a:t>immediately</a:t>
            </a:r>
            <a:r>
              <a:rPr lang="en-US" sz="2400" dirty="0" smtClean="0"/>
              <a:t>.</a:t>
            </a:r>
          </a:p>
          <a:p>
            <a:r>
              <a:rPr lang="en-US" sz="2400" dirty="0" smtClean="0"/>
              <a:t>The </a:t>
            </a:r>
            <a:r>
              <a:rPr lang="en-US" sz="2400" b="1" dirty="0" smtClean="0"/>
              <a:t>–k</a:t>
            </a:r>
            <a:r>
              <a:rPr lang="en-US" sz="2400" dirty="0" smtClean="0"/>
              <a:t> option </a:t>
            </a:r>
            <a:r>
              <a:rPr lang="en-US" sz="2400" b="1" dirty="0" smtClean="0"/>
              <a:t>sends out the message</a:t>
            </a:r>
            <a:r>
              <a:rPr lang="en-US" sz="2400" dirty="0" smtClean="0"/>
              <a:t> and </a:t>
            </a:r>
            <a:r>
              <a:rPr lang="en-US" sz="2400" b="1" dirty="0" smtClean="0"/>
              <a:t>disables logins.</a:t>
            </a:r>
            <a:endParaRPr lang="en-US" sz="2400" dirty="0" smtClean="0"/>
          </a:p>
          <a:p>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Tutorial</a:t>
            </a:r>
            <a:endParaRPr lang="en-US" b="1" dirty="0">
              <a:solidFill>
                <a:srgbClr val="FF000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AutoNum type="arabicParenBoth"/>
            </a:pPr>
            <a:r>
              <a:rPr lang="en-US" dirty="0" smtClean="0"/>
              <a:t>You have launched the program prog1 from the command line. This is an interactive program that will take several minutes to run. You wish to suspend it, start prog2 in the background, and resume prog1. How do you do this?</a:t>
            </a:r>
          </a:p>
          <a:p>
            <a:pPr marL="514350" indent="-514350">
              <a:buAutoNum type="arabicParenBoth"/>
            </a:pPr>
            <a:r>
              <a:rPr lang="en-US" dirty="0" smtClean="0"/>
              <a:t>What is an orphans process?</a:t>
            </a:r>
          </a:p>
          <a:p>
            <a:pPr marL="514350" indent="-514350">
              <a:buAutoNum type="arabicParenBoth"/>
            </a:pPr>
            <a:r>
              <a:rPr lang="en-US" dirty="0" smtClean="0"/>
              <a:t>If you have process with the PID=2434,how you will make the process Hang up.</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Tutorial</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(4)Assume you have the following output from the jobs command: </a:t>
            </a:r>
          </a:p>
          <a:p>
            <a:pPr>
              <a:buNone/>
            </a:pPr>
            <a:r>
              <a:rPr lang="en-US" dirty="0" smtClean="0"/>
              <a:t>[1] Stopped prog1 </a:t>
            </a:r>
          </a:p>
          <a:p>
            <a:pPr>
              <a:buNone/>
            </a:pPr>
            <a:r>
              <a:rPr lang="en-US" dirty="0" smtClean="0"/>
              <a:t>[2]− Stopped prog2 </a:t>
            </a:r>
          </a:p>
          <a:p>
            <a:pPr>
              <a:buNone/>
            </a:pPr>
            <a:r>
              <a:rPr lang="en-US" dirty="0" smtClean="0"/>
              <a:t>[3]+  Stopped prog3 </a:t>
            </a:r>
          </a:p>
          <a:p>
            <a:pPr>
              <a:buNone/>
            </a:pPr>
            <a:r>
              <a:rPr lang="en-US" dirty="0" smtClean="0"/>
              <a:t>[4] Running prog4 </a:t>
            </a:r>
          </a:p>
          <a:p>
            <a:pPr>
              <a:buNone/>
            </a:pPr>
            <a:r>
              <a:rPr lang="en-US" dirty="0" smtClean="0"/>
              <a:t>1.Of the processes listed, which one(s) were invoked using &amp; as in prog1 &amp; ?</a:t>
            </a:r>
          </a:p>
          <a:p>
            <a:pPr marL="514350" indent="-514350">
              <a:buNone/>
            </a:pPr>
            <a:r>
              <a:rPr lang="en-US" dirty="0" smtClean="0"/>
              <a:t>2.Which process would resume if you typed </a:t>
            </a:r>
            <a:r>
              <a:rPr lang="en-US" dirty="0" err="1" smtClean="0"/>
              <a:t>fg</a:t>
            </a:r>
            <a:r>
              <a:rPr lang="en-US" dirty="0" smtClean="0"/>
              <a:t>? </a:t>
            </a:r>
          </a:p>
          <a:p>
            <a:pPr marL="514350" indent="-514350">
              <a:buNone/>
            </a:pPr>
            <a:r>
              <a:rPr lang="en-US" dirty="0" smtClean="0"/>
              <a:t>3. What happens if you type </a:t>
            </a:r>
            <a:r>
              <a:rPr lang="en-US" dirty="0" err="1" smtClean="0"/>
              <a:t>bg</a:t>
            </a:r>
            <a:r>
              <a:rPr lang="en-US" dirty="0" smtClean="0"/>
              <a:t> 1</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685440" y="380200"/>
            <a:ext cx="7771680" cy="990824"/>
          </a:xfrm>
          <a:prstGeom prst="rect">
            <a:avLst/>
          </a:prstGeom>
          <a:noFill/>
          <a:ln w="9525">
            <a:noFill/>
            <a:round/>
            <a:headEnd/>
            <a:tailEnd/>
          </a:ln>
          <a:effectLst/>
        </p:spPr>
        <p:txBody>
          <a:bodyPr lIns="81639" tIns="42452" rIns="81639" bIns="42452" anchor="ctr"/>
          <a:lstStyle/>
          <a:p>
            <a:pPr algn="ctr">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en-CA" sz="3600" dirty="0">
                <a:solidFill>
                  <a:srgbClr val="000000"/>
                </a:solidFill>
                <a:latin typeface="Arial" charset="0"/>
                <a:ea typeface="DejaVu Sans" charset="0"/>
                <a:cs typeface="DejaVu Sans" charset="0"/>
              </a:rPr>
              <a:t>Managing Processes</a:t>
            </a:r>
          </a:p>
        </p:txBody>
      </p:sp>
      <p:sp>
        <p:nvSpPr>
          <p:cNvPr id="11266" name="Text Box 2"/>
          <p:cNvSpPr txBox="1">
            <a:spLocks noChangeArrowheads="1"/>
          </p:cNvSpPr>
          <p:nvPr/>
        </p:nvSpPr>
        <p:spPr bwMode="auto">
          <a:xfrm>
            <a:off x="812160" y="1257252"/>
            <a:ext cx="7771680" cy="4991147"/>
          </a:xfrm>
          <a:prstGeom prst="rect">
            <a:avLst/>
          </a:prstGeom>
          <a:noFill/>
          <a:ln w="9525">
            <a:noFill/>
            <a:round/>
            <a:headEnd/>
            <a:tailEnd/>
          </a:ln>
          <a:effectLst/>
        </p:spPr>
        <p:txBody>
          <a:bodyPr lIns="81639" tIns="42452" rIns="81639" bIns="42452"/>
          <a:lstStyle/>
          <a:p>
            <a:pPr marL="309605" indent="-309605">
              <a:spcBef>
                <a:spcPts val="408"/>
              </a:spcBef>
              <a:buFont typeface="Arial" charset="0"/>
              <a:buChar char="•"/>
              <a:tabLst>
                <a:tab pos="826572" algn="l"/>
                <a:tab pos="1656024" algn="l"/>
                <a:tab pos="2485477" algn="l"/>
                <a:tab pos="3314929" algn="l"/>
                <a:tab pos="4144381" algn="l"/>
                <a:tab pos="4973833" algn="l"/>
                <a:tab pos="5803286" algn="l"/>
                <a:tab pos="6632738" algn="l"/>
                <a:tab pos="7462190" algn="l"/>
                <a:tab pos="8291642" algn="l"/>
                <a:tab pos="9121095" algn="l"/>
              </a:tabLst>
            </a:pPr>
            <a:r>
              <a:rPr lang="en-US" sz="2800" dirty="0">
                <a:solidFill>
                  <a:srgbClr val="000000"/>
                </a:solidFill>
                <a:latin typeface="Bitstream Vera Serif" pitchFamily="16" charset="0"/>
                <a:ea typeface="DejaVu Sans" charset="0"/>
                <a:cs typeface="DejaVu Sans" charset="0"/>
              </a:rPr>
              <a:t>Processes can also be managed</a:t>
            </a:r>
          </a:p>
          <a:p>
            <a:pPr marL="672490" lvl="1" indent="-257764">
              <a:spcBef>
                <a:spcPts val="363"/>
              </a:spcBef>
              <a:buSzPct val="45000"/>
              <a:buFont typeface="Wingdings" charset="2"/>
              <a:buChar char=""/>
              <a:tabLst>
                <a:tab pos="826572" algn="l"/>
                <a:tab pos="1656024" algn="l"/>
                <a:tab pos="2485477" algn="l"/>
                <a:tab pos="3314929" algn="l"/>
                <a:tab pos="4144381" algn="l"/>
                <a:tab pos="4973833" algn="l"/>
                <a:tab pos="5803286" algn="l"/>
                <a:tab pos="6632738" algn="l"/>
                <a:tab pos="7462190" algn="l"/>
                <a:tab pos="8291642" algn="l"/>
                <a:tab pos="9121095" algn="l"/>
              </a:tabLst>
            </a:pPr>
            <a:r>
              <a:rPr lang="en-US" sz="2800" b="1" dirty="0">
                <a:solidFill>
                  <a:srgbClr val="FF0000"/>
                </a:solidFill>
                <a:latin typeface="Bitstream Vera Serif" pitchFamily="16" charset="0"/>
                <a:ea typeface="DejaVu Sans" charset="0"/>
                <a:cs typeface="DejaVu Sans" charset="0"/>
              </a:rPr>
              <a:t>Foreground</a:t>
            </a:r>
            <a:r>
              <a:rPr lang="en-US" sz="2800" b="1" dirty="0">
                <a:solidFill>
                  <a:srgbClr val="000000"/>
                </a:solidFill>
                <a:latin typeface="Bitstream Vera Serif" pitchFamily="16" charset="0"/>
                <a:ea typeface="DejaVu Sans" charset="0"/>
                <a:cs typeface="DejaVu Sans" charset="0"/>
              </a:rPr>
              <a:t> processes are interactive. </a:t>
            </a:r>
          </a:p>
          <a:p>
            <a:pPr lvl="2">
              <a:spcBef>
                <a:spcPts val="317"/>
              </a:spcBef>
              <a:buSzPct val="45000"/>
              <a:buFont typeface="Wingdings" charset="2"/>
              <a:buChar char=""/>
              <a:tabLst>
                <a:tab pos="826572" algn="l"/>
                <a:tab pos="1656024" algn="l"/>
                <a:tab pos="2485477" algn="l"/>
                <a:tab pos="3314929" algn="l"/>
                <a:tab pos="4144381" algn="l"/>
                <a:tab pos="4973833" algn="l"/>
                <a:tab pos="5803286" algn="l"/>
                <a:tab pos="6632738" algn="l"/>
                <a:tab pos="7462190" algn="l"/>
                <a:tab pos="8291642" algn="l"/>
                <a:tab pos="9121095" algn="l"/>
              </a:tabLst>
            </a:pPr>
            <a:r>
              <a:rPr lang="en-US" sz="2800" dirty="0">
                <a:solidFill>
                  <a:srgbClr val="000000"/>
                </a:solidFill>
                <a:latin typeface="Bitstream Vera Serif" pitchFamily="16" charset="0"/>
                <a:ea typeface="DejaVu Sans" charset="0"/>
                <a:cs typeface="DejaVu Sans" charset="0"/>
              </a:rPr>
              <a:t>Processes require you to wait until they are done before using the prompt again.</a:t>
            </a:r>
          </a:p>
          <a:p>
            <a:pPr marL="672490" lvl="1" indent="-257764">
              <a:spcBef>
                <a:spcPts val="363"/>
              </a:spcBef>
              <a:buSzPct val="45000"/>
              <a:buFont typeface="Wingdings" charset="2"/>
              <a:buChar char=""/>
              <a:tabLst>
                <a:tab pos="826572" algn="l"/>
                <a:tab pos="1656024" algn="l"/>
                <a:tab pos="2485477" algn="l"/>
                <a:tab pos="3314929" algn="l"/>
                <a:tab pos="4144381" algn="l"/>
                <a:tab pos="4973833" algn="l"/>
                <a:tab pos="5803286" algn="l"/>
                <a:tab pos="6632738" algn="l"/>
                <a:tab pos="7462190" algn="l"/>
                <a:tab pos="8291642" algn="l"/>
                <a:tab pos="9121095" algn="l"/>
              </a:tabLst>
            </a:pPr>
            <a:r>
              <a:rPr lang="en-US" sz="2800" b="1" dirty="0">
                <a:solidFill>
                  <a:srgbClr val="FF0000"/>
                </a:solidFill>
                <a:latin typeface="Bitstream Vera Serif" pitchFamily="16" charset="0"/>
                <a:ea typeface="DejaVu Sans" charset="0"/>
                <a:cs typeface="DejaVu Sans" charset="0"/>
              </a:rPr>
              <a:t>Background</a:t>
            </a:r>
            <a:r>
              <a:rPr lang="en-US" sz="2800" b="1" dirty="0">
                <a:solidFill>
                  <a:srgbClr val="000000"/>
                </a:solidFill>
                <a:latin typeface="Bitstream Vera Serif" pitchFamily="16" charset="0"/>
                <a:ea typeface="DejaVu Sans" charset="0"/>
                <a:cs typeface="DejaVu Sans" charset="0"/>
              </a:rPr>
              <a:t> processes are non-interactive. </a:t>
            </a:r>
          </a:p>
          <a:p>
            <a:pPr lvl="2">
              <a:spcBef>
                <a:spcPts val="317"/>
              </a:spcBef>
              <a:buSzPct val="45000"/>
              <a:buFont typeface="Wingdings" charset="2"/>
              <a:buChar char=""/>
              <a:tabLst>
                <a:tab pos="826572" algn="l"/>
                <a:tab pos="1656024" algn="l"/>
                <a:tab pos="2485477" algn="l"/>
                <a:tab pos="3314929" algn="l"/>
                <a:tab pos="4144381" algn="l"/>
                <a:tab pos="4973833" algn="l"/>
                <a:tab pos="5803286" algn="l"/>
                <a:tab pos="6632738" algn="l"/>
                <a:tab pos="7462190" algn="l"/>
                <a:tab pos="8291642" algn="l"/>
                <a:tab pos="9121095" algn="l"/>
              </a:tabLst>
            </a:pPr>
            <a:r>
              <a:rPr lang="en-US" sz="2800" dirty="0">
                <a:solidFill>
                  <a:srgbClr val="000000"/>
                </a:solidFill>
                <a:latin typeface="Bitstream Vera Serif" pitchFamily="16" charset="0"/>
                <a:ea typeface="DejaVu Sans" charset="0"/>
                <a:cs typeface="DejaVu Sans" charset="0"/>
              </a:rPr>
              <a:t>Processes run in the background, while you do other things; user generally cannot send information to the process directly  </a:t>
            </a:r>
          </a:p>
        </p:txBody>
      </p:sp>
    </p:spTree>
  </p:cSld>
  <p:clrMapOvr>
    <a:masterClrMapping/>
  </p:clrMapOvr>
  <p:transition advTm="1024"/>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Batch Mode</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dirty="0" smtClean="0"/>
              <a:t>The processes run in the </a:t>
            </a:r>
            <a:r>
              <a:rPr lang="en-US" b="1" dirty="0" smtClean="0"/>
              <a:t>foreground</a:t>
            </a:r>
            <a:r>
              <a:rPr lang="en-US" dirty="0" smtClean="0"/>
              <a:t> by default in Linux.</a:t>
            </a:r>
          </a:p>
          <a:p>
            <a:r>
              <a:rPr lang="en-US" dirty="0" smtClean="0"/>
              <a:t>Batch mode means that the process will run independently of the user, or without interaction.</a:t>
            </a:r>
          </a:p>
          <a:p>
            <a:pPr>
              <a:buNone/>
            </a:pPr>
            <a:r>
              <a:rPr lang="en-US" b="1" dirty="0" smtClean="0">
                <a:solidFill>
                  <a:srgbClr val="FF0000"/>
                </a:solidFill>
              </a:rPr>
              <a:t>Example:</a:t>
            </a:r>
            <a:r>
              <a:rPr lang="en-US" dirty="0" smtClean="0"/>
              <a:t> The command find run on the entire file system, can take a lot of time.  </a:t>
            </a:r>
          </a:p>
          <a:p>
            <a:pPr>
              <a:buNone/>
            </a:pPr>
            <a:r>
              <a:rPr lang="en-US" b="1" dirty="0" smtClean="0">
                <a:solidFill>
                  <a:srgbClr val="FF0000"/>
                </a:solidFill>
              </a:rPr>
              <a:t>find / -name “*.txt” &gt; results.txt</a:t>
            </a:r>
          </a:p>
          <a:p>
            <a:r>
              <a:rPr lang="en-US" dirty="0" smtClean="0"/>
              <a:t>This instruction does not need input from the user, and its output sent to a file and so it will not interfere with the user running other programs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Batch Mode Cont..</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We can launch it as a batch process by end the command with the character </a:t>
            </a:r>
            <a:r>
              <a:rPr lang="en-US" b="1" dirty="0" smtClean="0"/>
              <a:t>&amp; </a:t>
            </a:r>
            <a:r>
              <a:rPr lang="en-US" dirty="0" smtClean="0"/>
              <a:t>.</a:t>
            </a:r>
          </a:p>
          <a:p>
            <a:r>
              <a:rPr lang="en-US" dirty="0" smtClean="0"/>
              <a:t>A background process has two different meanings depending on the context:</a:t>
            </a:r>
          </a:p>
          <a:p>
            <a:pPr lvl="0">
              <a:buNone/>
            </a:pPr>
            <a:r>
              <a:rPr lang="en-US" dirty="0" smtClean="0"/>
              <a:t>(1) The process runs when the CPU has time for it (when you want to run a time-consuming process)</a:t>
            </a:r>
          </a:p>
          <a:p>
            <a:pPr lvl="0">
              <a:buNone/>
            </a:pPr>
            <a:r>
              <a:rPr lang="en-US" dirty="0" smtClean="0"/>
              <a:t>(2) The process will work alongside of other processes (without interaction with the user)</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Batch Mode Cont..</a:t>
            </a:r>
            <a:endParaRPr lang="en-US" dirty="0"/>
          </a:p>
        </p:txBody>
      </p:sp>
      <p:sp>
        <p:nvSpPr>
          <p:cNvPr id="3" name="Content Placeholder 2"/>
          <p:cNvSpPr>
            <a:spLocks noGrp="1"/>
          </p:cNvSpPr>
          <p:nvPr>
            <p:ph idx="1"/>
          </p:nvPr>
        </p:nvSpPr>
        <p:spPr>
          <a:xfrm>
            <a:off x="228600" y="1447800"/>
            <a:ext cx="8705088" cy="4800600"/>
          </a:xfrm>
        </p:spPr>
        <p:txBody>
          <a:bodyPr>
            <a:noAutofit/>
          </a:bodyPr>
          <a:lstStyle/>
          <a:p>
            <a:r>
              <a:rPr lang="en-US" sz="2300" dirty="0" smtClean="0"/>
              <a:t>Only one process can be running in the foreground (provides interaction with the user).</a:t>
            </a:r>
          </a:p>
          <a:p>
            <a:r>
              <a:rPr lang="en-US" sz="2300" dirty="0" smtClean="0"/>
              <a:t>While a process is running in the foreground, we able to launch other processes or move background processes to the foreground.</a:t>
            </a:r>
          </a:p>
          <a:p>
            <a:r>
              <a:rPr lang="en-US" sz="2300" dirty="0" smtClean="0"/>
              <a:t>To identify the foreground and background processes in the terminal window and to obtain information about it the command </a:t>
            </a:r>
            <a:r>
              <a:rPr lang="en-US" sz="2300" b="1" dirty="0" smtClean="0"/>
              <a:t>jobs </a:t>
            </a:r>
            <a:r>
              <a:rPr lang="en-US" sz="2300" dirty="0" smtClean="0"/>
              <a:t>is used.</a:t>
            </a:r>
          </a:p>
          <a:p>
            <a:r>
              <a:rPr lang="en-US" sz="2300" dirty="0" smtClean="0"/>
              <a:t>The jobs command responds with all of the active jobs in the terminal window.</a:t>
            </a:r>
          </a:p>
          <a:p>
            <a:r>
              <a:rPr lang="en-US" sz="2300" dirty="0" smtClean="0"/>
              <a:t>A process will have one of three different statuses:</a:t>
            </a:r>
          </a:p>
          <a:p>
            <a:pPr lvl="0">
              <a:buNone/>
            </a:pPr>
            <a:r>
              <a:rPr lang="en-US" sz="2300" dirty="0" smtClean="0"/>
              <a:t>(1) It may be in the foreground</a:t>
            </a:r>
          </a:p>
          <a:p>
            <a:pPr lvl="0">
              <a:buNone/>
            </a:pPr>
            <a:r>
              <a:rPr lang="en-US" sz="2300" dirty="0" smtClean="0"/>
              <a:t>(2) It may be in the background</a:t>
            </a:r>
          </a:p>
          <a:p>
            <a:pPr lvl="0">
              <a:buNone/>
            </a:pPr>
            <a:r>
              <a:rPr lang="en-US" sz="2300" dirty="0" smtClean="0"/>
              <a:t>(3) Or it may be stopped (suspended)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Example(1)</a:t>
            </a:r>
            <a:endParaRPr lang="en-US" b="1" dirty="0"/>
          </a:p>
        </p:txBody>
      </p:sp>
      <p:sp>
        <p:nvSpPr>
          <p:cNvPr id="3" name="Content Placeholder 2"/>
          <p:cNvSpPr>
            <a:spLocks noGrp="1"/>
          </p:cNvSpPr>
          <p:nvPr>
            <p:ph idx="1"/>
          </p:nvPr>
        </p:nvSpPr>
        <p:spPr>
          <a:xfrm>
            <a:off x="457200" y="1600200"/>
            <a:ext cx="8229600" cy="4800600"/>
          </a:xfrm>
        </p:spPr>
        <p:txBody>
          <a:bodyPr>
            <a:normAutofit lnSpcReduction="10000"/>
          </a:bodyPr>
          <a:lstStyle/>
          <a:p>
            <a:r>
              <a:rPr lang="en-US" b="1" dirty="0" smtClean="0"/>
              <a:t> Note: </a:t>
            </a:r>
            <a:r>
              <a:rPr lang="en-US" dirty="0" smtClean="0"/>
              <a:t>a process will not be in the foreground if you are executing jobs because jobs require that you have access to the command line.</a:t>
            </a:r>
          </a:p>
          <a:p>
            <a:r>
              <a:rPr lang="en-US" dirty="0" smtClean="0"/>
              <a:t>So the processes listed by jobs either stopped or in the background.</a:t>
            </a:r>
          </a:p>
          <a:p>
            <a:r>
              <a:rPr lang="en-US" dirty="0" smtClean="0"/>
              <a:t>To stop a process that is in the foreground, type </a:t>
            </a:r>
            <a:r>
              <a:rPr lang="en-US" b="1" dirty="0" err="1" smtClean="0"/>
              <a:t>control+z</a:t>
            </a:r>
            <a:r>
              <a:rPr lang="en-US" dirty="0" smtClean="0"/>
              <a:t> in the terminal window.</a:t>
            </a:r>
          </a:p>
          <a:p>
            <a:pPr>
              <a:buNone/>
            </a:pPr>
            <a:r>
              <a:rPr lang="en-US" dirty="0" smtClean="0"/>
              <a:t>This presents you with information like this:</a:t>
            </a:r>
          </a:p>
          <a:p>
            <a:pPr>
              <a:buNone/>
            </a:pPr>
            <a:r>
              <a:rPr lang="en-US" dirty="0" smtClean="0">
                <a:solidFill>
                  <a:srgbClr val="FF0000"/>
                </a:solidFill>
              </a:rPr>
              <a:t>[2]+ Stopped  find ~ -name *.txt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0"/>
            <a:ext cx="8839200" cy="5181600"/>
          </a:xfrm>
        </p:spPr>
        <p:txBody>
          <a:bodyPr>
            <a:normAutofit fontScale="92500"/>
          </a:bodyPr>
          <a:lstStyle/>
          <a:p>
            <a:r>
              <a:rPr lang="en-US" dirty="0" smtClean="0"/>
              <a:t>This line tells us that job number </a:t>
            </a:r>
            <a:r>
              <a:rPr lang="en-US" b="1" dirty="0" smtClean="0"/>
              <a:t>2</a:t>
            </a:r>
            <a:r>
              <a:rPr lang="en-US" dirty="0" smtClean="0"/>
              <a:t>, </a:t>
            </a:r>
            <a:r>
              <a:rPr lang="en-US" b="1" dirty="0" smtClean="0"/>
              <a:t>find</a:t>
            </a:r>
            <a:r>
              <a:rPr lang="en-US" dirty="0" smtClean="0"/>
              <a:t> was stopped.</a:t>
            </a:r>
          </a:p>
          <a:p>
            <a:r>
              <a:rPr lang="en-US" dirty="0" smtClean="0"/>
              <a:t>To resume this process, type </a:t>
            </a:r>
            <a:r>
              <a:rPr lang="en-US" b="1" dirty="0" err="1" smtClean="0">
                <a:solidFill>
                  <a:srgbClr val="FF0000"/>
                </a:solidFill>
              </a:rPr>
              <a:t>fg</a:t>
            </a:r>
            <a:endParaRPr lang="en-US" dirty="0" smtClean="0"/>
          </a:p>
          <a:p>
            <a:r>
              <a:rPr lang="en-US" dirty="0" smtClean="0"/>
              <a:t>The command </a:t>
            </a:r>
            <a:r>
              <a:rPr lang="en-US" b="1" dirty="0" err="1" smtClean="0">
                <a:solidFill>
                  <a:srgbClr val="FF0000"/>
                </a:solidFill>
              </a:rPr>
              <a:t>fg</a:t>
            </a:r>
            <a:r>
              <a:rPr lang="en-US" dirty="0" smtClean="0"/>
              <a:t> moves process into the foreground.</a:t>
            </a:r>
          </a:p>
          <a:p>
            <a:r>
              <a:rPr lang="en-US" dirty="0" smtClean="0"/>
              <a:t> To resume this job in the background, type </a:t>
            </a:r>
            <a:r>
              <a:rPr lang="en-US" b="1" dirty="0" err="1" smtClean="0">
                <a:solidFill>
                  <a:srgbClr val="FF0000"/>
                </a:solidFill>
              </a:rPr>
              <a:t>bg</a:t>
            </a:r>
            <a:endParaRPr lang="en-US" dirty="0" smtClean="0"/>
          </a:p>
          <a:p>
            <a:r>
              <a:rPr lang="en-US" dirty="0" smtClean="0"/>
              <a:t> So there are two ways to get a job into the background:</a:t>
            </a:r>
          </a:p>
          <a:p>
            <a:pPr lvl="0">
              <a:buNone/>
            </a:pPr>
            <a:r>
              <a:rPr lang="en-US" dirty="0" smtClean="0"/>
              <a:t>(1) Launch it in the background using </a:t>
            </a:r>
            <a:r>
              <a:rPr lang="en-US" b="1" dirty="0" smtClean="0">
                <a:solidFill>
                  <a:srgbClr val="FF0000"/>
                </a:solidFill>
              </a:rPr>
              <a:t>&amp;</a:t>
            </a:r>
            <a:r>
              <a:rPr lang="en-US" dirty="0" smtClean="0"/>
              <a:t> </a:t>
            </a:r>
          </a:p>
          <a:p>
            <a:pPr lvl="0">
              <a:buNone/>
            </a:pPr>
            <a:r>
              <a:rPr lang="en-US" dirty="0" smtClean="0"/>
              <a:t>(2) Launch the process, stop it and then move it to the background using </a:t>
            </a:r>
            <a:r>
              <a:rPr lang="en-US" b="1" dirty="0" err="1" smtClean="0">
                <a:solidFill>
                  <a:srgbClr val="FF0000"/>
                </a:solidFill>
              </a:rPr>
              <a:t>bg</a:t>
            </a:r>
            <a:endParaRPr lang="en-US" dirty="0" smtClean="0"/>
          </a:p>
          <a:p>
            <a:endParaRPr lang="en-US" dirty="0"/>
          </a:p>
        </p:txBody>
      </p:sp>
      <p:sp>
        <p:nvSpPr>
          <p:cNvPr id="4" name="Title 1"/>
          <p:cNvSpPr>
            <a:spLocks noGrp="1"/>
          </p:cNvSpPr>
          <p:nvPr>
            <p:ph type="title"/>
          </p:nvPr>
        </p:nvSpPr>
        <p:spPr>
          <a:xfrm>
            <a:off x="457200" y="274638"/>
            <a:ext cx="8229600" cy="1143000"/>
          </a:xfrm>
        </p:spPr>
        <p:txBody>
          <a:bodyPr/>
          <a:lstStyle/>
          <a:p>
            <a:r>
              <a:rPr lang="en-US" b="1" dirty="0" smtClean="0"/>
              <a:t>Example Cont..</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Example(2)</a:t>
            </a:r>
            <a:endParaRPr lang="en-US" b="1" dirty="0"/>
          </a:p>
        </p:txBody>
      </p:sp>
      <p:sp>
        <p:nvSpPr>
          <p:cNvPr id="3" name="Content Placeholder 2"/>
          <p:cNvSpPr>
            <a:spLocks noGrp="1"/>
          </p:cNvSpPr>
          <p:nvPr>
            <p:ph idx="1"/>
          </p:nvPr>
        </p:nvSpPr>
        <p:spPr>
          <a:xfrm>
            <a:off x="457200" y="1447800"/>
            <a:ext cx="8458200" cy="4678363"/>
          </a:xfrm>
        </p:spPr>
        <p:txBody>
          <a:bodyPr>
            <a:noAutofit/>
          </a:bodyPr>
          <a:lstStyle/>
          <a:p>
            <a:r>
              <a:rPr lang="en-US" sz="2000" b="1" dirty="0" smtClean="0"/>
              <a:t>Example:</a:t>
            </a:r>
            <a:r>
              <a:rPr lang="en-US" sz="2000" dirty="0" smtClean="0"/>
              <a:t> when we started find and suspend it with </a:t>
            </a:r>
            <a:r>
              <a:rPr lang="en-US" sz="2000" dirty="0" err="1" smtClean="0"/>
              <a:t>control+z</a:t>
            </a:r>
            <a:r>
              <a:rPr lang="en-US" sz="2000" dirty="0" smtClean="0"/>
              <a:t> , then start vi and suspend it followed by a man jobs command as the following:</a:t>
            </a:r>
          </a:p>
          <a:p>
            <a:pPr>
              <a:buNone/>
            </a:pPr>
            <a:r>
              <a:rPr lang="en-US" sz="2400" b="1" dirty="0" smtClean="0">
                <a:solidFill>
                  <a:srgbClr val="FF0000"/>
                </a:solidFill>
              </a:rPr>
              <a:t>find / -name “*.txt”</a:t>
            </a:r>
          </a:p>
          <a:p>
            <a:pPr>
              <a:buNone/>
            </a:pPr>
            <a:r>
              <a:rPr lang="en-US" sz="2400" b="1" dirty="0" smtClean="0">
                <a:solidFill>
                  <a:srgbClr val="FF0000"/>
                </a:solidFill>
              </a:rPr>
              <a:t>vi file.txt</a:t>
            </a:r>
          </a:p>
          <a:p>
            <a:pPr>
              <a:buNone/>
            </a:pPr>
            <a:r>
              <a:rPr lang="en-US" sz="2400" b="1" dirty="0" smtClean="0">
                <a:solidFill>
                  <a:srgbClr val="FF0000"/>
                </a:solidFill>
              </a:rPr>
              <a:t>man jobs </a:t>
            </a:r>
          </a:p>
          <a:p>
            <a:pPr>
              <a:buNone/>
            </a:pPr>
            <a:r>
              <a:rPr lang="en-US" sz="2000" dirty="0" smtClean="0"/>
              <a:t>Typing jobs gives us the following output: </a:t>
            </a:r>
          </a:p>
          <a:p>
            <a:r>
              <a:rPr lang="en-US" sz="2000" dirty="0" smtClean="0"/>
              <a:t> </a:t>
            </a:r>
          </a:p>
          <a:p>
            <a:r>
              <a:rPr lang="en-US" sz="2000" dirty="0" smtClean="0"/>
              <a:t>[1]   Stopped   find / -name “*.txt”</a:t>
            </a:r>
          </a:p>
          <a:p>
            <a:r>
              <a:rPr lang="en-US" sz="2000" dirty="0" smtClean="0"/>
              <a:t>[2]-  Stopped   vi file1.txt</a:t>
            </a:r>
          </a:p>
          <a:p>
            <a:r>
              <a:rPr lang="en-US" sz="2000" dirty="0" smtClean="0"/>
              <a:t>[3]+  Stopped   man jobs</a:t>
            </a:r>
          </a:p>
          <a:p>
            <a:pPr>
              <a:buNone/>
            </a:pPr>
            <a:r>
              <a:rPr lang="en-US" sz="2000" dirty="0" smtClean="0"/>
              <a:t> This tells us that there are three active processes in the current terminal window. All three are current stopped. The </a:t>
            </a:r>
            <a:r>
              <a:rPr lang="en-US" sz="2000" b="1" dirty="0" smtClean="0"/>
              <a:t>+ and -</a:t>
            </a:r>
            <a:r>
              <a:rPr lang="en-US" sz="2000" dirty="0" smtClean="0"/>
              <a:t> indicate the </a:t>
            </a:r>
            <a:r>
              <a:rPr lang="en-US" sz="2000" u="sng" dirty="0" smtClean="0"/>
              <a:t>most recent two processes</a:t>
            </a:r>
            <a:r>
              <a:rPr lang="en-US" sz="2000" dirty="0" smtClean="0"/>
              <a:t> that were in the foreground (man is the most recent and the second is vi in this case)</a:t>
            </a:r>
          </a:p>
          <a:p>
            <a:endParaRPr lang="en-US"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256</TotalTime>
  <Words>1633</Words>
  <Application>Microsoft Office PowerPoint</Application>
  <PresentationFormat>On-screen Show (4:3)</PresentationFormat>
  <Paragraphs>170</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  Open Source Operating System نظم تشغيل مفتوحة المصدر Lecture (8)</vt:lpstr>
      <vt:lpstr>Objectives</vt:lpstr>
      <vt:lpstr>Slide 3</vt:lpstr>
      <vt:lpstr>Batch Mode</vt:lpstr>
      <vt:lpstr>Batch Mode Cont..</vt:lpstr>
      <vt:lpstr>Batch Mode Cont..</vt:lpstr>
      <vt:lpstr>Example(1)</vt:lpstr>
      <vt:lpstr>Example Cont..</vt:lpstr>
      <vt:lpstr>Example(2)</vt:lpstr>
      <vt:lpstr>Example(2) Cont..</vt:lpstr>
      <vt:lpstr>Monitoring Processes</vt:lpstr>
      <vt:lpstr>The ps Command</vt:lpstr>
      <vt:lpstr>The ps Command Cont..</vt:lpstr>
      <vt:lpstr>Managing Linux Processes</vt:lpstr>
      <vt:lpstr>Priorities for Processes</vt:lpstr>
      <vt:lpstr>The nice Command</vt:lpstr>
      <vt:lpstr>The nice Command Cont..</vt:lpstr>
      <vt:lpstr>The renice Command</vt:lpstr>
      <vt:lpstr>Killing Processes</vt:lpstr>
      <vt:lpstr>Methods of Killing Processes</vt:lpstr>
      <vt:lpstr>There are nine signals available for the kill command, as shown: </vt:lpstr>
      <vt:lpstr>Killall Command</vt:lpstr>
      <vt:lpstr>Methods to Shut Down Linux</vt:lpstr>
      <vt:lpstr>Tutorial</vt:lpstr>
      <vt:lpstr>Tutorial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Source Operating System نظم تشغيل مفتوحة المصدر Lecture (5)</dc:title>
  <dc:creator>samah2016</dc:creator>
  <cp:lastModifiedBy>samah</cp:lastModifiedBy>
  <cp:revision>27</cp:revision>
  <dcterms:created xsi:type="dcterms:W3CDTF">2006-08-16T00:00:00Z</dcterms:created>
  <dcterms:modified xsi:type="dcterms:W3CDTF">2018-04-25T06:44:16Z</dcterms:modified>
</cp:coreProperties>
</file>