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70" r:id="rId5"/>
    <p:sldId id="271" r:id="rId6"/>
    <p:sldId id="272"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8F9D82-8E71-45E8-BCD9-704E976CDE52}" type="datetimeFigureOut">
              <a:rPr lang="en-US" smtClean="0"/>
              <a:pPr/>
              <a:t>10/20/2018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BF5777-8BBE-4D59-B47A-BC0341596C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F5777-8BBE-4D59-B47A-BC0341596C3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43A8B3B-8C53-4F99-941D-482882DEC3F1}" type="datetime1">
              <a:rPr lang="en-US" smtClean="0"/>
              <a:pPr/>
              <a:t>10/20/2018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9EF7B0-E0A9-4A25-843E-398665E6FEA3}" type="datetime1">
              <a:rPr lang="en-US" smtClean="0"/>
              <a:pPr/>
              <a:t>10/20/2018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704CAF-E7D6-4680-BA02-BAADAD54FDD3}" type="datetime1">
              <a:rPr lang="en-US" smtClean="0"/>
              <a:pPr/>
              <a:t>10/20/2018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92B74E-76BE-417D-83FF-2EE158DB14BB}" type="datetime1">
              <a:rPr lang="en-US" smtClean="0"/>
              <a:pPr/>
              <a:t>10/20/2018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740F31-749C-4D1B-8DD4-211A44EC29B3}" type="datetime1">
              <a:rPr lang="en-US" smtClean="0"/>
              <a:pPr/>
              <a:t>10/20/2018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7852C6-3F9D-49CD-8336-1B4C6C050B38}" type="datetime1">
              <a:rPr lang="en-US" smtClean="0"/>
              <a:pPr/>
              <a:t>10/20/2018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8E3C818-DA87-4274-8A54-E3CFA15005B7}" type="datetime1">
              <a:rPr lang="en-US" smtClean="0"/>
              <a:pPr/>
              <a:t>10/20/2018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C5E77DD-124A-4096-B81D-2F5F9A84988A}" type="datetime1">
              <a:rPr lang="en-US" smtClean="0"/>
              <a:pPr/>
              <a:t>10/20/2018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AEE7F7-1722-45B0-8AD7-39998FDCDBA1}" type="datetime1">
              <a:rPr lang="en-US" smtClean="0"/>
              <a:pPr/>
              <a:t>10/20/2018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2203A7-0B8E-4A70-9E71-096E3EFECA5F}" type="datetime1">
              <a:rPr lang="en-US" smtClean="0"/>
              <a:pPr/>
              <a:t>10/20/2018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D39C200-D485-465C-9CD4-B96C88EB97FF}" type="datetime1">
              <a:rPr lang="en-US" smtClean="0"/>
              <a:pPr/>
              <a:t>10/20/2018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1F4714-C5BB-4604-B606-834DD7979C37}" type="datetime1">
              <a:rPr lang="en-US" smtClean="0"/>
              <a:pPr/>
              <a:t>10/20/2018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to.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ICT Policy</a:t>
            </a:r>
            <a:br>
              <a:rPr lang="en-US" dirty="0" smtClean="0"/>
            </a:br>
            <a:r>
              <a:rPr lang="ar-SA" dirty="0" smtClean="0"/>
              <a:t>سياسات تكنولوجيا المعلومات والاتصالات</a:t>
            </a:r>
            <a:endParaRPr lang="en-US" dirty="0"/>
          </a:p>
        </p:txBody>
      </p:sp>
      <p:sp>
        <p:nvSpPr>
          <p:cNvPr id="3" name="Subtitle 2"/>
          <p:cNvSpPr>
            <a:spLocks noGrp="1"/>
          </p:cNvSpPr>
          <p:nvPr>
            <p:ph type="subTitle" idx="1"/>
          </p:nvPr>
        </p:nvSpPr>
        <p:spPr>
          <a:xfrm>
            <a:off x="685800" y="3611606"/>
            <a:ext cx="7772400" cy="1569993"/>
          </a:xfrm>
        </p:spPr>
        <p:txBody>
          <a:bodyPr>
            <a:normAutofit/>
          </a:bodyPr>
          <a:lstStyle/>
          <a:p>
            <a:r>
              <a:rPr lang="en-US" sz="3200" dirty="0" smtClean="0"/>
              <a:t>Lecture (6)</a:t>
            </a:r>
          </a:p>
          <a:p>
            <a:r>
              <a:rPr lang="en-US" sz="3200" dirty="0" err="1" smtClean="0">
                <a:solidFill>
                  <a:srgbClr val="FF0000"/>
                </a:solidFill>
              </a:rPr>
              <a:t>Dr.Samah</a:t>
            </a:r>
            <a:r>
              <a:rPr lang="en-US" sz="3200" dirty="0" smtClean="0">
                <a:solidFill>
                  <a:srgbClr val="FF0000"/>
                </a:solidFill>
              </a:rPr>
              <a:t> Mohammed</a:t>
            </a:r>
            <a:endParaRPr lang="en-US" sz="32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46237"/>
            <a:ext cx="8686800" cy="4525963"/>
          </a:xfrm>
        </p:spPr>
        <p:txBody>
          <a:bodyPr/>
          <a:lstStyle/>
          <a:p>
            <a:r>
              <a:rPr lang="en-US" dirty="0" smtClean="0"/>
              <a:t>Civil society is developing its own powerful voices to balance the more </a:t>
            </a:r>
            <a:r>
              <a:rPr lang="en-US" dirty="0" smtClean="0"/>
              <a:t>fixed </a:t>
            </a:r>
            <a:r>
              <a:rPr lang="en-US" dirty="0" smtClean="0"/>
              <a:t>authority of the organizations described above.</a:t>
            </a:r>
          </a:p>
          <a:p>
            <a:pPr>
              <a:buNone/>
            </a:pPr>
            <a:endParaRPr lang="en-US" dirty="0" smtClean="0"/>
          </a:p>
          <a:p>
            <a:r>
              <a:rPr lang="en-US" dirty="0" smtClean="0"/>
              <a:t> The APC is the premier organization articulating civil society’s position on ICT policy issues but it is increasingly strengthened by the recognition that related international NGOs are giving to ICT issues.</a:t>
            </a:r>
            <a:endParaRPr lang="en-US" dirty="0"/>
          </a:p>
        </p:txBody>
      </p:sp>
      <p:sp>
        <p:nvSpPr>
          <p:cNvPr id="3" name="Title 2"/>
          <p:cNvSpPr>
            <a:spLocks noGrp="1"/>
          </p:cNvSpPr>
          <p:nvPr>
            <p:ph type="title"/>
          </p:nvPr>
        </p:nvSpPr>
        <p:spPr/>
        <p:txBody>
          <a:bodyPr>
            <a:normAutofit fontScale="90000"/>
          </a:bodyPr>
          <a:lstStyle/>
          <a:p>
            <a:r>
              <a:rPr lang="en-US" dirty="0" smtClean="0"/>
              <a:t>International NGOs: developing an alternative vision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APC is a non-profit association of member and partner networks around the world, committed to making the internet serve the needs of global civil society.</a:t>
            </a:r>
          </a:p>
          <a:p>
            <a:pPr>
              <a:buNone/>
            </a:pPr>
            <a:endParaRPr lang="en-US" dirty="0" smtClean="0"/>
          </a:p>
          <a:p>
            <a:r>
              <a:rPr lang="en-US" dirty="0" smtClean="0"/>
              <a:t>APC has developed a number of tools to build capacity within civil society to address ICT policy issues and ensure that its views are heard in global debate.</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The Association for Progressive Communication (APC)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995672"/>
          </a:xfrm>
        </p:spPr>
        <p:txBody>
          <a:bodyPr>
            <a:normAutofit/>
          </a:bodyPr>
          <a:lstStyle/>
          <a:p>
            <a:r>
              <a:rPr lang="en-US" dirty="0" smtClean="0">
                <a:solidFill>
                  <a:srgbClr val="FF0000"/>
                </a:solidFill>
              </a:rPr>
              <a:t>GIPI</a:t>
            </a:r>
            <a:r>
              <a:rPr lang="en-US" dirty="0" smtClean="0"/>
              <a:t>– the Global Internet Policy Initiative – serves as a resource to local stakeholders in the internet policy development process. </a:t>
            </a:r>
          </a:p>
          <a:p>
            <a:r>
              <a:rPr lang="en-US" b="1" dirty="0" smtClean="0">
                <a:solidFill>
                  <a:srgbClr val="0070C0"/>
                </a:solidFill>
              </a:rPr>
              <a:t>CPSR</a:t>
            </a:r>
            <a:r>
              <a:rPr lang="en-US" dirty="0" smtClean="0"/>
              <a:t>– Computer Professionals for Social Responsibility – is a public-interest alliance of computer scientists and others concerned about the impact of computer technology on society.</a:t>
            </a:r>
          </a:p>
          <a:p>
            <a:r>
              <a:rPr lang="en-US" b="1" dirty="0" smtClean="0">
                <a:solidFill>
                  <a:srgbClr val="00B050"/>
                </a:solidFill>
              </a:rPr>
              <a:t>EFF</a:t>
            </a:r>
            <a:r>
              <a:rPr lang="en-US" dirty="0" smtClean="0"/>
              <a:t> – the Electronic Frontier Foundation – is a pioneering donor-supported membership organization working to protect fundamental rights regardless of technology.</a:t>
            </a:r>
            <a:endParaRPr lang="en-US" dirty="0"/>
          </a:p>
        </p:txBody>
      </p:sp>
      <p:sp>
        <p:nvSpPr>
          <p:cNvPr id="3" name="Title 2"/>
          <p:cNvSpPr>
            <a:spLocks noGrp="1"/>
          </p:cNvSpPr>
          <p:nvPr>
            <p:ph type="title"/>
          </p:nvPr>
        </p:nvSpPr>
        <p:spPr/>
        <p:txBody>
          <a:bodyPr/>
          <a:lstStyle/>
          <a:p>
            <a:r>
              <a:rPr lang="en-US" dirty="0" smtClean="0"/>
              <a:t>Other </a:t>
            </a:r>
            <a:r>
              <a:rPr lang="en-US" dirty="0" err="1" smtClean="0"/>
              <a:t>organizationes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Many regional and sub-regional organizations with a development mandate have staked out roles with respect to information society, ICT or internet policy.</a:t>
            </a:r>
          </a:p>
          <a:p>
            <a:r>
              <a:rPr lang="en-US" dirty="0" smtClean="0"/>
              <a:t>The </a:t>
            </a:r>
            <a:r>
              <a:rPr lang="en-US" u="sng" dirty="0" smtClean="0">
                <a:solidFill>
                  <a:srgbClr val="0070C0"/>
                </a:solidFill>
              </a:rPr>
              <a:t>European Union </a:t>
            </a:r>
            <a:r>
              <a:rPr lang="en-US" dirty="0" smtClean="0"/>
              <a:t>has developed the concept of Europe as part of its strategy to grow a knowledge-based economy and increase employment and social cohesion. </a:t>
            </a:r>
            <a:endParaRPr lang="ar-SA" dirty="0" smtClean="0"/>
          </a:p>
          <a:p>
            <a:r>
              <a:rPr lang="en-US" dirty="0" smtClean="0"/>
              <a:t>The </a:t>
            </a:r>
            <a:r>
              <a:rPr lang="en-US" dirty="0" err="1" smtClean="0"/>
              <a:t>eEurope</a:t>
            </a:r>
            <a:r>
              <a:rPr lang="en-US" dirty="0" smtClean="0"/>
              <a:t> framework is guiding the e-strategies of countries that are candidates for EU membership.</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Title 3"/>
          <p:cNvSpPr>
            <a:spLocks noGrp="1"/>
          </p:cNvSpPr>
          <p:nvPr>
            <p:ph type="title"/>
          </p:nvPr>
        </p:nvSpPr>
        <p:spPr/>
        <p:txBody>
          <a:bodyPr>
            <a:normAutofit fontScale="90000"/>
          </a:bodyPr>
          <a:lstStyle/>
          <a:p>
            <a:r>
              <a:rPr lang="en-US" dirty="0" smtClean="0"/>
              <a:t> Regional </a:t>
            </a:r>
            <a:r>
              <a:rPr lang="en-US" dirty="0" err="1" smtClean="0"/>
              <a:t>organisations</a:t>
            </a:r>
            <a:r>
              <a:rPr lang="en-US" dirty="0" smtClean="0"/>
              <a:t>: promoting regional positions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African, Asian and Inter-American Development Banks16 provide financial and technical assistance for the establishment, expansion, improvement and integration of public telecommunications systems.</a:t>
            </a:r>
          </a:p>
          <a:p>
            <a:r>
              <a:rPr lang="en-US" dirty="0" smtClean="0"/>
              <a:t> Expanding access to telecommunications services, improving the contribution of the telecommunications sector to economic growth.</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Title 3"/>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provides a forum for African governments.</a:t>
            </a:r>
          </a:p>
          <a:p>
            <a:r>
              <a:rPr lang="en-US" dirty="0" smtClean="0"/>
              <a:t> improving access to information infrastructure .</a:t>
            </a:r>
          </a:p>
          <a:p>
            <a:r>
              <a:rPr lang="en-US" dirty="0" smtClean="0"/>
              <a:t>promoting its use as a tool for stimulating economic development and enhancing poverty reduction.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Title 3"/>
          <p:cNvSpPr>
            <a:spLocks noGrp="1"/>
          </p:cNvSpPr>
          <p:nvPr>
            <p:ph type="title"/>
          </p:nvPr>
        </p:nvSpPr>
        <p:spPr/>
        <p:txBody>
          <a:bodyPr>
            <a:normAutofit fontScale="90000"/>
          </a:bodyPr>
          <a:lstStyle/>
          <a:p>
            <a:r>
              <a:rPr lang="en-US" dirty="0" smtClean="0"/>
              <a:t> African Telecommunications Union (ATU)</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United Nations Economic Commission for Africa (UNECA), within its African Information Society Initiative;-</a:t>
            </a:r>
          </a:p>
          <a:p>
            <a:pPr>
              <a:buNone/>
            </a:pPr>
            <a:r>
              <a:rPr lang="en-US" dirty="0" smtClean="0"/>
              <a:t>1) Provides advice on information policy to member states, </a:t>
            </a:r>
          </a:p>
          <a:p>
            <a:pPr>
              <a:buNone/>
            </a:pPr>
            <a:r>
              <a:rPr lang="en-US" dirty="0" smtClean="0"/>
              <a:t>2) stimulates regional debate, and </a:t>
            </a:r>
          </a:p>
          <a:p>
            <a:pPr>
              <a:buNone/>
            </a:pPr>
            <a:r>
              <a:rPr lang="en-US" dirty="0" smtClean="0"/>
              <a:t>3) promotes Africa’s voice within global debate.</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Title 3"/>
          <p:cNvSpPr>
            <a:spLocks noGrp="1"/>
          </p:cNvSpPr>
          <p:nvPr>
            <p:ph type="title"/>
          </p:nvPr>
        </p:nvSpPr>
        <p:spPr/>
        <p:txBody>
          <a:bodyPr/>
          <a:lstStyle/>
          <a:p>
            <a:r>
              <a:rPr lang="en-US" dirty="0" smtClean="0"/>
              <a:t>UNECA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We should not forget that the private sector plays a key role in setting ICT policy. This may be through:-</a:t>
            </a:r>
          </a:p>
          <a:p>
            <a:pPr marL="624078" indent="-514350">
              <a:buClr>
                <a:srgbClr val="FF0000"/>
              </a:buClr>
              <a:buSzPct val="80000"/>
              <a:buFont typeface="+mj-lt"/>
              <a:buAutoNum type="arabicParenR"/>
            </a:pPr>
            <a:r>
              <a:rPr lang="en-US" dirty="0" smtClean="0"/>
              <a:t>Direct or indirect influence in </a:t>
            </a:r>
            <a:r>
              <a:rPr lang="en-US" dirty="0" err="1" smtClean="0"/>
              <a:t>organisations</a:t>
            </a:r>
            <a:r>
              <a:rPr lang="en-US" dirty="0" smtClean="0"/>
              <a:t> such as the ITU or the WTO.</a:t>
            </a:r>
          </a:p>
          <a:p>
            <a:pPr marL="624078" indent="-514350">
              <a:buClr>
                <a:srgbClr val="FF0000"/>
              </a:buClr>
              <a:buSzPct val="80000"/>
              <a:buFont typeface="+mj-lt"/>
              <a:buAutoNum type="arabicParenR"/>
            </a:pPr>
            <a:r>
              <a:rPr lang="en-US" dirty="0" smtClean="0"/>
              <a:t>Participation in technical standards bodies for the internet.</a:t>
            </a:r>
          </a:p>
          <a:p>
            <a:pPr marL="624078" indent="-514350">
              <a:buClr>
                <a:srgbClr val="FF0000"/>
              </a:buClr>
              <a:buSzPct val="80000"/>
              <a:buFont typeface="+mj-lt"/>
              <a:buAutoNum type="arabicParenR"/>
            </a:pPr>
            <a:r>
              <a:rPr lang="en-US" dirty="0" smtClean="0"/>
              <a:t>Employers federations</a:t>
            </a:r>
            <a:r>
              <a:rPr lang="ar-SA" dirty="0" smtClean="0"/>
              <a:t>( الاتحادات)</a:t>
            </a:r>
            <a:r>
              <a:rPr lang="en-US" dirty="0" smtClean="0"/>
              <a:t> or even individual companies which lobby.</a:t>
            </a:r>
          </a:p>
          <a:p>
            <a:pPr marL="624078" indent="-514350">
              <a:buClr>
                <a:srgbClr val="FF0000"/>
              </a:buClr>
              <a:buSzPct val="80000"/>
              <a:buFont typeface="+mj-lt"/>
              <a:buAutoNum type="arabicParenR"/>
            </a:pPr>
            <a:r>
              <a:rPr lang="en-US" dirty="0" smtClean="0"/>
              <a:t>Actions in the courts to enforce existing laws or to create precedents.</a:t>
            </a:r>
          </a:p>
          <a:p>
            <a:pPr>
              <a:buNone/>
            </a:pP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Title 3"/>
          <p:cNvSpPr>
            <a:spLocks noGrp="1"/>
          </p:cNvSpPr>
          <p:nvPr>
            <p:ph type="title"/>
          </p:nvPr>
        </p:nvSpPr>
        <p:spPr/>
        <p:txBody>
          <a:bodyPr/>
          <a:lstStyle/>
          <a:p>
            <a:r>
              <a:rPr lang="en-US" dirty="0" smtClean="0"/>
              <a:t>Private enterprise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The WTO is an international agency that deals with the global rules of trade between nations; telecommunications and internet services have taken on increased importance within its trade agenda.</a:t>
            </a:r>
            <a:endParaRPr lang="ar-SA" sz="2800" dirty="0" smtClean="0"/>
          </a:p>
          <a:p>
            <a:r>
              <a:rPr lang="en-US" sz="2800" dirty="0" smtClean="0"/>
              <a:t>There are total </a:t>
            </a:r>
            <a:r>
              <a:rPr lang="en-US" sz="2800" b="1" dirty="0" smtClean="0">
                <a:solidFill>
                  <a:srgbClr val="0070C0"/>
                </a:solidFill>
              </a:rPr>
              <a:t>153</a:t>
            </a:r>
            <a:r>
              <a:rPr lang="en-US" sz="2800" dirty="0" smtClean="0"/>
              <a:t> member </a:t>
            </a:r>
            <a:r>
              <a:rPr lang="en-US" sz="2800" dirty="0" smtClean="0"/>
              <a:t>countries </a:t>
            </a:r>
            <a:r>
              <a:rPr lang="en-US" sz="2800" dirty="0" smtClean="0"/>
              <a:t>was counted in the year 2011.</a:t>
            </a:r>
          </a:p>
          <a:p>
            <a:r>
              <a:rPr lang="en-US" sz="2800" dirty="0" smtClean="0"/>
              <a:t>Currently there are total </a:t>
            </a:r>
            <a:r>
              <a:rPr lang="en-US" sz="2800" b="1" dirty="0" smtClean="0">
                <a:solidFill>
                  <a:srgbClr val="FF0000"/>
                </a:solidFill>
              </a:rPr>
              <a:t>629</a:t>
            </a:r>
            <a:r>
              <a:rPr lang="en-US" sz="2800" dirty="0" smtClean="0"/>
              <a:t>  staff members are  present in WTO. </a:t>
            </a:r>
          </a:p>
        </p:txBody>
      </p:sp>
      <p:sp>
        <p:nvSpPr>
          <p:cNvPr id="3" name="Title 2"/>
          <p:cNvSpPr>
            <a:spLocks noGrp="1"/>
          </p:cNvSpPr>
          <p:nvPr>
            <p:ph type="title"/>
          </p:nvPr>
        </p:nvSpPr>
        <p:spPr/>
        <p:txBody>
          <a:bodyPr>
            <a:normAutofit fontScale="90000"/>
          </a:bodyPr>
          <a:lstStyle/>
          <a:p>
            <a:r>
              <a:rPr lang="en-US" dirty="0" smtClean="0"/>
              <a:t>World Trade Organization (WTO)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839200" cy="4995672"/>
          </a:xfrm>
        </p:spPr>
        <p:txBody>
          <a:bodyPr>
            <a:normAutofit/>
          </a:bodyPr>
          <a:lstStyle/>
          <a:p>
            <a:r>
              <a:rPr lang="en-US" dirty="0" smtClean="0"/>
              <a:t>WTO day-to-day business is conducted by the General Council, which is composed of representatives of all WTO members (</a:t>
            </a:r>
            <a:r>
              <a:rPr lang="en-US" dirty="0" smtClean="0">
                <a:hlinkClick r:id="rId3"/>
              </a:rPr>
              <a:t>http://www.wto.org</a:t>
            </a:r>
            <a:r>
              <a:rPr lang="en-US" dirty="0" smtClean="0"/>
              <a:t>).</a:t>
            </a:r>
          </a:p>
          <a:p>
            <a:r>
              <a:rPr lang="en-US" dirty="0" smtClean="0"/>
              <a:t>The WTO administers task:-</a:t>
            </a:r>
          </a:p>
          <a:p>
            <a:pPr marL="624078" indent="-514350">
              <a:buClr>
                <a:srgbClr val="FF0000"/>
              </a:buClr>
              <a:buSzPct val="80000"/>
              <a:buFont typeface="+mj-lt"/>
              <a:buAutoNum type="arabicParenR"/>
            </a:pPr>
            <a:r>
              <a:rPr lang="en-US" dirty="0" smtClean="0"/>
              <a:t>Trade agreements. </a:t>
            </a:r>
          </a:p>
          <a:p>
            <a:pPr marL="624078" indent="-514350">
              <a:buClr>
                <a:srgbClr val="FF0000"/>
              </a:buClr>
              <a:buSzPct val="80000"/>
              <a:buFont typeface="+mj-lt"/>
              <a:buAutoNum type="arabicParenR"/>
            </a:pPr>
            <a:r>
              <a:rPr lang="en-US" dirty="0" smtClean="0"/>
              <a:t>supports negotiations</a:t>
            </a:r>
          </a:p>
          <a:p>
            <a:pPr marL="624078" indent="-514350">
              <a:buClr>
                <a:srgbClr val="FF0000"/>
              </a:buClr>
              <a:buSzPct val="80000"/>
              <a:buFont typeface="+mj-lt"/>
              <a:buAutoNum type="arabicParenR"/>
            </a:pPr>
            <a:r>
              <a:rPr lang="en-US" dirty="0" smtClean="0"/>
              <a:t>rules on trade disputes, and </a:t>
            </a:r>
          </a:p>
          <a:p>
            <a:pPr marL="624078" indent="-514350">
              <a:buClr>
                <a:srgbClr val="FF0000"/>
              </a:buClr>
              <a:buSzPct val="80000"/>
              <a:buFont typeface="+mj-lt"/>
              <a:buAutoNum type="arabicParenR"/>
            </a:pPr>
            <a:r>
              <a:rPr lang="en-US" dirty="0" smtClean="0"/>
              <a:t>Assists developing countries on trade policy issues through technical assistance </a:t>
            </a:r>
          </a:p>
          <a:p>
            <a:pPr marL="624078" indent="-514350">
              <a:buClr>
                <a:srgbClr val="FF0000"/>
              </a:buClr>
              <a:buSzPct val="80000"/>
              <a:buFont typeface="+mj-lt"/>
              <a:buAutoNum type="arabicParenR"/>
            </a:pPr>
            <a:r>
              <a:rPr lang="en-US" dirty="0" smtClean="0"/>
              <a:t>Training.</a:t>
            </a:r>
          </a:p>
          <a:p>
            <a:endParaRPr lang="en-US" dirty="0"/>
          </a:p>
        </p:txBody>
      </p:sp>
      <p:sp>
        <p:nvSpPr>
          <p:cNvPr id="3" name="Title 2"/>
          <p:cNvSpPr>
            <a:spLocks noGrp="1"/>
          </p:cNvSpPr>
          <p:nvPr>
            <p:ph type="title"/>
          </p:nvPr>
        </p:nvSpPr>
        <p:spPr>
          <a:xfrm>
            <a:off x="304800" y="152400"/>
            <a:ext cx="8229600" cy="838200"/>
          </a:xfrm>
        </p:spPr>
        <p:txBody>
          <a:bodyPr/>
          <a:lstStyle/>
          <a:p>
            <a:r>
              <a:rPr lang="en-US" dirty="0" smtClean="0"/>
              <a:t>WTO Objectives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458200" cy="4525963"/>
          </a:xfrm>
        </p:spPr>
        <p:txBody>
          <a:bodyPr>
            <a:noAutofit/>
          </a:bodyPr>
          <a:lstStyle/>
          <a:p>
            <a:r>
              <a:rPr lang="en-US" sz="3200" dirty="0" smtClean="0">
                <a:solidFill>
                  <a:srgbClr val="FF0000"/>
                </a:solidFill>
              </a:rPr>
              <a:t>Agriculture</a:t>
            </a:r>
            <a:r>
              <a:rPr lang="en-US" sz="3200" dirty="0" smtClean="0"/>
              <a:t> :- The agreement relating to agriculture is made up of several elements, which seek to reform trade in agriculture.</a:t>
            </a:r>
          </a:p>
          <a:p>
            <a:r>
              <a:rPr lang="en-US" sz="3200" dirty="0" smtClean="0"/>
              <a:t> </a:t>
            </a:r>
            <a:r>
              <a:rPr lang="en-US" sz="3200" dirty="0" smtClean="0">
                <a:solidFill>
                  <a:srgbClr val="FF0000"/>
                </a:solidFill>
              </a:rPr>
              <a:t>Health and Safety Measures</a:t>
            </a:r>
            <a:r>
              <a:rPr lang="en-US" sz="3200" dirty="0" smtClean="0"/>
              <a:t>:- The agreement on the application of Sanitary and </a:t>
            </a:r>
            <a:r>
              <a:rPr lang="en-US" sz="3200" dirty="0" err="1" smtClean="0"/>
              <a:t>Phytosanitary</a:t>
            </a:r>
            <a:r>
              <a:rPr lang="en-US" sz="3200" dirty="0" smtClean="0"/>
              <a:t> Measures concerns the application of food safety and animal and plant health regulation.</a:t>
            </a:r>
            <a:endParaRPr lang="en-US" sz="3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Title 3"/>
          <p:cNvSpPr>
            <a:spLocks noGrp="1"/>
          </p:cNvSpPr>
          <p:nvPr>
            <p:ph type="title"/>
          </p:nvPr>
        </p:nvSpPr>
        <p:spPr/>
        <p:txBody>
          <a:bodyPr/>
          <a:lstStyle/>
          <a:p>
            <a:r>
              <a:rPr lang="en-US" dirty="0" smtClean="0"/>
              <a:t>Key Subjects in WTO</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Textiles and Clothing:- The objective of this agreement is to secure the integration of the textile and clothing sector . </a:t>
            </a:r>
          </a:p>
          <a:p>
            <a:r>
              <a:rPr lang="en-US" dirty="0" smtClean="0">
                <a:solidFill>
                  <a:srgbClr val="FF0000"/>
                </a:solidFill>
              </a:rPr>
              <a:t>TRIPS</a:t>
            </a:r>
            <a:r>
              <a:rPr lang="en-US" dirty="0" smtClean="0"/>
              <a:t> :- The WTO agreements of </a:t>
            </a:r>
            <a:r>
              <a:rPr lang="en-US" u="sng" dirty="0" smtClean="0">
                <a:solidFill>
                  <a:srgbClr val="FF0000"/>
                </a:solidFill>
              </a:rPr>
              <a:t>trade related aspects of intellectual property rights </a:t>
            </a:r>
            <a:r>
              <a:rPr lang="en-US" dirty="0" smtClean="0"/>
              <a:t>  (TRIPs) </a:t>
            </a:r>
            <a:r>
              <a:rPr lang="en-US" dirty="0" smtClean="0"/>
              <a:t>recognizes </a:t>
            </a:r>
            <a:r>
              <a:rPr lang="en-US" dirty="0" smtClean="0"/>
              <a:t>that widely varying standards in the protection and enforcement of intellectual property rights and the lack of multilateral disciplines dealing with international trade in counterfeit goods.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Title 3"/>
          <p:cNvSpPr>
            <a:spLocks noGrp="1"/>
          </p:cNvSpPr>
          <p:nvPr>
            <p:ph type="title"/>
          </p:nvPr>
        </p:nvSpPr>
        <p:spPr/>
        <p:txBody>
          <a:bodyPr/>
          <a:lstStyle/>
          <a:p>
            <a:r>
              <a:rPr lang="en-US" dirty="0" smtClean="0"/>
              <a:t>Key Subjects in WTO Cont..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TRIMS</a:t>
            </a:r>
            <a:r>
              <a:rPr lang="en-US" dirty="0" smtClean="0"/>
              <a:t>:- Trade related Investment Measures (TRIMs) are those restrictions a nation places on foreign investment that adversely affect trade in goods and services.</a:t>
            </a:r>
          </a:p>
          <a:p>
            <a:pPr>
              <a:buNone/>
            </a:pPr>
            <a:endParaRPr lang="en-US" dirty="0" smtClean="0"/>
          </a:p>
          <a:p>
            <a:r>
              <a:rPr lang="en-US" dirty="0" smtClean="0"/>
              <a:t>Disputes Settlement:- The Dispute Settlement Understanding(DSU) is the legal text that spells out the rules and procedures for disputes between member countries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Title 3"/>
          <p:cNvSpPr>
            <a:spLocks noGrp="1"/>
          </p:cNvSpPr>
          <p:nvPr>
            <p:ph type="title"/>
          </p:nvPr>
        </p:nvSpPr>
        <p:spPr/>
        <p:txBody>
          <a:bodyPr/>
          <a:lstStyle/>
          <a:p>
            <a:r>
              <a:rPr lang="en-US" dirty="0" smtClean="0"/>
              <a:t>Key Subjects in WTO Cont…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smtClean="0">
                <a:solidFill>
                  <a:srgbClr val="FF0000"/>
                </a:solidFill>
              </a:rPr>
              <a:t>World Bank </a:t>
            </a:r>
            <a:r>
              <a:rPr lang="en-US" dirty="0" smtClean="0"/>
              <a:t>Group plays a major role in defining the global agenda for development.</a:t>
            </a:r>
          </a:p>
          <a:p>
            <a:r>
              <a:rPr lang="en-US" dirty="0" smtClean="0"/>
              <a:t> WB has been instrumental in identifying progress towards market </a:t>
            </a:r>
            <a:r>
              <a:rPr lang="en-US" dirty="0" err="1" smtClean="0"/>
              <a:t>liberalisation</a:t>
            </a:r>
            <a:r>
              <a:rPr lang="en-US" dirty="0" smtClean="0"/>
              <a:t> as a key determinant of development. </a:t>
            </a:r>
          </a:p>
          <a:p>
            <a:r>
              <a:rPr lang="en-US" dirty="0" smtClean="0"/>
              <a:t> WB has also led efforts to link national ICT policies with poverty reduction strategies as a means of promoting progress towards the UN’s Millennium Development Goals (MDGs).</a:t>
            </a:r>
            <a:endParaRPr lang="en-US" dirty="0"/>
          </a:p>
        </p:txBody>
      </p:sp>
      <p:sp>
        <p:nvSpPr>
          <p:cNvPr id="3" name="Title 2"/>
          <p:cNvSpPr>
            <a:spLocks noGrp="1"/>
          </p:cNvSpPr>
          <p:nvPr>
            <p:ph type="title"/>
          </p:nvPr>
        </p:nvSpPr>
        <p:spPr/>
        <p:txBody>
          <a:bodyPr/>
          <a:lstStyle/>
          <a:p>
            <a:r>
              <a:rPr lang="en-US" dirty="0" smtClean="0"/>
              <a:t>The World Bank Group (WB)</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WB also has access to extensive technical resources, which allow it to develop definitive positions on the regulatory and technical issues involved in ICT and internet policy and </a:t>
            </a:r>
            <a:r>
              <a:rPr lang="en-US" dirty="0" smtClean="0"/>
              <a:t>program </a:t>
            </a:r>
            <a:r>
              <a:rPr lang="en-US" dirty="0" smtClean="0"/>
              <a:t>development.</a:t>
            </a:r>
          </a:p>
          <a:p>
            <a:r>
              <a:rPr lang="en-US" dirty="0" smtClean="0"/>
              <a:t>The WB is governed by a Board, which includes all its members; it is important to know that decisions are taken by majority vote with voting rights determined by the number of stocks held in the Bank.</a:t>
            </a:r>
            <a:endParaRPr lang="en-US" dirty="0"/>
          </a:p>
        </p:txBody>
      </p:sp>
      <p:sp>
        <p:nvSpPr>
          <p:cNvPr id="3" name="Title 2"/>
          <p:cNvSpPr>
            <a:spLocks noGrp="1"/>
          </p:cNvSpPr>
          <p:nvPr>
            <p:ph type="title"/>
          </p:nvPr>
        </p:nvSpPr>
        <p:spPr/>
        <p:txBody>
          <a:bodyPr/>
          <a:lstStyle/>
          <a:p>
            <a:r>
              <a:rPr lang="en-US" dirty="0" smtClean="0"/>
              <a:t>WB Cont…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World Economic Forum is a private </a:t>
            </a:r>
            <a:r>
              <a:rPr lang="en-US" dirty="0" err="1" smtClean="0"/>
              <a:t>organisation</a:t>
            </a:r>
            <a:r>
              <a:rPr lang="en-US" dirty="0" smtClean="0"/>
              <a:t> that provides a </a:t>
            </a:r>
            <a:r>
              <a:rPr lang="en-US" dirty="0" smtClean="0">
                <a:solidFill>
                  <a:srgbClr val="FF0000"/>
                </a:solidFill>
              </a:rPr>
              <a:t>shared</a:t>
            </a:r>
            <a:r>
              <a:rPr lang="en-US" dirty="0" smtClean="0"/>
              <a:t> </a:t>
            </a:r>
            <a:r>
              <a:rPr lang="en-US" dirty="0" smtClean="0">
                <a:solidFill>
                  <a:srgbClr val="FF0000"/>
                </a:solidFill>
              </a:rPr>
              <a:t>framework </a:t>
            </a:r>
            <a:r>
              <a:rPr lang="en-US" dirty="0" smtClean="0"/>
              <a:t>for world leaders to address global issues and promotes entrepreneurship in the global public interest. </a:t>
            </a:r>
          </a:p>
          <a:p>
            <a:r>
              <a:rPr lang="en-US" dirty="0" smtClean="0"/>
              <a:t>The WEF’s convening power makes it an influential voice in the establishment of global policies on ICT issues.</a:t>
            </a:r>
            <a:endParaRPr lang="en-US" dirty="0"/>
          </a:p>
        </p:txBody>
      </p:sp>
      <p:sp>
        <p:nvSpPr>
          <p:cNvPr id="3" name="Title 2"/>
          <p:cNvSpPr>
            <a:spLocks noGrp="1"/>
          </p:cNvSpPr>
          <p:nvPr>
            <p:ph type="title"/>
          </p:nvPr>
        </p:nvSpPr>
        <p:spPr/>
        <p:txBody>
          <a:bodyPr>
            <a:normAutofit fontScale="90000"/>
          </a:bodyPr>
          <a:lstStyle/>
          <a:p>
            <a:r>
              <a:rPr lang="en-US" dirty="0" smtClean="0"/>
              <a:t>The World Economic Forum (WEF)</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131</TotalTime>
  <Words>998</Words>
  <Application>Microsoft Office PowerPoint</Application>
  <PresentationFormat>On-screen Show (4:3)</PresentationFormat>
  <Paragraphs>87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ICT Policy سياسات تكنولوجيا المعلومات والاتصالات</vt:lpstr>
      <vt:lpstr>World Trade Organization (WTO) </vt:lpstr>
      <vt:lpstr>WTO Objectives</vt:lpstr>
      <vt:lpstr>Key Subjects in WTO</vt:lpstr>
      <vt:lpstr>Key Subjects in WTO Cont..</vt:lpstr>
      <vt:lpstr>Key Subjects in WTO Cont…</vt:lpstr>
      <vt:lpstr>The World Bank Group (WB)</vt:lpstr>
      <vt:lpstr>WB Cont…</vt:lpstr>
      <vt:lpstr>The World Economic Forum (WEF)</vt:lpstr>
      <vt:lpstr>International NGOs: developing an alternative vision </vt:lpstr>
      <vt:lpstr>The Association for Progressive Communication (APC)</vt:lpstr>
      <vt:lpstr>Other organizationes</vt:lpstr>
      <vt:lpstr> Regional organisations: promoting regional positions </vt:lpstr>
      <vt:lpstr>Cont…</vt:lpstr>
      <vt:lpstr> African Telecommunications Union (ATU)</vt:lpstr>
      <vt:lpstr>UNECA</vt:lpstr>
      <vt:lpstr>Private enterprise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Policy سياسات تكنولوجيا المعلومات والاتصالات</dc:title>
  <dc:creator>samah2016</dc:creator>
  <cp:lastModifiedBy>samah</cp:lastModifiedBy>
  <cp:revision>26</cp:revision>
  <dcterms:created xsi:type="dcterms:W3CDTF">2006-08-16T00:00:00Z</dcterms:created>
  <dcterms:modified xsi:type="dcterms:W3CDTF">2018-10-20T08:03:24Z</dcterms:modified>
</cp:coreProperties>
</file>