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9" r:id="rId4"/>
    <p:sldId id="268" r:id="rId5"/>
    <p:sldId id="259" r:id="rId6"/>
    <p:sldId id="260" r:id="rId7"/>
    <p:sldId id="261" r:id="rId8"/>
    <p:sldId id="275" r:id="rId9"/>
    <p:sldId id="276" r:id="rId10"/>
    <p:sldId id="277" r:id="rId11"/>
    <p:sldId id="262" r:id="rId12"/>
    <p:sldId id="263" r:id="rId13"/>
    <p:sldId id="264" r:id="rId14"/>
    <p:sldId id="272" r:id="rId15"/>
    <p:sldId id="265" r:id="rId16"/>
    <p:sldId id="266" r:id="rId17"/>
    <p:sldId id="278" r:id="rId18"/>
    <p:sldId id="270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EA55-09D5-4497-ABC0-721631B3FB0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40AA-AE3B-4F07-8A2F-F2BCB8811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EB33E-D154-4F74-9609-383D5A2AC1CB}" type="slidenum">
              <a:rPr lang="en-US"/>
              <a:pPr/>
              <a:t>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7237" cy="342582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49"/>
            <a:ext cx="5026369" cy="41129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743AB1-2124-4F6D-975D-992B9267FD55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DE80F-80D1-4056-B0A3-65A37CD10DEE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00421-E303-446C-A7CD-32BAE53516DB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19C39-FA9C-45EE-93D2-B05D045B7D9B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D8EB-3BED-4A2A-8B57-0A423DE6C9E4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048-561D-4C43-8B29-28E060D6B3AA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3D1EA-47FD-4E7A-A8E2-8681BB338E75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1ECA6-18BA-4BBD-8A94-D446250FDA36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74B90-35DD-4FCF-A8EC-29738CA41D2B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086F08-28DB-42CB-9C97-2A8023C6B467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3DF99-357A-482C-83FF-C759D33161A8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17992F-D48F-4A40-92D1-13FF3A77A8D5}" type="datetime1">
              <a:rPr lang="en-US" smtClean="0"/>
              <a:pPr/>
              <a:t>10/12/2018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ICT Policy</a:t>
            </a:r>
            <a:br>
              <a:rPr lang="en-US" dirty="0" smtClean="0"/>
            </a:br>
            <a:r>
              <a:rPr lang="ar-SA" dirty="0" smtClean="0"/>
              <a:t>سياسات تكنولوجيا المعلومات والاتصالات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Lecture (5)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Dr.Samah</a:t>
            </a:r>
            <a:r>
              <a:rPr lang="en-US" sz="3200" dirty="0" smtClean="0">
                <a:solidFill>
                  <a:srgbClr val="FF0000"/>
                </a:solidFill>
              </a:rPr>
              <a:t> Mohammed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46 Member Countries.</a:t>
            </a:r>
          </a:p>
          <a:p>
            <a:endParaRPr lang="en-US" sz="3600" dirty="0" smtClean="0"/>
          </a:p>
          <a:p>
            <a:r>
              <a:rPr lang="en-US" sz="3600" dirty="0" smtClean="0"/>
              <a:t>Oversees the ITU work between PPs.</a:t>
            </a:r>
          </a:p>
          <a:p>
            <a:r>
              <a:rPr lang="en-US" sz="3600" dirty="0" smtClean="0"/>
              <a:t>Meet every year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Secretariat </a:t>
            </a:r>
            <a:r>
              <a:rPr lang="en-US" sz="3200" dirty="0" smtClean="0">
                <a:solidFill>
                  <a:srgbClr val="FF0000"/>
                </a:solidFill>
              </a:rPr>
              <a:t>(SG)</a:t>
            </a:r>
          </a:p>
          <a:p>
            <a:r>
              <a:rPr lang="en-US" sz="3200" dirty="0" err="1" smtClean="0"/>
              <a:t>Radiocommunication</a:t>
            </a:r>
            <a:r>
              <a:rPr lang="en-US" sz="3200" dirty="0" smtClean="0"/>
              <a:t> Sector </a:t>
            </a:r>
            <a:r>
              <a:rPr lang="en-US" sz="3200" dirty="0" smtClean="0">
                <a:solidFill>
                  <a:srgbClr val="00B050"/>
                </a:solidFill>
              </a:rPr>
              <a:t>(ITU-R)</a:t>
            </a:r>
          </a:p>
          <a:p>
            <a:r>
              <a:rPr lang="en-US" sz="3200" dirty="0" smtClean="0"/>
              <a:t>Telecommunication Standardization Sector </a:t>
            </a:r>
            <a:r>
              <a:rPr lang="en-US" sz="3200" dirty="0" smtClean="0">
                <a:solidFill>
                  <a:srgbClr val="0070C0"/>
                </a:solidFill>
              </a:rPr>
              <a:t>(ITU-T)</a:t>
            </a:r>
          </a:p>
          <a:p>
            <a:r>
              <a:rPr lang="en-US" sz="3200" dirty="0" smtClean="0"/>
              <a:t>Telecommunication Development Sector </a:t>
            </a:r>
            <a:r>
              <a:rPr lang="en-US" sz="3200" dirty="0" smtClean="0">
                <a:solidFill>
                  <a:srgbClr val="C00000"/>
                </a:solidFill>
              </a:rPr>
              <a:t>(ITU-D)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Structure of ITU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Tasks:-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smtClean="0"/>
              <a:t>World </a:t>
            </a:r>
            <a:r>
              <a:rPr lang="en-US" sz="2800" dirty="0" err="1" smtClean="0"/>
              <a:t>Radiocommunication</a:t>
            </a:r>
            <a:r>
              <a:rPr lang="en-US" sz="2800" dirty="0" smtClean="0"/>
              <a:t> Conferences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err="1" smtClean="0"/>
              <a:t>Radiocommunication</a:t>
            </a:r>
            <a:r>
              <a:rPr lang="en-US" sz="2800" dirty="0" smtClean="0"/>
              <a:t> Assemblies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smtClean="0"/>
              <a:t>Study Groups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smtClean="0"/>
              <a:t>Radio Regulations Board (RRB)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err="1" smtClean="0"/>
              <a:t>Radiocommunication</a:t>
            </a:r>
            <a:r>
              <a:rPr lang="en-US" sz="2800" dirty="0" smtClean="0"/>
              <a:t> Advisory Group (RAG)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smtClean="0"/>
              <a:t>Space services department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smtClean="0"/>
              <a:t>Terrestrial services department</a:t>
            </a:r>
          </a:p>
          <a:p>
            <a:pPr marL="381000" indent="-381000">
              <a:lnSpc>
                <a:spcPct val="90000"/>
              </a:lnSpc>
            </a:pPr>
            <a:r>
              <a:rPr lang="en-US" sz="2800" dirty="0" smtClean="0"/>
              <a:t>Publications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ITU </a:t>
            </a:r>
            <a:r>
              <a:rPr lang="en-US" sz="4400" dirty="0" err="1" smtClean="0"/>
              <a:t>Radiocommunication</a:t>
            </a:r>
            <a:r>
              <a:rPr lang="en-US" sz="4400" dirty="0" smtClean="0"/>
              <a:t> Sector</a:t>
            </a:r>
            <a:br>
              <a:rPr lang="en-US" sz="4400" dirty="0" smtClean="0"/>
            </a:br>
            <a:r>
              <a:rPr lang="en-US" sz="4400" dirty="0" smtClean="0"/>
              <a:t>(ITU-R)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Tasks :-</a:t>
            </a:r>
          </a:p>
          <a:p>
            <a:r>
              <a:rPr lang="en-US" dirty="0" smtClean="0"/>
              <a:t>Solve technical, operational and tariff questions with a view of standardizing all telecommunications (wired and wireless) on worldwide basis. </a:t>
            </a:r>
          </a:p>
          <a:p>
            <a:r>
              <a:rPr lang="en-US" dirty="0" smtClean="0"/>
              <a:t>Telecommunications Standardization</a:t>
            </a:r>
          </a:p>
          <a:p>
            <a:r>
              <a:rPr lang="en-US" dirty="0" smtClean="0"/>
              <a:t> Conferences and Study Groups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Telecommunication Standardization Sector (ITU-T)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couldn’t make a telephone call from one side of the world to the other.</a:t>
            </a:r>
          </a:p>
          <a:p>
            <a:r>
              <a:rPr lang="en-US" dirty="0" smtClean="0"/>
              <a:t>You wouldn’t be able to surf the Internet .</a:t>
            </a:r>
          </a:p>
          <a:p>
            <a:r>
              <a:rPr lang="en-US" dirty="0" smtClean="0"/>
              <a:t>Modern communications, as we know them, just wouldn’t exist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ITU-T standards: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Tasks:-</a:t>
            </a:r>
          </a:p>
          <a:p>
            <a:r>
              <a:rPr lang="en-US" dirty="0" smtClean="0"/>
              <a:t>To discharge the Union's dual responsibility as a UN specialized agency and executing agency for implementing projects under the UN development system or other funding arrangements.</a:t>
            </a:r>
          </a:p>
          <a:p>
            <a:r>
              <a:rPr lang="en-US" dirty="0" smtClean="0"/>
              <a:t>Development Conferences, Study Groups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Telecommunication Development Sector (ITU-D)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/>
          <a:lstStyle/>
          <a:p>
            <a:r>
              <a:rPr lang="en-US" dirty="0" smtClean="0"/>
              <a:t>The ITU Secretary-General is the legal representative of the Union.</a:t>
            </a:r>
          </a:p>
          <a:p>
            <a:r>
              <a:rPr lang="en-US" dirty="0" smtClean="0"/>
              <a:t>With the Coordination Committee and Secretariat, he coordinates the Union's activities and prepares policies and plans for the Union.</a:t>
            </a:r>
          </a:p>
          <a:p>
            <a:r>
              <a:rPr lang="en-US" dirty="0" smtClean="0"/>
              <a:t>Assisted in these duties by the Deputy Secretary-General, he is also responsible to the PP and Council for the administrative and financial issues.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General Secretariat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ITU Publications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6250" t="18889" r="10000" b="10000"/>
          <a:stretch>
            <a:fillRect/>
          </a:stretch>
        </p:blipFill>
        <p:spPr bwMode="auto">
          <a:xfrm>
            <a:off x="0" y="15240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9956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WIPO</a:t>
            </a:r>
            <a:r>
              <a:rPr lang="en-US" dirty="0" smtClean="0"/>
              <a:t> is a specialized agency of the United Nations responsible for promoting the protection of intellectual property worldwide</a:t>
            </a:r>
          </a:p>
          <a:p>
            <a:r>
              <a:rPr lang="en-US" dirty="0" smtClean="0"/>
              <a:t>179 countries are WIPO members; national and international non-governmental </a:t>
            </a:r>
            <a:r>
              <a:rPr lang="en-US" dirty="0" err="1" smtClean="0"/>
              <a:t>organisations</a:t>
            </a:r>
            <a:r>
              <a:rPr lang="en-US" dirty="0" smtClean="0"/>
              <a:t> may apply for observer status (</a:t>
            </a:r>
            <a:r>
              <a:rPr lang="en-US" dirty="0" smtClean="0">
                <a:hlinkClick r:id="rId2"/>
              </a:rPr>
              <a:t>www.wipo.org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ICT revolution has probably had a greater impact on WIPO than on any other UN agency.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Intellectual Property Organization(WIPO)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WIPO </a:t>
            </a:r>
            <a:r>
              <a:rPr lang="en-US" dirty="0" smtClean="0"/>
              <a:t>is responsible for administering 23 </a:t>
            </a:r>
            <a:r>
              <a:rPr lang="en-US" dirty="0" smtClean="0"/>
              <a:t>treaties(</a:t>
            </a:r>
            <a:r>
              <a:rPr lang="ar-SA" dirty="0" smtClean="0"/>
              <a:t>معاهدات</a:t>
            </a:r>
            <a:r>
              <a:rPr lang="en-US" dirty="0" smtClean="0"/>
              <a:t>) </a:t>
            </a:r>
            <a:r>
              <a:rPr lang="en-US" dirty="0" smtClean="0"/>
              <a:t>in the field of intellectual </a:t>
            </a:r>
            <a:r>
              <a:rPr lang="en-US" dirty="0" smtClean="0"/>
              <a:t>property.</a:t>
            </a:r>
          </a:p>
          <a:p>
            <a:endParaRPr lang="en-US" dirty="0" smtClean="0"/>
          </a:p>
          <a:p>
            <a:r>
              <a:rPr lang="en-US" dirty="0" smtClean="0"/>
              <a:t>The treaties define internationally-agreed basic standards of protection in each </a:t>
            </a:r>
            <a:r>
              <a:rPr lang="en-US" dirty="0" smtClean="0"/>
              <a:t>country.</a:t>
            </a:r>
          </a:p>
          <a:p>
            <a:endParaRPr lang="en-US" dirty="0" smtClean="0"/>
          </a:p>
          <a:p>
            <a:r>
              <a:rPr lang="en-US" dirty="0" smtClean="0"/>
              <a:t>WIPO faces large challenges in leading the way towards a system of intellectual </a:t>
            </a:r>
            <a:r>
              <a:rPr lang="en-US" dirty="0" smtClean="0">
                <a:solidFill>
                  <a:srgbClr val="FF0000"/>
                </a:solidFill>
              </a:rPr>
              <a:t>property rights.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WIPO Cont…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Intergovernmental Organization for  development of telecommunications in which also non-governmental entities participate.</a:t>
            </a:r>
          </a:p>
          <a:p>
            <a:r>
              <a:rPr lang="en-US" sz="2800" dirty="0" smtClean="0"/>
              <a:t>137 years old</a:t>
            </a:r>
          </a:p>
          <a:p>
            <a:r>
              <a:rPr lang="en-US" sz="2800" dirty="0" smtClean="0"/>
              <a:t>189 Member States, 650 Sector Members</a:t>
            </a:r>
          </a:p>
          <a:p>
            <a:r>
              <a:rPr lang="en-US" sz="2800" dirty="0" smtClean="0"/>
              <a:t>750 staff / 71 nationalities</a:t>
            </a:r>
          </a:p>
          <a:p>
            <a:r>
              <a:rPr lang="en-US" sz="2800" dirty="0" smtClean="0"/>
              <a:t>Website: http://www.itu.int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International Telecommunications Union (ITU)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Founded on the principle of international cooperation between government and the private sector, </a:t>
            </a:r>
          </a:p>
          <a:p>
            <a:r>
              <a:rPr lang="en-US" sz="2800" dirty="0" smtClean="0"/>
              <a:t>The ITU is the global forum through which government and industry can work towards consensus on a wide range of issues affecting the future direction of this industry.</a:t>
            </a:r>
          </a:p>
          <a:p>
            <a:r>
              <a:rPr lang="en-US" sz="2800" dirty="0" smtClean="0"/>
              <a:t>ITU has adapted to the times and become more responsive to private companies.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63956"/>
            <a:ext cx="7772400" cy="51232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66CC"/>
                </a:solidFill>
              </a:rPr>
              <a:t>ITU</a:t>
            </a:r>
            <a:r>
              <a:rPr lang="ja-JP" altLang="en-US" sz="2800" smtClean="0">
                <a:solidFill>
                  <a:srgbClr val="0066CC"/>
                </a:solidFill>
              </a:rPr>
              <a:t>’</a:t>
            </a:r>
            <a:r>
              <a:rPr lang="en-US" altLang="ja-JP" sz="2800" dirty="0" smtClean="0">
                <a:solidFill>
                  <a:srgbClr val="0066CC"/>
                </a:solidFill>
              </a:rPr>
              <a:t>s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C00000"/>
                </a:solidFill>
              </a:rPr>
              <a:t>Global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0066CC"/>
                </a:solidFill>
              </a:rPr>
              <a:t>presence</a:t>
            </a:r>
            <a:endParaRPr lang="en-US" sz="2800" dirty="0" smtClean="0">
              <a:solidFill>
                <a:srgbClr val="0066CC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white">
          <a:xfrm>
            <a:off x="228600" y="827782"/>
            <a:ext cx="8686800" cy="10772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Headquarters</a:t>
            </a:r>
            <a:r>
              <a:rPr lang="en-US" sz="1600" dirty="0">
                <a:solidFill>
                  <a:schemeClr val="tx2"/>
                </a:solidFill>
              </a:rPr>
              <a:t> in Geneva with Liaison Office in New York</a:t>
            </a:r>
          </a:p>
          <a:p>
            <a:r>
              <a:rPr lang="en-GB" sz="1600" b="1" dirty="0">
                <a:solidFill>
                  <a:schemeClr val="tx2"/>
                </a:solidFill>
              </a:rPr>
              <a:t>Regional offices </a:t>
            </a:r>
            <a:r>
              <a:rPr lang="en-GB" sz="1600" dirty="0">
                <a:solidFill>
                  <a:schemeClr val="tx2"/>
                </a:solidFill>
              </a:rPr>
              <a:t>in Addis Ababa, Bangkok, Brasilia, Cairo</a:t>
            </a:r>
          </a:p>
          <a:p>
            <a:r>
              <a:rPr lang="en-GB" sz="1600" b="1" dirty="0">
                <a:solidFill>
                  <a:schemeClr val="tx2"/>
                </a:solidFill>
              </a:rPr>
              <a:t>Area offices </a:t>
            </a:r>
            <a:r>
              <a:rPr lang="en-GB" sz="1600" dirty="0">
                <a:solidFill>
                  <a:schemeClr val="tx2"/>
                </a:solidFill>
              </a:rPr>
              <a:t>in Bridgetown, Dakar, Harare, Jakarta, Moscow, Santiago, Tegucigalpa, Yaoundé</a:t>
            </a:r>
            <a:endParaRPr lang="en-US" sz="1600" b="1" dirty="0">
              <a:solidFill>
                <a:schemeClr val="tx2"/>
              </a:solidFill>
            </a:endParaRPr>
          </a:p>
        </p:txBody>
      </p:sp>
      <p:pic>
        <p:nvPicPr>
          <p:cNvPr id="19460" name="Picture 4" descr="itu_ma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828800"/>
            <a:ext cx="8839200" cy="4953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3276600" y="2971800"/>
            <a:ext cx="790575" cy="422275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tx1"/>
              </a:buClr>
              <a:buFont typeface="Arial" charset="0"/>
              <a:buNone/>
              <a:defRPr/>
            </a:pPr>
            <a:endParaRPr lang="en-US" sz="160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Companies both large and small can become members of ITU sectors by paying membership fees.</a:t>
            </a:r>
          </a:p>
          <a:p>
            <a:r>
              <a:rPr lang="en-US" sz="3200" dirty="0" smtClean="0"/>
              <a:t>companies provide much of the technical input to the decision-making process.</a:t>
            </a:r>
          </a:p>
          <a:p>
            <a:r>
              <a:rPr lang="en-US" sz="3200" dirty="0" smtClean="0"/>
              <a:t>Lower fees are available for membership in the Telecommunications Development Sector.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ITU membership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ITU’s mission covers technical, developmental and policy issues . Much of its authority derives from its </a:t>
            </a:r>
            <a:r>
              <a:rPr lang="en-US" sz="2800" dirty="0" smtClean="0">
                <a:solidFill>
                  <a:srgbClr val="FF0000"/>
                </a:solidFill>
              </a:rPr>
              <a:t>World Conferences</a:t>
            </a:r>
            <a:r>
              <a:rPr lang="en-US" sz="2800" dirty="0" smtClean="0"/>
              <a:t>, which </a:t>
            </a:r>
            <a:r>
              <a:rPr lang="en-US" sz="2800" dirty="0" err="1" smtClean="0">
                <a:solidFill>
                  <a:srgbClr val="00B050"/>
                </a:solidFill>
              </a:rPr>
              <a:t>review</a:t>
            </a:r>
            <a:r>
              <a:rPr lang="en-US" sz="2800" dirty="0" err="1" smtClean="0"/>
              <a:t>,and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adopt</a:t>
            </a:r>
            <a:r>
              <a:rPr lang="en-US" sz="2800" dirty="0" smtClean="0"/>
              <a:t> the regulations that form the framework for the provision of international telecommunications services.</a:t>
            </a:r>
          </a:p>
          <a:p>
            <a:r>
              <a:rPr lang="en-US" sz="2800" dirty="0" smtClean="0"/>
              <a:t>Establishes the technical characteristics and operational procedures for wireless services.</a:t>
            </a:r>
          </a:p>
          <a:p>
            <a:r>
              <a:rPr lang="en-US" sz="2800" dirty="0" smtClean="0"/>
              <a:t>manages the global radio frequency spectrum.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 Mission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coordinates international standard setting activities including standards for Internet Protocol (IP) networks and IP-based systems.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Development Sector implements communications development projects that are funded by the UN and other sources.</a:t>
            </a:r>
          </a:p>
          <a:p>
            <a:r>
              <a:rPr lang="en-US" dirty="0" smtClean="0"/>
              <a:t>publishes definitive information on telecommunications trends.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 Mission Cont…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Plenipotentiary Conferences, Council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World Conferences on International Telecommunications.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Three ITU Sectors.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General Secretariat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the ITU Works?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Highest authority of ITU.</a:t>
            </a:r>
          </a:p>
          <a:p>
            <a:r>
              <a:rPr lang="en-US" sz="2800" dirty="0" smtClean="0"/>
              <a:t>Sets tasks, organization, plans, budget.</a:t>
            </a:r>
          </a:p>
          <a:p>
            <a:r>
              <a:rPr lang="en-US" sz="2800" dirty="0" smtClean="0"/>
              <a:t>Elects Council Member Countries </a:t>
            </a:r>
          </a:p>
          <a:p>
            <a:r>
              <a:rPr lang="en-US" sz="2800" dirty="0" smtClean="0"/>
              <a:t>Elects 5 high officials and 12 Radio Regulations Board (RRB) members.</a:t>
            </a:r>
          </a:p>
          <a:p>
            <a:r>
              <a:rPr lang="en-US" sz="2800" dirty="0" smtClean="0"/>
              <a:t>One country –one voice. Consensus. </a:t>
            </a:r>
          </a:p>
          <a:p>
            <a:r>
              <a:rPr lang="en-US" sz="2800" dirty="0" smtClean="0"/>
              <a:t>Meets every 4 years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Plenipotentiary(PP) Conferences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741</Words>
  <Application>Microsoft Office PowerPoint</Application>
  <PresentationFormat>On-screen Show (4:3)</PresentationFormat>
  <Paragraphs>114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ICT Policy سياسات تكنولوجيا المعلومات والاتصالات</vt:lpstr>
      <vt:lpstr>The International Telecommunications Union (ITU)</vt:lpstr>
      <vt:lpstr>Cont…</vt:lpstr>
      <vt:lpstr>ITU’s Global presence</vt:lpstr>
      <vt:lpstr>ITU membership </vt:lpstr>
      <vt:lpstr>ITU Mission </vt:lpstr>
      <vt:lpstr>ITU Mission Cont…</vt:lpstr>
      <vt:lpstr>How the ITU Works?</vt:lpstr>
      <vt:lpstr>Plenipotentiary(PP) Conferences </vt:lpstr>
      <vt:lpstr>Council</vt:lpstr>
      <vt:lpstr>Structure of ITU</vt:lpstr>
      <vt:lpstr>ITU Radiocommunication Sector (ITU-R)</vt:lpstr>
      <vt:lpstr>Telecommunication Standardization Sector (ITU-T)</vt:lpstr>
      <vt:lpstr>Without ITU-T standards:</vt:lpstr>
      <vt:lpstr>Telecommunication Development Sector (ITU-D)</vt:lpstr>
      <vt:lpstr>The General Secretariat</vt:lpstr>
      <vt:lpstr>ITU Publications</vt:lpstr>
      <vt:lpstr>World Intellectual Property Organization(WIPO) </vt:lpstr>
      <vt:lpstr>WIPO Cont…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Policy سياسات تكنولوجيا المعلومات والاتصالات</dc:title>
  <dc:creator>samah2016</dc:creator>
  <cp:lastModifiedBy>samah</cp:lastModifiedBy>
  <cp:revision>30</cp:revision>
  <dcterms:created xsi:type="dcterms:W3CDTF">2006-08-16T00:00:00Z</dcterms:created>
  <dcterms:modified xsi:type="dcterms:W3CDTF">2018-10-12T09:37:29Z</dcterms:modified>
</cp:coreProperties>
</file>