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40"/>
  </p:notesMasterIdLst>
  <p:sldIdLst>
    <p:sldId id="256" r:id="rId2"/>
    <p:sldId id="290" r:id="rId3"/>
    <p:sldId id="257" r:id="rId4"/>
    <p:sldId id="258" r:id="rId5"/>
    <p:sldId id="303" r:id="rId6"/>
    <p:sldId id="302" r:id="rId7"/>
    <p:sldId id="265" r:id="rId8"/>
    <p:sldId id="268" r:id="rId9"/>
    <p:sldId id="270" r:id="rId10"/>
    <p:sldId id="266" r:id="rId11"/>
    <p:sldId id="269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80" r:id="rId20"/>
    <p:sldId id="281" r:id="rId21"/>
    <p:sldId id="293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2" r:id="rId31"/>
    <p:sldId id="294" r:id="rId32"/>
    <p:sldId id="295" r:id="rId33"/>
    <p:sldId id="296" r:id="rId34"/>
    <p:sldId id="297" r:id="rId35"/>
    <p:sldId id="298" r:id="rId36"/>
    <p:sldId id="299" r:id="rId37"/>
    <p:sldId id="300" r:id="rId38"/>
    <p:sldId id="301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9B4BE6-BC34-40C1-B191-6D3188C84BF9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142675-686C-4A34-AFDC-32795BC9B5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7DC8-E8CA-42C1-9224-9B2F3623A78E}" type="datetime1">
              <a:rPr lang="en-US" smtClean="0"/>
              <a:pPr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86C73-34BF-4134-8EA8-C704AC3FEDD6}" type="datetime1">
              <a:rPr lang="en-US" smtClean="0"/>
              <a:pPr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137C4-F5B1-48B5-9321-3876F5B60E29}" type="datetime1">
              <a:rPr lang="en-US" smtClean="0"/>
              <a:pPr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0CF9F-B0E3-4E14-9FEB-6578AFC12AF1}" type="datetime1">
              <a:rPr lang="en-US" smtClean="0"/>
              <a:pPr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A391E-AB12-4FF8-A554-F069B36CC0AF}" type="datetime1">
              <a:rPr lang="en-US" smtClean="0"/>
              <a:pPr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533CD-E24C-4AB4-9581-83411685B89E}" type="datetime1">
              <a:rPr lang="en-US" smtClean="0"/>
              <a:pPr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77D1E-2616-41F6-B80A-E7FF76A26982}" type="datetime1">
              <a:rPr lang="en-US" smtClean="0"/>
              <a:pPr/>
              <a:t>9/25/2018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CA77-6D95-4B18-A53A-D97A042A0350}" type="datetime1">
              <a:rPr lang="en-US" smtClean="0"/>
              <a:pPr/>
              <a:t>9/25/2018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C20D6-3A4E-4DC3-BE95-6EE7F8710414}" type="datetime1">
              <a:rPr lang="en-US" smtClean="0"/>
              <a:pPr/>
              <a:t>9/25/2018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3BFB0-8013-43DD-91E2-3BDF801524D5}" type="datetime1">
              <a:rPr lang="en-US" smtClean="0"/>
              <a:pPr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C778F-0912-4B36-9E6C-AD4958E722CB}" type="datetime1">
              <a:rPr lang="en-US" smtClean="0"/>
              <a:pPr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99463-8CFC-48FF-9FE9-E99727A1949A}" type="datetime1">
              <a:rPr lang="en-US" smtClean="0"/>
              <a:pPr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305800" cy="1143000"/>
          </a:xfrm>
        </p:spPr>
        <p:txBody>
          <a:bodyPr>
            <a:noAutofit/>
          </a:bodyPr>
          <a:lstStyle/>
          <a:p>
            <a:pPr algn="ctr"/>
            <a:r>
              <a:rPr lang="ar-SA" b="1" dirty="0" smtClean="0">
                <a:solidFill>
                  <a:srgbClr val="C00000"/>
                </a:solidFill>
              </a:rPr>
              <a:t/>
            </a:r>
            <a:br>
              <a:rPr lang="ar-SA" b="1" dirty="0" smtClean="0">
                <a:solidFill>
                  <a:srgbClr val="C00000"/>
                </a:solidFill>
              </a:rPr>
            </a:br>
            <a:r>
              <a:rPr lang="ar-SA" b="1" dirty="0" smtClean="0">
                <a:solidFill>
                  <a:srgbClr val="C00000"/>
                </a:solidFill>
              </a:rPr>
              <a:t/>
            </a:r>
            <a:br>
              <a:rPr lang="ar-SA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Open Source Operating System</a:t>
            </a:r>
            <a:r>
              <a:rPr lang="ar-SA" b="1" dirty="0" smtClean="0">
                <a:solidFill>
                  <a:srgbClr val="C00000"/>
                </a:solidFill>
              </a:rPr>
              <a:t/>
            </a:r>
            <a:br>
              <a:rPr lang="ar-SA" b="1" dirty="0" smtClean="0">
                <a:solidFill>
                  <a:srgbClr val="C00000"/>
                </a:solidFill>
              </a:rPr>
            </a:br>
            <a:r>
              <a:rPr lang="ar-SA" b="1" dirty="0" smtClean="0">
                <a:solidFill>
                  <a:srgbClr val="C00000"/>
                </a:solidFill>
              </a:rPr>
              <a:t>نظم تشغيل مفتوحة المصدر</a:t>
            </a:r>
            <a:br>
              <a:rPr lang="ar-SA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Lecture (2)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4572000"/>
            <a:ext cx="1880394" cy="152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876800" y="586740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err="1" smtClean="0">
                <a:solidFill>
                  <a:srgbClr val="0070C0"/>
                </a:solidFill>
                <a:latin typeface="AR BLANCA" pitchFamily="2" charset="0"/>
              </a:rPr>
              <a:t>Dr.Samah</a:t>
            </a:r>
            <a:r>
              <a:rPr lang="en-US" sz="2800" b="1" dirty="0" smtClean="0">
                <a:solidFill>
                  <a:srgbClr val="0070C0"/>
                </a:solidFill>
                <a:latin typeface="AR BLANCA" pitchFamily="2" charset="0"/>
              </a:rPr>
              <a:t> Mohammed</a:t>
            </a:r>
            <a:endParaRPr lang="en-US" sz="2800" b="1" dirty="0">
              <a:solidFill>
                <a:srgbClr val="0070C0"/>
              </a:solidFill>
              <a:latin typeface="AR BLANCA" pitchFamily="2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Bash shell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1752600"/>
            <a:ext cx="83058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/>
              <a:t>Bourne-Again Shell</a:t>
            </a:r>
            <a:r>
              <a:rPr lang="en-US" sz="3200" u="sng" dirty="0" smtClean="0"/>
              <a:t> or (</a:t>
            </a:r>
            <a:r>
              <a:rPr lang="en-US" sz="3200" b="1" u="sng" dirty="0" smtClean="0"/>
              <a:t>BASH)</a:t>
            </a:r>
            <a:endParaRPr lang="en-US" sz="3200" dirty="0" smtClean="0"/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original Linux shell was the Bourne shell with a built-in Bourne interpreter. 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This shell was named after the program’s author,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Stephen Bourne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intention of a shell was to provide the user with a command-line interpreter, but to also provide the user with an environment to work in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819912"/>
          </a:xfrm>
        </p:spPr>
        <p:txBody>
          <a:bodyPr>
            <a:normAutofit/>
          </a:bodyPr>
          <a:lstStyle/>
          <a:p>
            <a:r>
              <a:rPr lang="en-US" dirty="0" smtClean="0"/>
              <a:t>ENTERING LINUX COMMANDS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828800"/>
            <a:ext cx="84582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When logged into Linux your first shell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will be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open. There are a prompt awaiting your command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user@localhost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~]$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prompt is telling you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who you are, where you are, who you are, and where you are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Who you are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is your 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user name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user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in this case)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Where you are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is the 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machine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you are on.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Localhost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means that the shell you have opened is on this computer.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Where you are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this tells you that your 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current working directory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is ~.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Who you are: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is provided by the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$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The $ represents your prompt: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$ indicates that you are a normal user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# would indicate that you are root (the system administrator).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* Note:  The ~ means “user’s home directory.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Simple Linux Commands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1516082"/>
            <a:ext cx="8839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There are several simple Linux commands that can tell you who you are, where you are, and what can be found at your current location:</a:t>
            </a:r>
          </a:p>
          <a:p>
            <a:r>
              <a:rPr lang="en-US" sz="32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whoami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output the user’s username</a:t>
            </a:r>
          </a:p>
          <a:p>
            <a:r>
              <a:rPr lang="en-US" sz="32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pwd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output the current working directory</a:t>
            </a:r>
          </a:p>
          <a:p>
            <a:r>
              <a:rPr lang="en-US" sz="32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hostname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output the name of the host (this will either be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localhost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localdomain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IP address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IP alias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of the machine logged in to)</a:t>
            </a:r>
          </a:p>
          <a:p>
            <a:r>
              <a:rPr lang="en-US" sz="32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passwd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used to change your password.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74371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Simple Linux Commands Cont..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752600"/>
            <a:ext cx="85344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4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uname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output basic information about your operating system.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arch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output basic information about your computer’s hardware (architecture).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who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list the users currently logged in to the computer you are operating on, including their terminal (which terminal window they have opened or whether they are on console).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bash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start a new Bash shell (if in a shell, this starts a new session so that the outer shell session is hidden). A variation is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to start a new shell. The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program may not start a Bash shell however depending on which version of Linux you are using.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exit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leave the current Bash shell and if this is the outermost Bash shell, close the window.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305800" cy="1143000"/>
          </a:xfrm>
        </p:spPr>
        <p:txBody>
          <a:bodyPr/>
          <a:lstStyle/>
          <a:p>
            <a:r>
              <a:rPr lang="en-US" dirty="0" smtClean="0"/>
              <a:t>Multiple Commands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752600"/>
            <a:ext cx="84582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You can enter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multiple commands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from the prompt by separating each with a 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semicolon 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(;)</a:t>
            </a:r>
            <a:endParaRPr lang="en-US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Example: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root@localhost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~]$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whoami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root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[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root@localhost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~]$ hostname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Localhost.localdomain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[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root@localhost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~]$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uname</a:t>
            </a:r>
            <a:endParaRPr lang="ar-S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Linux 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root@localhost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~]$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whoami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hostname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uname</a:t>
            </a: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root</a:t>
            </a:r>
          </a:p>
          <a:p>
            <a:r>
              <a:rPr lang="en-US" sz="24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Localhost.localdomain</a:t>
            </a:r>
            <a:endParaRPr lang="en-US" sz="24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Linux</a:t>
            </a:r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Notched Right Arrow 4"/>
          <p:cNvSpPr/>
          <p:nvPr/>
        </p:nvSpPr>
        <p:spPr>
          <a:xfrm>
            <a:off x="3276600" y="5105400"/>
            <a:ext cx="3124200" cy="762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Commands with Options and Parameters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902797"/>
            <a:ext cx="86868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Most Linux commands expect arguments. Arguments come in two basic forms, options and parameters. 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1- Options are user-specified variations to the command so that the command performs differently.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2- Parameters are commonly either file names or directories (or both).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The format of a Linux command is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command [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option(s)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 [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parameter(s)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7437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MAN PAGES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981200"/>
            <a:ext cx="8001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command available in Linux is called man, which is short for manual page.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There are 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manual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contents that explain the intention of the command and how to use it.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We can learn about everything about the commands (options, parameters and how to use it) 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command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is used to display the manual contents for a given Linux command.</a:t>
            </a:r>
          </a:p>
          <a:p>
            <a:pPr>
              <a:buFont typeface="Wingdings" pitchFamily="2" charset="2"/>
              <a:buChar char="Ø"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305800" cy="819912"/>
          </a:xfrm>
        </p:spPr>
        <p:txBody>
          <a:bodyPr/>
          <a:lstStyle/>
          <a:p>
            <a:r>
              <a:rPr lang="en-US" dirty="0" smtClean="0"/>
              <a:t>MAN PAGES Cont..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447800"/>
            <a:ext cx="86106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entries listed under the man page for the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command.</a:t>
            </a:r>
            <a:endParaRPr lang="ar-S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man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ls</a:t>
            </a:r>
            <a:endParaRPr lang="en-US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NAME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—list directory contents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SYNOPSIS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[OPTION]…. [FILE]…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OPTION is the list of optional options and FILE is the optional list of files/directories.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[] indicate that these entries are optional.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This is followed by approximately nine screens’ worth of options and their descriptions.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AUTHOR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Written by Richard Stallman and David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MacKenzie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 PAGES Cont..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734206"/>
            <a:ext cx="7772400" cy="4590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 PAGES Cont..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2362200"/>
            <a:ext cx="8001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After  each screen, the man page pauses with the “:” prompt. At this prompt, man awaits your keystroke to command how man should continue. You have the following options: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305800" cy="66751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447800"/>
            <a:ext cx="6477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Linux Interfaces</a:t>
            </a:r>
          </a:p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The LINUX GUI (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Gnome,KDE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Virtual machines</a:t>
            </a:r>
          </a:p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Use the CLI over the GUI</a:t>
            </a:r>
          </a:p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The Shell</a:t>
            </a:r>
          </a:p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Bash Shell</a:t>
            </a:r>
          </a:p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The Linux command line</a:t>
            </a:r>
          </a:p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Entering Linux commands </a:t>
            </a:r>
          </a:p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Simple Linux Commands</a:t>
            </a:r>
          </a:p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Multiple Commands </a:t>
            </a:r>
          </a:p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Commands with Options and Parameters </a:t>
            </a:r>
          </a:p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MAN PAGES</a:t>
            </a:r>
            <a:endParaRPr lang="ar-SA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Components of a Linux shell</a:t>
            </a:r>
          </a:p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Bash Features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rcRect l="18435" t="11469" r="28749" b="7445"/>
          <a:stretch>
            <a:fillRect/>
          </a:stretch>
        </p:blipFill>
        <p:spPr bwMode="auto">
          <a:xfrm>
            <a:off x="609600" y="533400"/>
            <a:ext cx="6934200" cy="5867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Components of a Linux shell(</a:t>
            </a:r>
            <a:r>
              <a:rPr lang="ar-SA" dirty="0" smtClean="0"/>
              <a:t>المجموعه الرابعه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3276600"/>
            <a:ext cx="64008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04800" y="1524000"/>
            <a:ext cx="8458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shell initializes itself which includes some predefined components as specified by initialization scripts.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user has the ability to add to the shell’s components through aliases, variables, commands, functions, and so forth.</a:t>
            </a:r>
          </a:p>
          <a:p>
            <a:pPr>
              <a:buFont typeface="Wingdings" pitchFamily="2" charset="2"/>
              <a:buChar char="Ø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05800" cy="6675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History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1752600"/>
            <a:ext cx="88392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the shell every time you enter</a:t>
            </a:r>
            <a:r>
              <a:rPr lang="ar-S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 command, that command is stored in a history list. To recall the history list, type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history</a:t>
            </a:r>
            <a:endParaRPr lang="ar-SA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You can re-execute any command in the history list by typing !# where # is the number as shown in the history list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For Example: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ls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uname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 vi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If you want to re-execute  the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command write !1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Cont..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524000"/>
            <a:ext cx="8077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There are several different ways to recall commands from the history list using the ! (sometimes called a “bang”). These are: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• !#—Recall the instruction from line # in the history list 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• !!—Recall the last instruction from the history list. 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• !string—Where string is a string of character to recall the most recent instruction that started with the given string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05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 Shell Variables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1295400"/>
            <a:ext cx="8763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variable is merely a name that references something stored in memory.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the first use a variable, we assign it a value. The assignment statement takes the form: </a:t>
            </a:r>
          </a:p>
          <a:p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var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value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where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is a 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variable name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and,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value is a the initial value stored in the variable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retrieve a value stored in a variable precede the variable name with a $ as in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$X or $NAME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command to output the value of a variable is echo. This is the general purpose output statement for Linux.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format is  : 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echo string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6675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Shell Variables Cont..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1371600"/>
            <a:ext cx="87630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variable names must be preceded by a $ in order to output the values stored in the variables.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Assume name =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Hiba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, Then</a:t>
            </a:r>
          </a:p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echo name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Outputs: name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echo $name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Outputs: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Hiba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echo command has a few basic options: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-n: Do not output a newline character at the end. If you use –n, then the next echo statement will output to the same line as this echo statement. By default, echo outputs a newline character at the end of the output.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-e: Enable interpretation of backslash escapes 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-E: Disable interpretation of backslash escapes.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Shell Variables Cont..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524000"/>
            <a:ext cx="8382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If the string is to include a character that has a special meaning, such as the $,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you must force the Bash interpreter to treat the character literally. You do this by preceding the character with a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\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(backslash).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Example: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if amount stores 183. To output this as a dollar amount: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echo \$ $amount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Outputs: $ 183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Shell Variables Cont..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2689706"/>
            <a:ext cx="6705600" cy="3253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609600" y="2133600"/>
            <a:ext cx="533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Escape Characters for Linux echo: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Environment Variables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2438400"/>
            <a:ext cx="8153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There are predefined variables these are known as environment variables.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see the environment variables defined, use the command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env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/>
              <a:t>Useful Environment Variables in Bash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pic>
        <p:nvPicPr>
          <p:cNvPr id="3" name="Picture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257300"/>
            <a:ext cx="7848600" cy="537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Linux Interfaces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66800" y="1905000"/>
            <a:ext cx="7391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There are two different types of user interfaces in Linux: </a:t>
            </a:r>
          </a:p>
          <a:p>
            <a:pPr lvl="0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Graphical User Interface (GUI) </a:t>
            </a:r>
          </a:p>
          <a:p>
            <a:pPr lvl="0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Command Line Interface (CLI)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Aliases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905000"/>
            <a:ext cx="7543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 alias is an assignment of a name to a value, but in this case the value is a Linux command. 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alias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name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command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Where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name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is the alias name and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command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is the Linux command.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If the command includes any blank spaces at all, the command must be enclosed in single quote marks (‘ ’).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305800" cy="7437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Aliases Cont..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371600"/>
            <a:ext cx="8686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Aliases are used by users for several reasons: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• To reduce the amount of typing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• So that complicated instructions do not have to be remembered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 that common written mistake made by the user can be interpreted correctly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• So that dangerous commands are made safer</a:t>
            </a:r>
          </a:p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Example: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alias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str1=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$HOME 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remove an alias using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unalias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Example: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remove the alias for str1</a:t>
            </a:r>
          </a:p>
          <a:p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unalias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str1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74371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Redirection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788616"/>
            <a:ext cx="8382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/>
              </a:buCl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Linux, there are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three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predefined locations for interaction with the Linux commands (programs).</a:t>
            </a:r>
          </a:p>
          <a:p>
            <a:pPr>
              <a:buClr>
                <a:schemeClr val="accent1"/>
              </a:buClr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These are </a:t>
            </a:r>
          </a:p>
          <a:p>
            <a:pPr lvl="0">
              <a:buClr>
                <a:schemeClr val="accent1"/>
              </a:buClr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1-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standard input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(STDIN default keyboard)</a:t>
            </a:r>
          </a:p>
          <a:p>
            <a:pPr lvl="0">
              <a:buClr>
                <a:schemeClr val="accent1"/>
              </a:buClr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2-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standard output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(STDOUT default terminal window)</a:t>
            </a:r>
          </a:p>
          <a:p>
            <a:pPr lvl="0">
              <a:buClr>
                <a:schemeClr val="accent1"/>
              </a:buClr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3-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standard error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(STDERR)</a:t>
            </a:r>
          </a:p>
          <a:p>
            <a:pPr lvl="0">
              <a:buClr>
                <a:schemeClr val="accent1"/>
              </a:buClr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accent1"/>
              </a:buCl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These three locations are actually file descriptors. </a:t>
            </a:r>
          </a:p>
          <a:p>
            <a:pPr>
              <a:buClr>
                <a:schemeClr val="accent1"/>
              </a:buCl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file descriptor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is a 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means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for 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representing a file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to be used by a 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Redirection Cont..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905000"/>
            <a:ext cx="83058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/>
              </a:buClr>
              <a:buFont typeface="Wingdings" pitchFamily="2" charset="2"/>
              <a:buChar char="q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In Linux, file descriptors are implemented as integer numbers with 0,1 and 2 reserved For STDIN, STDOUT, and STDERR</a:t>
            </a:r>
          </a:p>
          <a:p>
            <a:pPr>
              <a:buClr>
                <a:schemeClr val="accent1"/>
              </a:buClr>
              <a:buFont typeface="Wingdings" pitchFamily="2" charset="2"/>
              <a:buChar char="q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Linux command will receive its input from STDIN and send its output to STDOUT</a:t>
            </a:r>
          </a:p>
          <a:p>
            <a:pPr>
              <a:buClr>
                <a:schemeClr val="accent1"/>
              </a:buClr>
              <a:buFont typeface="Wingdings" pitchFamily="2" charset="2"/>
              <a:buChar char="q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 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redirection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is a command that alters the defaults of STDIN, STDOUT, and STDERR.</a:t>
            </a:r>
          </a:p>
          <a:p>
            <a:pPr>
              <a:buClr>
                <a:schemeClr val="accent1"/>
              </a:buClr>
              <a:buFont typeface="Wingdings" pitchFamily="2" charset="2"/>
              <a:buChar char="q"/>
            </a:pPr>
            <a:endParaRPr lang="en-US" sz="3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Output Redirection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1447800"/>
            <a:ext cx="87630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We can store the results of a Linux command to  a file by redirect the output of this command to that file rather than the Terminal.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There are two forms of output redirection: 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 Send output to the file whose name is specified after the &gt;; if the file already exists, delete its contents before writing.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&gt;&gt;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Append output to the file whose name is specified after the &gt;&gt;; if the file does not currently exist, create it.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Example:</a:t>
            </a:r>
          </a:p>
          <a:p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ls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–l &gt; try.txt</a:t>
            </a:r>
          </a:p>
          <a:p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cat try.txt &gt;&gt; user1.txt</a:t>
            </a:r>
            <a:endParaRPr lang="en-US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Input Redirection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2209800"/>
            <a:ext cx="7543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There are two forms of input redirection: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&lt;   -Use the file whose name is specified after the &lt; as input to the command.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&lt;&lt; -Use STDIN (keyboard) as input.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Linux pipe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697772"/>
            <a:ext cx="76200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Linux pipe is used to send the output of one program to serve as the input to another.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Redirect the output of one command to serve as the input to the next command.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Example:</a:t>
            </a:r>
          </a:p>
          <a:p>
            <a:pPr algn="ctr"/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ls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-1 |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wc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–l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305800" cy="66751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Other Useful Bash Features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1066800"/>
            <a:ext cx="88392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Tilde expansion </a:t>
            </a: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~ is used to denote a user’s home directory </a:t>
            </a:r>
          </a:p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Wildcards</a:t>
            </a: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Wildcards are a shortcut approach to specify a number of similarly named files without having to enumerate all of them.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* Linux interpreter replaces it with all entities in the given directory.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* can be used as a portion of a name.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Example: All of the items that start with the name “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file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” and end with “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.txt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” but can have any characters in between would appear as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file*.txt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this will match file1.txt, file21.txt, file_a.txt, and also file.txt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FF0000"/>
                </a:solidFill>
              </a:rPr>
              <a:t>Tutorial(1)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524000"/>
            <a:ext cx="7924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1-Given the following prompt, answer the questions below. </a:t>
            </a:r>
          </a:p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khalid@English_server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/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ust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]#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L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Who is logged in? </a:t>
            </a:r>
          </a:p>
          <a:p>
            <a:pPr marL="514350" indent="-514350">
              <a:buAutoNum type="alphaL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What is the current working directory?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c. What is the hostname? </a:t>
            </a:r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2. What command would you use to change your password 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305800" cy="780288"/>
          </a:xfrm>
        </p:spPr>
        <p:txBody>
          <a:bodyPr>
            <a:normAutofit/>
          </a:bodyPr>
          <a:lstStyle/>
          <a:p>
            <a:r>
              <a:rPr lang="en-US" b="1" dirty="0" smtClean="0"/>
              <a:t>THE LINUX GUIs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447800"/>
            <a:ext cx="76962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two common GUIs in Red Hat Linux are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Gnome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KDE(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Komon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Desktop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Envronment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Gnome environment is the default GUI for Red Hat.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Both of these GUIs are built on top of an older graphical interface system called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X-Windows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Gnome and KDE both GUIs offer very similar features with only their appearances differing.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Each comes with its own basic set of application software.</a:t>
            </a:r>
          </a:p>
          <a:p>
            <a:pPr>
              <a:buFont typeface="Wingdings" pitchFamily="2" charset="2"/>
              <a:buChar char="Ø"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LINUX COMMAND LINE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2362200"/>
            <a:ext cx="7772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CLI is part of a shell. The Linux shell itself contains the CLI, an interpreter, and an environment of previously defined entities like functions and variables.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Why you should ever want to use the CLI over the GUI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2133600"/>
            <a:ext cx="8229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1-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Contro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Controlling the full capabilities of the operating system: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Most Linux commands have a number of options that can be specified via the command line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Some of the Linux options are not available through the GUI.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2-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Speed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graphics take more processing time which make it slower than CLI 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3-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Resources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graphics take more hard disk memory, processing time and power.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MACHINES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1447800"/>
            <a:ext cx="85344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A VM is an extension to an older idea known as software emulation.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VM is a related idea to the emulator. The VM, as the name implies, creates an illusionary computer in your physical computer. 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physical computer is set up to run a 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specific operating system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specific software.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However, through emulation, the VM then can provide the user with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different operating system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running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different software.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305800" cy="6858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The Shell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6200" y="1295400"/>
            <a:ext cx="89916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interpreter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is a program which accepts user input, interprets the command entered, and executes it.</a:t>
            </a:r>
          </a:p>
          <a:p>
            <a:pPr>
              <a:buFont typeface="Wingdings" pitchFamily="2" charset="2"/>
              <a:buChar char="Ø"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interpreter runs in an environment consisting of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instructions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commands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command shortcuts (called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aliases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and values stored in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variables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Font typeface="Wingdings" pitchFamily="2" charset="2"/>
              <a:buChar char="Ø"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combination of the interpreter, command line, and environment make up what is known as a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shell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058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Shell Cont..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1524000"/>
            <a:ext cx="8763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Linux has a variety of different shells: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Bourne shell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), C shell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csh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Korn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shell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ksh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), TC shell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tcsh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), Bourne Again shell (bash).</a:t>
            </a:r>
          </a:p>
          <a:p>
            <a:pPr lvl="1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shell is an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interface between the user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and the core components of the operating system (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kernel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shell is provided whenever a user opens a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terminal window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in the Linux GUI.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power of a Linux shell goes beyond the ability to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fill 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your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own pieces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though.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635</TotalTime>
  <Words>2096</Words>
  <Application>Microsoft Office PowerPoint</Application>
  <PresentationFormat>On-screen Show (4:3)</PresentationFormat>
  <Paragraphs>284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  Open Source Operating System نظم تشغيل مفتوحة المصدر Lecture (2)</vt:lpstr>
      <vt:lpstr>Objectives</vt:lpstr>
      <vt:lpstr>Linux Interfaces </vt:lpstr>
      <vt:lpstr>THE LINUX GUIs</vt:lpstr>
      <vt:lpstr>THE LINUX COMMAND LINE</vt:lpstr>
      <vt:lpstr>Why you should ever want to use the CLI over the GUI </vt:lpstr>
      <vt:lpstr>VIRTUAL MACHINES </vt:lpstr>
      <vt:lpstr>The Shell</vt:lpstr>
      <vt:lpstr>The Shell Cont..</vt:lpstr>
      <vt:lpstr>Bash shell</vt:lpstr>
      <vt:lpstr>ENTERING LINUX COMMANDS </vt:lpstr>
      <vt:lpstr>Simple Linux Commands</vt:lpstr>
      <vt:lpstr>Simple Linux Commands Cont..</vt:lpstr>
      <vt:lpstr>Multiple Commands </vt:lpstr>
      <vt:lpstr>Commands with Options and Parameters </vt:lpstr>
      <vt:lpstr>MAN PAGES</vt:lpstr>
      <vt:lpstr>MAN PAGES Cont..</vt:lpstr>
      <vt:lpstr>MAN PAGES Cont..</vt:lpstr>
      <vt:lpstr>MAN PAGES Cont..</vt:lpstr>
      <vt:lpstr>Slide 20</vt:lpstr>
      <vt:lpstr>Components of a Linux shell(المجموعه الرابعه</vt:lpstr>
      <vt:lpstr> History</vt:lpstr>
      <vt:lpstr>History Cont..</vt:lpstr>
      <vt:lpstr> Shell Variables </vt:lpstr>
      <vt:lpstr>Shell Variables Cont..</vt:lpstr>
      <vt:lpstr>Shell Variables Cont..</vt:lpstr>
      <vt:lpstr>Shell Variables Cont..</vt:lpstr>
      <vt:lpstr>Environment Variables</vt:lpstr>
      <vt:lpstr>Useful Environment Variables in Bash </vt:lpstr>
      <vt:lpstr>Aliases</vt:lpstr>
      <vt:lpstr>Aliases Cont..</vt:lpstr>
      <vt:lpstr>Redirection</vt:lpstr>
      <vt:lpstr>Redirection Cont..</vt:lpstr>
      <vt:lpstr>Output Redirection</vt:lpstr>
      <vt:lpstr>Input Redirection</vt:lpstr>
      <vt:lpstr>Linux pipe</vt:lpstr>
      <vt:lpstr>Other Useful Bash Features</vt:lpstr>
      <vt:lpstr>Tutorial(1)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(2)</dc:title>
  <dc:creator>samah2016</dc:creator>
  <cp:lastModifiedBy>samah</cp:lastModifiedBy>
  <cp:revision>54</cp:revision>
  <dcterms:created xsi:type="dcterms:W3CDTF">2006-08-16T00:00:00Z</dcterms:created>
  <dcterms:modified xsi:type="dcterms:W3CDTF">2018-09-25T05:38:23Z</dcterms:modified>
</cp:coreProperties>
</file>