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23"/>
  </p:notesMasterIdLst>
  <p:sldIdLst>
    <p:sldId id="318" r:id="rId2"/>
    <p:sldId id="267" r:id="rId3"/>
    <p:sldId id="269" r:id="rId4"/>
    <p:sldId id="270" r:id="rId5"/>
    <p:sldId id="272" r:id="rId6"/>
    <p:sldId id="277" r:id="rId7"/>
    <p:sldId id="278" r:id="rId8"/>
    <p:sldId id="279" r:id="rId9"/>
    <p:sldId id="287" r:id="rId10"/>
    <p:sldId id="290" r:id="rId11"/>
    <p:sldId id="295" r:id="rId12"/>
    <p:sldId id="303" r:id="rId13"/>
    <p:sldId id="304" r:id="rId14"/>
    <p:sldId id="305" r:id="rId15"/>
    <p:sldId id="306" r:id="rId16"/>
    <p:sldId id="307" r:id="rId17"/>
    <p:sldId id="317" r:id="rId18"/>
    <p:sldId id="257" r:id="rId19"/>
    <p:sldId id="258" r:id="rId20"/>
    <p:sldId id="259" r:id="rId21"/>
    <p:sldId id="260" r:id="rId22"/>
  </p:sldIdLst>
  <p:sldSz cx="10158413" cy="7621588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120" autoAdjust="0"/>
  </p:normalViewPr>
  <p:slideViewPr>
    <p:cSldViewPr>
      <p:cViewPr varScale="1">
        <p:scale>
          <a:sx n="56" d="100"/>
          <a:sy n="56" d="100"/>
        </p:scale>
        <p:origin x="-1376" y="-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99134744-A85E-430D-B472-7DFDF3DC2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3464033-30C2-449E-B24B-518DA8AF396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371600" y="457200"/>
            <a:ext cx="3657600" cy="2743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54276" name="Text Box 2"/>
          <p:cNvSpPr>
            <a:spLocks noGrp="1" noChangeArrowheads="1"/>
          </p:cNvSpPr>
          <p:nvPr>
            <p:ph type="body"/>
          </p:nvPr>
        </p:nvSpPr>
        <p:spPr>
          <a:xfrm>
            <a:off x="228600" y="3200400"/>
            <a:ext cx="6400800" cy="5546725"/>
          </a:xfrm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smtClean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7DAB675-D74B-4C0C-8994-5B509B7D491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smtClean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57F0AF5-488F-4198-8A50-2D9EEB1BBF5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56324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smtClean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F584AE-B178-426C-8FA5-3FB7CBBE3A6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smtClean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2367634"/>
            <a:ext cx="8634651" cy="1633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762" y="4318900"/>
            <a:ext cx="7110889" cy="1947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7D2EF-2C13-4FCC-861E-259A819005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17BCA-A41A-44C3-9F04-D12BFFE714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168" y="338737"/>
            <a:ext cx="2537840" cy="72281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4356" y="338737"/>
            <a:ext cx="7449503" cy="72281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248C0-486A-4A12-A6A6-0563A4FA21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F5766-A1CD-463F-A413-3ED2B568FE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446" y="4897578"/>
            <a:ext cx="8634651" cy="1513732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446" y="3230356"/>
            <a:ext cx="8634651" cy="166722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9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9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9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F5EC3-F744-4076-8B6E-46BF4D38AC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358" y="1975967"/>
            <a:ext cx="4992790" cy="559092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6453" y="1975967"/>
            <a:ext cx="4994553" cy="559092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B6042-FF22-4AC5-AF42-851B9D58C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21" y="305218"/>
            <a:ext cx="9142572" cy="12702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20" y="1706036"/>
            <a:ext cx="4488397" cy="710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0" indent="0">
              <a:buNone/>
              <a:defRPr sz="2200" b="1"/>
            </a:lvl2pPr>
            <a:lvl3pPr marL="1015980" indent="0">
              <a:buNone/>
              <a:defRPr sz="2000" b="1"/>
            </a:lvl3pPr>
            <a:lvl4pPr marL="1523970" indent="0">
              <a:buNone/>
              <a:defRPr sz="1800" b="1"/>
            </a:lvl4pPr>
            <a:lvl5pPr marL="2031960" indent="0">
              <a:buNone/>
              <a:defRPr sz="1800" b="1"/>
            </a:lvl5pPr>
            <a:lvl6pPr marL="2539950" indent="0">
              <a:buNone/>
              <a:defRPr sz="1800" b="1"/>
            </a:lvl6pPr>
            <a:lvl7pPr marL="3047940" indent="0">
              <a:buNone/>
              <a:defRPr sz="1800" b="1"/>
            </a:lvl7pPr>
            <a:lvl8pPr marL="3555929" indent="0">
              <a:buNone/>
              <a:defRPr sz="1800" b="1"/>
            </a:lvl8pPr>
            <a:lvl9pPr marL="406391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20" y="2417031"/>
            <a:ext cx="4488397" cy="439123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33" y="1706036"/>
            <a:ext cx="4490160" cy="710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0" indent="0">
              <a:buNone/>
              <a:defRPr sz="2200" b="1"/>
            </a:lvl2pPr>
            <a:lvl3pPr marL="1015980" indent="0">
              <a:buNone/>
              <a:defRPr sz="2000" b="1"/>
            </a:lvl3pPr>
            <a:lvl4pPr marL="1523970" indent="0">
              <a:buNone/>
              <a:defRPr sz="1800" b="1"/>
            </a:lvl4pPr>
            <a:lvl5pPr marL="2031960" indent="0">
              <a:buNone/>
              <a:defRPr sz="1800" b="1"/>
            </a:lvl5pPr>
            <a:lvl6pPr marL="2539950" indent="0">
              <a:buNone/>
              <a:defRPr sz="1800" b="1"/>
            </a:lvl6pPr>
            <a:lvl7pPr marL="3047940" indent="0">
              <a:buNone/>
              <a:defRPr sz="1800" b="1"/>
            </a:lvl7pPr>
            <a:lvl8pPr marL="3555929" indent="0">
              <a:buNone/>
              <a:defRPr sz="1800" b="1"/>
            </a:lvl8pPr>
            <a:lvl9pPr marL="406391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333" y="2417031"/>
            <a:ext cx="4490160" cy="439123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18A99-0444-473F-96C2-3C8F470585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761F6-EC1B-4054-83B7-8FC9F949EC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AAE9-C260-49D0-B058-4D3C88DACD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21" y="303452"/>
            <a:ext cx="3342048" cy="129143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57" y="303454"/>
            <a:ext cx="5678835" cy="650481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921" y="1594890"/>
            <a:ext cx="3342048" cy="5213378"/>
          </a:xfrm>
        </p:spPr>
        <p:txBody>
          <a:bodyPr/>
          <a:lstStyle>
            <a:lvl1pPr marL="0" indent="0">
              <a:buNone/>
              <a:defRPr sz="1600"/>
            </a:lvl1pPr>
            <a:lvl2pPr marL="507990" indent="0">
              <a:buNone/>
              <a:defRPr sz="1300"/>
            </a:lvl2pPr>
            <a:lvl3pPr marL="1015980" indent="0">
              <a:buNone/>
              <a:defRPr sz="1100"/>
            </a:lvl3pPr>
            <a:lvl4pPr marL="1523970" indent="0">
              <a:buNone/>
              <a:defRPr sz="1000"/>
            </a:lvl4pPr>
            <a:lvl5pPr marL="2031960" indent="0">
              <a:buNone/>
              <a:defRPr sz="1000"/>
            </a:lvl5pPr>
            <a:lvl6pPr marL="2539950" indent="0">
              <a:buNone/>
              <a:defRPr sz="1000"/>
            </a:lvl6pPr>
            <a:lvl7pPr marL="3047940" indent="0">
              <a:buNone/>
              <a:defRPr sz="1000"/>
            </a:lvl7pPr>
            <a:lvl8pPr marL="3555929" indent="0">
              <a:buNone/>
              <a:defRPr sz="1000"/>
            </a:lvl8pPr>
            <a:lvl9pPr marL="40639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47699-6BED-44AC-8049-99B40B7E15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120" y="5335112"/>
            <a:ext cx="6095048" cy="6298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120" y="681004"/>
            <a:ext cx="6095048" cy="4572953"/>
          </a:xfrm>
        </p:spPr>
        <p:txBody>
          <a:bodyPr/>
          <a:lstStyle>
            <a:lvl1pPr marL="0" indent="0">
              <a:buNone/>
              <a:defRPr sz="3600"/>
            </a:lvl1pPr>
            <a:lvl2pPr marL="507990" indent="0">
              <a:buNone/>
              <a:defRPr sz="3100"/>
            </a:lvl2pPr>
            <a:lvl3pPr marL="1015980" indent="0">
              <a:buNone/>
              <a:defRPr sz="2700"/>
            </a:lvl3pPr>
            <a:lvl4pPr marL="1523970" indent="0">
              <a:buNone/>
              <a:defRPr sz="2200"/>
            </a:lvl4pPr>
            <a:lvl5pPr marL="2031960" indent="0">
              <a:buNone/>
              <a:defRPr sz="2200"/>
            </a:lvl5pPr>
            <a:lvl6pPr marL="2539950" indent="0">
              <a:buNone/>
              <a:defRPr sz="2200"/>
            </a:lvl6pPr>
            <a:lvl7pPr marL="3047940" indent="0">
              <a:buNone/>
              <a:defRPr sz="2200"/>
            </a:lvl7pPr>
            <a:lvl8pPr marL="3555929" indent="0">
              <a:buNone/>
              <a:defRPr sz="2200"/>
            </a:lvl8pPr>
            <a:lvl9pPr marL="406391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120" y="5964952"/>
            <a:ext cx="6095048" cy="894477"/>
          </a:xfrm>
        </p:spPr>
        <p:txBody>
          <a:bodyPr/>
          <a:lstStyle>
            <a:lvl1pPr marL="0" indent="0">
              <a:buNone/>
              <a:defRPr sz="1600"/>
            </a:lvl1pPr>
            <a:lvl2pPr marL="507990" indent="0">
              <a:buNone/>
              <a:defRPr sz="1300"/>
            </a:lvl2pPr>
            <a:lvl3pPr marL="1015980" indent="0">
              <a:buNone/>
              <a:defRPr sz="1100"/>
            </a:lvl3pPr>
            <a:lvl4pPr marL="1523970" indent="0">
              <a:buNone/>
              <a:defRPr sz="1000"/>
            </a:lvl4pPr>
            <a:lvl5pPr marL="2031960" indent="0">
              <a:buNone/>
              <a:defRPr sz="1000"/>
            </a:lvl5pPr>
            <a:lvl6pPr marL="2539950" indent="0">
              <a:buNone/>
              <a:defRPr sz="1000"/>
            </a:lvl6pPr>
            <a:lvl7pPr marL="3047940" indent="0">
              <a:buNone/>
              <a:defRPr sz="1000"/>
            </a:lvl7pPr>
            <a:lvl8pPr marL="3555929" indent="0">
              <a:buNone/>
              <a:defRPr sz="1000"/>
            </a:lvl8pPr>
            <a:lvl9pPr marL="40639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355DF-D881-425D-9E14-37F83B8C69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921" y="305218"/>
            <a:ext cx="9142572" cy="1270265"/>
          </a:xfrm>
          <a:prstGeom prst="rect">
            <a:avLst/>
          </a:prstGeom>
        </p:spPr>
        <p:txBody>
          <a:bodyPr vert="horz" lIns="101587" tIns="50793" rIns="101587" bIns="507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21" y="1778372"/>
            <a:ext cx="9142572" cy="5029896"/>
          </a:xfrm>
          <a:prstGeom prst="rect">
            <a:avLst/>
          </a:prstGeom>
        </p:spPr>
        <p:txBody>
          <a:bodyPr vert="horz" lIns="101587" tIns="50793" rIns="101587" bIns="507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921" y="7064085"/>
            <a:ext cx="2370296" cy="405779"/>
          </a:xfrm>
          <a:prstGeom prst="rect">
            <a:avLst/>
          </a:prstGeom>
        </p:spPr>
        <p:txBody>
          <a:bodyPr vert="horz" lIns="101587" tIns="50793" rIns="101587" bIns="507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791" y="7064085"/>
            <a:ext cx="3216831" cy="405779"/>
          </a:xfrm>
          <a:prstGeom prst="rect">
            <a:avLst/>
          </a:prstGeom>
        </p:spPr>
        <p:txBody>
          <a:bodyPr vert="horz" lIns="101587" tIns="50793" rIns="101587" bIns="507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0196" y="7064085"/>
            <a:ext cx="2370296" cy="405779"/>
          </a:xfrm>
          <a:prstGeom prst="rect">
            <a:avLst/>
          </a:prstGeom>
        </p:spPr>
        <p:txBody>
          <a:bodyPr vert="horz" lIns="101587" tIns="50793" rIns="101587" bIns="507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08D9A0-9B49-4AD1-A4F5-DE1EFA4F3D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101598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2" indent="-380992" algn="l" defTabSz="101598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484" indent="-317493" algn="l" defTabSz="101598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974" indent="-253994" algn="l" defTabSz="10159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964" indent="-253994" algn="l" defTabSz="101598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54" indent="-253994" algn="l" defTabSz="101598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44" indent="-253994" algn="l" defTabSz="10159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34" indent="-253994" algn="l" defTabSz="10159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24" indent="-253994" algn="l" defTabSz="10159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13" indent="-253994" algn="l" defTabSz="10159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0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80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70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60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50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40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29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18" algn="l" defTabSz="10159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38614" y="762159"/>
            <a:ext cx="9396532" cy="2625214"/>
          </a:xfrm>
          <a:prstGeom prst="rect">
            <a:avLst/>
          </a:prstGeom>
        </p:spPr>
        <p:txBody>
          <a:bodyPr lIns="101599" tIns="50799" rIns="101599" bIns="50799">
            <a:noAutofit/>
          </a:bodyPr>
          <a:lstStyle/>
          <a:p>
            <a:pPr algn="ctr" defTabSz="1015990" fontAlgn="auto">
              <a:spcAft>
                <a:spcPts val="0"/>
              </a:spcAft>
              <a:buClrTx/>
              <a:buSzTx/>
              <a:defRPr/>
            </a:pPr>
            <a:r>
              <a:rPr lang="en-US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Open Source Operating System</a:t>
            </a:r>
            <a:r>
              <a:rPr lang="ar-SA" sz="53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53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نظم تشغيل مفتوحة المصدر</a:t>
            </a:r>
            <a:r>
              <a:rPr lang="en-US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3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Lecture (</a:t>
            </a:r>
            <a:r>
              <a:rPr lang="en-US" sz="53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11)</a:t>
            </a:r>
            <a:endParaRPr lang="en-US" sz="53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406" y="5487194"/>
            <a:ext cx="1880394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69806" y="6411774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solidFill>
                  <a:srgbClr val="0070C0"/>
                </a:solidFill>
                <a:latin typeface="AR BLANCA" pitchFamily="2" charset="0"/>
              </a:rPr>
              <a:t>Dr.Samah</a:t>
            </a:r>
            <a:r>
              <a:rPr lang="en-US" sz="2800" b="1" dirty="0" smtClean="0">
                <a:solidFill>
                  <a:srgbClr val="0070C0"/>
                </a:solidFill>
                <a:latin typeface="AR BLANCA" pitchFamily="2" charset="0"/>
              </a:rPr>
              <a:t> Mohammed</a:t>
            </a:r>
            <a:endParaRPr lang="en-US" sz="2800" b="1" dirty="0">
              <a:solidFill>
                <a:srgbClr val="0070C0"/>
              </a:solidFill>
              <a:latin typeface="AR BLANC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Schedule Considerations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en-US" smtClean="0"/>
              <a:t>Consider completing a backup in conjunction with and before any major system changes are scheduled.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Verify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The only time you know the quality of your backup media is when you are doing a restore.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This is the worse time to discover you have problems.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Restore a small subset of random files from the backup. Verify their integrity through differences or checksums.</a:t>
            </a:r>
          </a:p>
          <a:p>
            <a:pPr lvl="1" eaLnBrk="1" hangingPunct="1">
              <a:buFont typeface="Times New Roman" pitchFamily="16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Backup Considerations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Backups slow down service. This should be included in the SLA</a:t>
            </a:r>
          </a:p>
          <a:p>
            <a:pPr lvl="1" eaLnBrk="1" hangingPunct="1">
              <a:buFont typeface="Times New Roman" pitchFamily="16" charset="0"/>
              <a:buNone/>
            </a:pPr>
            <a:r>
              <a:rPr lang="en-US" smtClean="0"/>
              <a:t>Files should be write-locked during backup.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Avoid doing backups during peak service hours. Schedule during early AM hours on the weekend and holidays.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Restore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dirty="0" smtClean="0"/>
              <a:t>Common reasons for restores</a:t>
            </a:r>
          </a:p>
          <a:p>
            <a:pPr lvl="1" eaLnBrk="1" hangingPunct="1">
              <a:buFont typeface="Times New Roman" pitchFamily="16" charset="0"/>
              <a:buNone/>
            </a:pPr>
            <a:r>
              <a:rPr lang="en-US" dirty="0" smtClean="0"/>
              <a:t>Accidental file deletion</a:t>
            </a:r>
          </a:p>
          <a:p>
            <a:pPr lvl="1" eaLnBrk="1" hangingPunct="1">
              <a:buFont typeface="Times New Roman" pitchFamily="16" charset="0"/>
              <a:buNone/>
            </a:pPr>
            <a:r>
              <a:rPr lang="en-US" dirty="0" smtClean="0"/>
              <a:t>Disk failure</a:t>
            </a:r>
          </a:p>
          <a:p>
            <a:pPr lvl="1" eaLnBrk="1" hangingPunct="1">
              <a:buFont typeface="Times New Roman" pitchFamily="16" charset="0"/>
              <a:buNone/>
            </a:pPr>
            <a:r>
              <a:rPr lang="en-US" dirty="0" smtClean="0"/>
              <a:t>Disaster recovery</a:t>
            </a:r>
          </a:p>
          <a:p>
            <a:pPr lvl="2" eaLnBrk="1" hangingPunct="1">
              <a:buFont typeface="Times New Roman" pitchFamily="16" charset="0"/>
              <a:buNone/>
            </a:pPr>
            <a:r>
              <a:rPr lang="en-US" dirty="0" smtClean="0"/>
              <a:t>Fire, flood, earthquake, hacker attack, terrorist attack,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Accidental File Deletion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sz="3100" dirty="0" smtClean="0"/>
              <a:t>If backups are once per day, lost work is limited to one day for a given file.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z="3100" dirty="0" smtClean="0"/>
              <a:t>As storage technology gets cheaper by the </a:t>
            </a:r>
            <a:r>
              <a:rPr lang="en-US" sz="3100" dirty="0" err="1" smtClean="0"/>
              <a:t>Gbyte</a:t>
            </a:r>
            <a:r>
              <a:rPr lang="en-US" sz="3100" dirty="0" smtClean="0"/>
              <a:t>, it becomes easier to implement more sophisticated storage procedures that are more timely. (HDD backup).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z="3100" dirty="0" smtClean="0"/>
              <a:t>A user wants the restoration to be immediate. The quicker the turnaround, the happier your customer.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Disk Failure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z="3100" smtClean="0"/>
              <a:t>A disk failure causes two problems</a:t>
            </a:r>
          </a:p>
          <a:p>
            <a:pPr lvl="1"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z="2700" smtClean="0"/>
              <a:t>Loss of data</a:t>
            </a:r>
          </a:p>
          <a:p>
            <a:pPr lvl="1"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z="2700" smtClean="0"/>
              <a:t>Loss of service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z="3100" smtClean="0"/>
              <a:t>Critical systems should implement RAID so that disk failures do not cause a loss of service.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z="3100" smtClean="0"/>
              <a:t>Restoring an entire disk is slow. Service is hampered until the last bit is recovered.</a:t>
            </a:r>
          </a:p>
          <a:p>
            <a:pPr lvl="1"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z="2700" smtClean="0"/>
              <a:t>Consider using hot spares and hot 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Disk Restore from Tape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Restoring from tape can interrupt service.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Restoring from tape slows the restore process by a factor of about 5-10 times compared to a simple disk to disk copy.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Access DB Backups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mtClean="0"/>
              <a:t>Some data changes so rapidly that backups are not practical.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mtClean="0"/>
              <a:t>RAID 1 mirroring may be the only practical solution.</a:t>
            </a:r>
          </a:p>
          <a:p>
            <a:pPr eaLnBrk="1" hangingPunct="1">
              <a:lnSpc>
                <a:spcPct val="90000"/>
              </a:lnSpc>
              <a:buFont typeface="Times New Roman" pitchFamily="16" charset="0"/>
              <a:buNone/>
            </a:pPr>
            <a:r>
              <a:rPr lang="en-US" smtClean="0"/>
              <a:t>RAID 1+1, includes a second mirror in a RAID 1 array.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300" u="sng" smtClean="0">
                <a:latin typeface="Arial" charset="0"/>
              </a:rPr>
              <a:t>The Linux System 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990600"/>
            <a:ext cx="9659938" cy="6308725"/>
          </a:xfrm>
        </p:spPr>
        <p:txBody>
          <a:bodyPr lIns="0" tIns="0" rIns="0" bIns="0" anchor="ctr"/>
          <a:lstStyle/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en-US" sz="2700" smtClean="0">
                <a:latin typeface="Arial" charset="0"/>
              </a:rPr>
              <a:t>Many Linux distros set up seperate </a:t>
            </a:r>
            <a:r>
              <a:rPr lang="en-US" sz="2700" b="1" smtClean="0">
                <a:latin typeface="Arial" charset="0"/>
              </a:rPr>
              <a:t>"/home"</a:t>
            </a:r>
            <a:r>
              <a:rPr lang="en-US" sz="2700" smtClean="0">
                <a:latin typeface="Arial" charset="0"/>
              </a:rPr>
              <a:t> and "/" (root) partitions.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en-US" sz="2700" smtClean="0">
                <a:latin typeface="Arial" charset="0"/>
              </a:rPr>
              <a:t>User configuration files are hidden with a "." (period) in the front of the name.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en-US" sz="2700" smtClean="0">
                <a:latin typeface="Arial" charset="0"/>
              </a:rPr>
              <a:t>Separate partitions makes it easy when ..</a:t>
            </a:r>
          </a:p>
          <a:p>
            <a:pPr marL="855663" lvl="2" indent="-285750" eaLnBrk="1" hangingPunct="1">
              <a:lnSpc>
                <a:spcPct val="95000"/>
              </a:lnSpc>
              <a:spcBef>
                <a:spcPct val="0"/>
              </a:spcBef>
              <a:buSzPct val="80000"/>
              <a:buFont typeface="Courier New" pitchFamily="49" charset="0"/>
              <a:buChar char="o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en-US" sz="2700" smtClean="0">
                <a:latin typeface="Arial" charset="0"/>
              </a:rPr>
              <a:t>Updating without touching the user's files and configurations.</a:t>
            </a:r>
          </a:p>
          <a:p>
            <a:pPr marL="855663" lvl="2" indent="-285750" eaLnBrk="1" hangingPunct="1">
              <a:lnSpc>
                <a:spcPct val="95000"/>
              </a:lnSpc>
              <a:spcBef>
                <a:spcPct val="0"/>
              </a:spcBef>
              <a:buSzPct val="80000"/>
              <a:buFont typeface="Courier New" pitchFamily="49" charset="0"/>
              <a:buChar char="o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en-US" sz="2700" smtClean="0">
                <a:latin typeface="Arial" charset="0"/>
              </a:rPr>
              <a:t>Cloning for size and/or different intervals</a:t>
            </a:r>
          </a:p>
          <a:p>
            <a:pPr marL="855663" lvl="2" indent="-285750" eaLnBrk="1" hangingPunct="1">
              <a:lnSpc>
                <a:spcPct val="95000"/>
              </a:lnSpc>
              <a:spcBef>
                <a:spcPct val="0"/>
              </a:spcBef>
              <a:buSzPct val="80000"/>
              <a:buFont typeface="Courier New" pitchFamily="49" charset="0"/>
              <a:buChar char="o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en-US" sz="2700" smtClean="0">
                <a:latin typeface="Arial" charset="0"/>
              </a:rPr>
              <a:t>Keeping uncontrolled programs from filling up the other partition 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625475" algn="l"/>
                <a:tab pos="1539875" algn="l"/>
                <a:tab pos="2454275" algn="l"/>
                <a:tab pos="3368675" algn="l"/>
                <a:tab pos="4283075" algn="l"/>
                <a:tab pos="5197475" algn="l"/>
                <a:tab pos="6111875" algn="l"/>
                <a:tab pos="7026275" algn="l"/>
                <a:tab pos="7940675" algn="l"/>
                <a:tab pos="8855075" algn="l"/>
                <a:tab pos="9769475" algn="l"/>
              </a:tabLst>
            </a:pPr>
            <a:r>
              <a:rPr lang="en-US" sz="2700" smtClean="0">
                <a:latin typeface="Arial" charset="0"/>
              </a:rPr>
              <a:t>Linux's "Update Often" Philosophy and free operating systems makes good backups better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300" u="sng" smtClean="0">
                <a:latin typeface="Arial" charset="0"/>
              </a:rPr>
              <a:t>Backing Up Repositories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016000"/>
            <a:ext cx="9666288" cy="6289675"/>
          </a:xfrm>
        </p:spPr>
        <p:txBody>
          <a:bodyPr lIns="0" tIns="0" rIns="0" bIns="0" anchor="ctr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buFont typeface="Times New Roman" pitchFamily="16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Linux distributions have package managers to handle insert, update and deleting applications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Debian-based distros, like Ubuntu, use </a:t>
            </a:r>
            <a:r>
              <a:rPr lang="en-US" sz="2700" b="1" smtClean="0">
                <a:latin typeface="Arial" charset="0"/>
              </a:rPr>
              <a:t>Apt-Get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Red Hat based distros, like Fedora, use </a:t>
            </a:r>
            <a:r>
              <a:rPr lang="en-US" sz="2700" b="1" smtClean="0">
                <a:latin typeface="Arial" charset="0"/>
              </a:rPr>
              <a:t>Yum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Repository lists need to be backed up up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Ubuntu's lists in </a:t>
            </a:r>
            <a:r>
              <a:rPr lang="en-US" sz="2700" b="1" smtClean="0">
                <a:latin typeface="Arial" charset="0"/>
              </a:rPr>
              <a:t>/etc/apt/sources.list 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Ubuntu's 3rd party repositories in </a:t>
            </a:r>
            <a:r>
              <a:rPr lang="en-US" sz="2700" b="1" smtClean="0">
                <a:latin typeface="Arial" charset="0"/>
              </a:rPr>
              <a:t>/etc/apt/sources.list.d/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Fedora's lists in </a:t>
            </a:r>
            <a:r>
              <a:rPr lang="en-US" sz="2700" b="1" smtClean="0">
                <a:latin typeface="Arial" charset="0"/>
              </a:rPr>
              <a:t>/etc/yum.repos.d/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Some repositories are version-specific. Check for version identifier before restoring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Backup &amp; Restore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Times New Roman" pitchFamily="16" charset="0"/>
              <a:buNone/>
            </a:pPr>
            <a:r>
              <a:rPr lang="en-US" dirty="0" smtClean="0"/>
              <a:t>The purpose of backup is to protect data from loss.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dirty="0" smtClean="0"/>
              <a:t>The purpose of restore is to recover data that is temporarily unavailable due to some unexpected event.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dirty="0" smtClean="0"/>
              <a:t>To backup or not to back up, that is the question.</a:t>
            </a:r>
          </a:p>
          <a:p>
            <a:pPr marL="1100138" lvl="1" indent="-592138" eaLnBrk="1" hangingPunct="1">
              <a:buNone/>
            </a:pPr>
            <a:r>
              <a:rPr lang="en-US" dirty="0" smtClean="0"/>
              <a:t>Backup is not free.</a:t>
            </a:r>
          </a:p>
          <a:p>
            <a:pPr marL="1100138" lvl="1" indent="-592138" eaLnBrk="1" hangingPunct="1">
              <a:buNone/>
            </a:pPr>
            <a:r>
              <a:rPr lang="en-US" dirty="0" smtClean="0"/>
              <a:t>No backup is risky.</a:t>
            </a:r>
          </a:p>
          <a:p>
            <a:pPr eaLnBrk="1" hangingPunct="1">
              <a:buFont typeface="Times New Roman" pitchFamily="16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300" u="sng" smtClean="0">
                <a:latin typeface="Arial" charset="0"/>
              </a:rPr>
              <a:t>Backup list of Installed Programs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117600"/>
            <a:ext cx="9659938" cy="6162675"/>
          </a:xfrm>
        </p:spPr>
        <p:txBody>
          <a:bodyPr lIns="0" tIns="0" rIns="0" bIns="0" anchor="ctr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buFont typeface="Times New Roman" pitchFamily="16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To save the list of applications installed through the package manager 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Arial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Arial" charset="0"/>
              </a:rPr>
              <a:t>Debian based systems use</a:t>
            </a:r>
            <a:br>
              <a:rPr lang="en-US" sz="2700" smtClean="0">
                <a:latin typeface="Arial" charset="0"/>
              </a:rPr>
            </a:br>
            <a:r>
              <a:rPr lang="en-US" sz="2700" b="1" smtClean="0">
                <a:latin typeface="Courier New" pitchFamily="49" charset="0"/>
              </a:rPr>
              <a:t>dpkg --get-selections &gt;</a:t>
            </a:r>
            <a:r>
              <a:rPr lang="en-US" sz="2700" i="1" smtClean="0">
                <a:latin typeface="Courier New" pitchFamily="49" charset="0"/>
              </a:rPr>
              <a:t>/backup/installed-software.log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Courier New" pitchFamily="49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Courier New" pitchFamily="49" charset="0"/>
              </a:rPr>
              <a:t>RPM based distributions, such as Red Hat, openSUSE and Fedora use</a:t>
            </a:r>
            <a:br>
              <a:rPr lang="en-US" sz="2700" smtClean="0">
                <a:latin typeface="Courier New" pitchFamily="49" charset="0"/>
              </a:rPr>
            </a:br>
            <a:r>
              <a:rPr lang="en-US" sz="2700" b="1" smtClean="0">
                <a:latin typeface="Courier New" pitchFamily="49" charset="0"/>
              </a:rPr>
              <a:t>rpm -qa &gt;</a:t>
            </a:r>
            <a:r>
              <a:rPr lang="en-US" sz="2700" i="1" smtClean="0">
                <a:latin typeface="Courier New" pitchFamily="49" charset="0"/>
              </a:rPr>
              <a:t>/backup/installed-software.log</a:t>
            </a:r>
            <a:r>
              <a:rPr lang="en-US" sz="2700" smtClean="0">
                <a:latin typeface="Courier New" pitchFamily="49" charset="0"/>
              </a:rPr>
              <a:t> 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Courier New" pitchFamily="49" charset="0"/>
              </a:rPr>
              <a:t> 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smtClean="0">
                <a:latin typeface="Courier New" pitchFamily="49" charset="0"/>
              </a:rPr>
              <a:t>This will save the output into whatever file is specified after the "&gt;" </a:t>
            </a:r>
            <a:r>
              <a:rPr lang="en-US" sz="2700" i="1" smtClean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309563"/>
            <a:ext cx="9674225" cy="915987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300" u="sng" smtClean="0">
                <a:latin typeface="Arial" charset="0"/>
              </a:rPr>
              <a:t>Restore Programs from list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idx="1"/>
          </p:nvPr>
        </p:nvSpPr>
        <p:spPr>
          <a:xfrm>
            <a:off x="246063" y="1112838"/>
            <a:ext cx="9599612" cy="6194425"/>
          </a:xfrm>
        </p:spPr>
        <p:txBody>
          <a:bodyPr lIns="0" tIns="0" rIns="0" bIns="0" anchor="ctr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27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dirty="0" smtClean="0">
                <a:latin typeface="Courier New" pitchFamily="49" charset="0"/>
              </a:rPr>
              <a:t>For </a:t>
            </a:r>
            <a:r>
              <a:rPr lang="en-US" sz="2700" dirty="0" err="1" smtClean="0">
                <a:latin typeface="Courier New" pitchFamily="49" charset="0"/>
              </a:rPr>
              <a:t>RedHat</a:t>
            </a:r>
            <a:r>
              <a:rPr lang="en-US" sz="2700" dirty="0" smtClean="0">
                <a:latin typeface="Courier New" pitchFamily="49" charset="0"/>
              </a:rPr>
              <a:t> based distributions</a:t>
            </a:r>
            <a:r>
              <a:rPr lang="en-US" sz="2700" b="1" dirty="0" smtClean="0">
                <a:latin typeface="Courier New" pitchFamily="49" charset="0"/>
              </a:rPr>
              <a:t>  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Times New Roman" pitchFamily="16" charset="0"/>
              <a:buAutoNum type="arabicPeriod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b="1" dirty="0" smtClean="0">
                <a:latin typeface="Courier New" pitchFamily="49" charset="0"/>
              </a:rPr>
              <a:t>LIST="$( cat </a:t>
            </a:r>
            <a:r>
              <a:rPr lang="en-US" sz="2700" i="1" dirty="0" smtClean="0">
                <a:latin typeface="Courier New" pitchFamily="49" charset="0"/>
              </a:rPr>
              <a:t>/backup/installed-software.log</a:t>
            </a:r>
            <a:r>
              <a:rPr lang="en-US" sz="2700" b="1" dirty="0" smtClean="0">
                <a:latin typeface="Courier New" pitchFamily="49" charset="0"/>
              </a:rPr>
              <a:t> )"</a:t>
            </a:r>
          </a:p>
          <a:p>
            <a:pPr marL="455613" lvl="1" indent="-342900" eaLnBrk="1" hangingPunct="1">
              <a:lnSpc>
                <a:spcPct val="95000"/>
              </a:lnSpc>
              <a:spcBef>
                <a:spcPct val="0"/>
              </a:spcBef>
              <a:buFont typeface="Courier New" pitchFamily="49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US" sz="2700" b="1" dirty="0" smtClean="0">
                <a:latin typeface="Courier New" pitchFamily="49" charset="0"/>
              </a:rPr>
              <a:t>for s in $LIST; do yum install $s; done  </a:t>
            </a:r>
            <a:br>
              <a:rPr lang="en-US" sz="2700" b="1" dirty="0" smtClean="0">
                <a:latin typeface="Courier New" pitchFamily="49" charset="0"/>
              </a:rPr>
            </a:br>
            <a:r>
              <a:rPr lang="en-US" sz="2700" dirty="0" smtClean="0">
                <a:latin typeface="Courier New" pitchFamily="49" charset="0"/>
              </a:rPr>
              <a:t>or</a:t>
            </a:r>
            <a:br>
              <a:rPr lang="en-US" sz="2700" dirty="0" smtClean="0">
                <a:latin typeface="Courier New" pitchFamily="49" charset="0"/>
              </a:rPr>
            </a:br>
            <a:r>
              <a:rPr lang="en-US" sz="2700" b="1" dirty="0" smtClean="0">
                <a:latin typeface="Courier New" pitchFamily="49" charset="0"/>
              </a:rPr>
              <a:t>yum -y install $(cat </a:t>
            </a:r>
            <a:r>
              <a:rPr lang="en-US" sz="2700" i="1" dirty="0" smtClean="0">
                <a:latin typeface="Courier New" pitchFamily="49" charset="0"/>
              </a:rPr>
              <a:t>/backup/installed-software.log</a:t>
            </a:r>
            <a:r>
              <a:rPr lang="en-US" sz="2700" b="1" dirty="0" smtClean="0">
                <a:latin typeface="Courier New" pitchFamily="49" charset="0"/>
              </a:rPr>
              <a:t>)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US" sz="27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 Backup Procedure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dirty="0" smtClean="0"/>
              <a:t>Choose your application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dirty="0" smtClean="0"/>
              <a:t>Scheduling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dirty="0" smtClean="0"/>
              <a:t>Implementation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dirty="0" smtClean="0"/>
              <a:t>Inventory (content and media)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dirty="0" smtClean="0"/>
              <a:t>Verify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dirty="0" smtClean="0"/>
              <a:t>Automate</a:t>
            </a:r>
          </a:p>
          <a:p>
            <a:pPr marL="514350" indent="-514350" eaLnBrk="1" hangingPunct="1">
              <a:buFont typeface="+mj-lt"/>
              <a:buAutoNum type="arabicParenR"/>
              <a:defRPr/>
            </a:pPr>
            <a:r>
              <a:rPr lang="en-US" sz="3600" dirty="0" smtClean="0"/>
              <a:t>Secure</a:t>
            </a:r>
          </a:p>
          <a:p>
            <a:pPr eaLnBrk="1" hangingPunct="1">
              <a:buFont typeface="Times New Roman" pitchFamily="16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Determine which data is critical.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Determine frequency and types of backups to be used.</a:t>
            </a:r>
          </a:p>
          <a:p>
            <a:pPr marL="971550" lvl="1" indent="-514350" eaLnBrk="1" hangingPunct="1">
              <a:buFont typeface="Times New Roman" pitchFamily="16" charset="0"/>
              <a:buAutoNum type="arabicParenR"/>
            </a:pPr>
            <a:r>
              <a:rPr lang="en-US" sz="3600" smtClean="0"/>
              <a:t>Full</a:t>
            </a:r>
          </a:p>
          <a:p>
            <a:pPr marL="971550" lvl="1" indent="-514350" eaLnBrk="1" hangingPunct="1">
              <a:buFont typeface="Times New Roman" pitchFamily="16" charset="0"/>
              <a:buAutoNum type="arabicParenR"/>
            </a:pPr>
            <a:r>
              <a:rPr lang="en-US" sz="3600" smtClean="0"/>
              <a:t>Differential</a:t>
            </a:r>
          </a:p>
          <a:p>
            <a:pPr marL="971550" lvl="1" indent="-514350" eaLnBrk="1" hangingPunct="1">
              <a:buFont typeface="Times New Roman" pitchFamily="16" charset="0"/>
              <a:buAutoNum type="arabicParenR"/>
            </a:pPr>
            <a:r>
              <a:rPr lang="en-US" sz="3600" smtClean="0"/>
              <a:t>Incremental</a:t>
            </a:r>
          </a:p>
          <a:p>
            <a:pPr eaLnBrk="1" hangingPunct="1">
              <a:buFont typeface="Times New Roman" pitchFamily="16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dirty="0" smtClean="0"/>
              <a:t>Determine the appropriate media storage for your backups:</a:t>
            </a:r>
          </a:p>
          <a:p>
            <a:pPr marL="971550" lvl="1" indent="-514350" eaLnBrk="1" hangingPunct="1">
              <a:buFont typeface="Times New Roman" pitchFamily="16" charset="0"/>
              <a:buAutoNum type="arabicParenR"/>
            </a:pPr>
            <a:r>
              <a:rPr lang="en-US" sz="3200" dirty="0" smtClean="0"/>
              <a:t>CD</a:t>
            </a:r>
          </a:p>
          <a:p>
            <a:pPr marL="971550" lvl="1" indent="-514350" eaLnBrk="1" hangingPunct="1">
              <a:buFont typeface="Times New Roman" pitchFamily="16" charset="0"/>
              <a:buAutoNum type="arabicParenR"/>
            </a:pPr>
            <a:r>
              <a:rPr lang="en-US" sz="3200" dirty="0" smtClean="0"/>
              <a:t>DVD</a:t>
            </a:r>
          </a:p>
          <a:p>
            <a:pPr marL="971550" lvl="1" indent="-514350" eaLnBrk="1" hangingPunct="1">
              <a:buFont typeface="Times New Roman" pitchFamily="16" charset="0"/>
              <a:buAutoNum type="arabicParenR"/>
            </a:pPr>
            <a:r>
              <a:rPr lang="en-US" sz="3200" dirty="0" smtClean="0"/>
              <a:t>Tape</a:t>
            </a:r>
          </a:p>
          <a:p>
            <a:pPr marL="971550" lvl="1" indent="-514350" eaLnBrk="1" hangingPunct="1">
              <a:buFont typeface="Times New Roman" pitchFamily="16" charset="0"/>
              <a:buAutoNum type="arabicParenR"/>
            </a:pPr>
            <a:r>
              <a:rPr lang="en-US" sz="3200" dirty="0" smtClean="0"/>
              <a:t>Disk</a:t>
            </a:r>
          </a:p>
          <a:p>
            <a:pPr marL="971550" lvl="1" indent="-514350" eaLnBrk="1" hangingPunct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31006" y="1829594"/>
            <a:ext cx="8965407" cy="49426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Determine the categories of data so you can schedule the backups accordingly</a:t>
            </a:r>
          </a:p>
          <a:p>
            <a:pPr>
              <a:buFont typeface="Times New Roman" pitchFamily="16" charset="0"/>
              <a:buNone/>
            </a:pPr>
            <a:r>
              <a:rPr lang="en-US" dirty="0" smtClean="0"/>
              <a:t>Partitions are often used to manage backups</a:t>
            </a:r>
          </a:p>
          <a:p>
            <a:pPr>
              <a:buFont typeface="Times New Roman" pitchFamily="16" charset="0"/>
              <a:buNone/>
            </a:pPr>
            <a:r>
              <a:rPr lang="en-US" dirty="0" smtClean="0"/>
              <a:t>Examples:</a:t>
            </a:r>
          </a:p>
          <a:p>
            <a:pPr lvl="1">
              <a:buFont typeface="Times New Roman" pitchFamily="16" charset="0"/>
              <a:buNone/>
            </a:pPr>
            <a:r>
              <a:rPr lang="en-US" dirty="0" smtClean="0"/>
              <a:t>The OS has its own partition and may require infrequent backups if changes are quarterly</a:t>
            </a:r>
          </a:p>
          <a:p>
            <a:pPr lvl="1">
              <a:buFont typeface="Times New Roman" pitchFamily="16" charset="0"/>
              <a:buNone/>
            </a:pPr>
            <a:r>
              <a:rPr lang="en-US" dirty="0" smtClean="0"/>
              <a:t>User data may require nightly backups</a:t>
            </a:r>
          </a:p>
          <a:p>
            <a:pPr lvl="1">
              <a:buFont typeface="Times New Roman" pitchFamily="16" charset="0"/>
              <a:buNone/>
            </a:pPr>
            <a:r>
              <a:rPr lang="en-US" dirty="0" smtClean="0"/>
              <a:t>Users must know what partitions have backup and the frequency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Full Archival Backup</a:t>
            </a:r>
          </a:p>
          <a:p>
            <a:pPr lvl="1" eaLnBrk="1" hangingPunct="1">
              <a:buFont typeface="Times New Roman" pitchFamily="16" charset="0"/>
              <a:buNone/>
            </a:pPr>
            <a:r>
              <a:rPr lang="en-US" smtClean="0"/>
              <a:t>image backup implies copying the unused space.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Differential Backup – what has changed since the last backup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Incremental Backup – what has changed since the last backup of anytype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Archival Backup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Mirror – every last bit on the disk is duplicated.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Many full backups ignore empty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Incremental Backups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A backup of what has changed since the last previous backup of any type.</a:t>
            </a:r>
          </a:p>
          <a:p>
            <a:pPr eaLnBrk="1" hangingPunct="1">
              <a:buFont typeface="Times New Roman" pitchFamily="16" charset="0"/>
              <a:buNone/>
            </a:pPr>
            <a:r>
              <a:rPr lang="en-US" smtClean="0"/>
              <a:t>Frequency of incremental backups depends on the client needs.</a:t>
            </a:r>
          </a:p>
          <a:p>
            <a:pPr lvl="1" eaLnBrk="1" hangingPunct="1">
              <a:buFont typeface="Times New Roman" pitchFamily="16" charset="0"/>
              <a:buNone/>
            </a:pPr>
            <a:r>
              <a:rPr lang="en-US" smtClean="0"/>
              <a:t>Weekly, daily, hourly, continuously.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743</Words>
  <PresentationFormat>Custom</PresentationFormat>
  <Paragraphs>113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Backup &amp; Restore</vt:lpstr>
      <vt:lpstr>Proper Backup Procedure</vt:lpstr>
      <vt:lpstr>Factors</vt:lpstr>
      <vt:lpstr>Factors</vt:lpstr>
      <vt:lpstr>Schedule</vt:lpstr>
      <vt:lpstr>Schedule</vt:lpstr>
      <vt:lpstr>Full Archival Backup</vt:lpstr>
      <vt:lpstr>Incremental Backups</vt:lpstr>
      <vt:lpstr>Other Schedule Considerations</vt:lpstr>
      <vt:lpstr>Verify</vt:lpstr>
      <vt:lpstr>Backup Considerations</vt:lpstr>
      <vt:lpstr>Restore</vt:lpstr>
      <vt:lpstr>Accidental File Deletion</vt:lpstr>
      <vt:lpstr>Disk Failure</vt:lpstr>
      <vt:lpstr>Disk Restore from Tape</vt:lpstr>
      <vt:lpstr>High Access DB Backups</vt:lpstr>
      <vt:lpstr>The Linux System </vt:lpstr>
      <vt:lpstr>Backing Up Repositories</vt:lpstr>
      <vt:lpstr>Backup list of Installed Programs</vt:lpstr>
      <vt:lpstr>Restore Programs from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samah</cp:lastModifiedBy>
  <cp:revision>13</cp:revision>
  <cp:lastPrinted>1601-01-01T00:00:00Z</cp:lastPrinted>
  <dcterms:created xsi:type="dcterms:W3CDTF">2004-05-06T09:28:21Z</dcterms:created>
  <dcterms:modified xsi:type="dcterms:W3CDTF">2018-09-09T13:46:42Z</dcterms:modified>
</cp:coreProperties>
</file>