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A8EB1-ADBE-4C42-855E-A8DE7E7C32E8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EAB6-9DD9-42F0-A8D3-5D85DDA3E7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1EA18-6C41-4896-A442-96421CF2CC93}" type="slidenum">
              <a:rPr lang="en-US"/>
              <a:pPr/>
              <a:t>12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4144"/>
            <a:ext cx="5028787" cy="411393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F2C077FC-B1A7-4A88-90BA-49F6A4BE700C}" type="slidenum">
              <a:rPr lang="en-US" sz="1200" b="0" smtClean="0"/>
              <a:pPr eaLnBrk="1" hangingPunct="1"/>
              <a:t>13</a:t>
            </a:fld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290945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عناصر الصور المنشأة في رسوم الحاسب: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D2D6-62A6-4563-862D-1C0CEFBBB9C6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Raster: </a:t>
            </a:r>
            <a:r>
              <a:rPr lang="en-US" dirty="0" smtClean="0"/>
              <a:t>paint the image line by line; it is used for a grid of pixels by generalization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D2D6-62A6-4563-862D-1C0CEFBBB9C6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أجهزة لإظهار مخرجات</a:t>
            </a:r>
            <a:r>
              <a:rPr lang="ar-SA" baseline="0" dirty="0" smtClean="0"/>
              <a:t> </a:t>
            </a:r>
            <a:r>
              <a:rPr lang="ar-SA" baseline="0" smtClean="0"/>
              <a:t>رسومات الحاسب</a:t>
            </a:r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BD2D6-62A6-4563-862D-1C0CEFBBB9C6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EB295D6E-C167-43CD-96E7-B580334991B4}" type="slidenum">
              <a:rPr lang="en-US" sz="1200" b="0" smtClean="0"/>
              <a:pPr eaLnBrk="1" hangingPunct="1"/>
              <a:t>32</a:t>
            </a:fld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57883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1pPr>
            <a:lvl2pPr marL="702756" indent="-270291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2pPr>
            <a:lvl3pPr marL="1081164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3pPr>
            <a:lvl4pPr marL="1513629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4pPr>
            <a:lvl5pPr marL="1946095" indent="-216233" defTabSz="914485" eaLnBrk="0" hangingPunct="0">
              <a:defRPr sz="1300" b="1">
                <a:solidFill>
                  <a:schemeClr val="tx1"/>
                </a:solidFill>
                <a:latin typeface="Verdan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A3AAF851-E902-49B0-AFCB-DB5C135CEA90}" type="slidenum">
              <a:rPr lang="en-US" sz="1200" b="0" smtClean="0"/>
              <a:pPr eaLnBrk="1" hangingPunct="1"/>
              <a:t>33</a:t>
            </a:fld>
            <a:endParaRPr lang="en-US" sz="1200" b="0" dirty="0" smtClean="0"/>
          </a:p>
        </p:txBody>
      </p:sp>
    </p:spTree>
    <p:extLst>
      <p:ext uri="{BB962C8B-B14F-4D97-AF65-F5344CB8AC3E}">
        <p14:creationId xmlns:p14="http://schemas.microsoft.com/office/powerpoint/2010/main" xmlns="" val="300011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6096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381000" y="914400"/>
            <a:ext cx="4114800" cy="5638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41148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114800" cy="2743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1048E-439B-49EA-981F-8DC1411D4F13}" type="datetimeFigureOut">
              <a:rPr lang="en-US" smtClean="0"/>
              <a:pPr/>
              <a:t>1/31/2018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48F62-1B2E-496D-B3CE-764A3E3771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33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32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1.jpeg"/><Relationship Id="rId5" Type="http://schemas.openxmlformats.org/officeDocument/2006/relationships/tags" Target="../tags/tag20.xml"/><Relationship Id="rId15" Type="http://schemas.openxmlformats.org/officeDocument/2006/relationships/image" Target="../media/image35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1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5720" y="332656"/>
            <a:ext cx="8572560" cy="2708920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  <a:t>University of Science and Technology</a:t>
            </a:r>
            <a:b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</a:br>
            <a:r>
              <a:rPr lang="en-US" altLang="zh-TW" b="1" dirty="0" smtClean="0">
                <a:solidFill>
                  <a:srgbClr val="C00000"/>
                </a:solidFill>
                <a:ea typeface="新細明體" charset="-120"/>
              </a:rPr>
              <a:t>Faculty of Computer Science and  Information Technology</a:t>
            </a:r>
            <a: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ea typeface="新細明體" charset="-120"/>
              </a:rPr>
            </a:br>
            <a:r>
              <a:rPr lang="en-US" altLang="zh-TW" b="1" dirty="0" smtClean="0">
                <a:solidFill>
                  <a:srgbClr val="0000CC"/>
                </a:solidFill>
                <a:ea typeface="新細明體" charset="-120"/>
              </a:rPr>
              <a:t>Computer Science –Department</a:t>
            </a:r>
            <a:br>
              <a:rPr lang="en-US" altLang="zh-TW" b="1" dirty="0" smtClean="0">
                <a:solidFill>
                  <a:srgbClr val="0000CC"/>
                </a:solidFill>
                <a:ea typeface="新細明體" charset="-120"/>
              </a:rPr>
            </a:br>
            <a:r>
              <a:rPr lang="en-US" altLang="zh-TW" b="1" dirty="0" smtClean="0">
                <a:solidFill>
                  <a:srgbClr val="0000CC"/>
                </a:solidFill>
                <a:ea typeface="新細明體" charset="-120"/>
              </a:rPr>
              <a:t>4</a:t>
            </a:r>
            <a:r>
              <a:rPr lang="en-US" altLang="zh-TW" b="1" baseline="30000" dirty="0" smtClean="0">
                <a:solidFill>
                  <a:srgbClr val="0000CC"/>
                </a:solidFill>
                <a:ea typeface="新細明體" charset="-120"/>
              </a:rPr>
              <a:t>th</a:t>
            </a:r>
            <a:r>
              <a:rPr lang="en-US" altLang="zh-TW" b="1" dirty="0" smtClean="0">
                <a:solidFill>
                  <a:srgbClr val="0000CC"/>
                </a:solidFill>
                <a:ea typeface="新細明體" charset="-120"/>
              </a:rPr>
              <a:t>- Year </a:t>
            </a:r>
            <a: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  <a:t/>
            </a:r>
            <a:br>
              <a:rPr lang="en-US" altLang="zh-TW" b="1" dirty="0" smtClean="0">
                <a:solidFill>
                  <a:srgbClr val="0000FF"/>
                </a:solidFill>
                <a:ea typeface="新細明體" charset="-120"/>
              </a:rPr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3140968"/>
            <a:ext cx="8643966" cy="3456384"/>
          </a:xfrm>
        </p:spPr>
        <p:txBody>
          <a:bodyPr>
            <a:normAutofit fontScale="25000" lnSpcReduction="20000"/>
          </a:bodyPr>
          <a:lstStyle/>
          <a:p>
            <a:r>
              <a:rPr lang="en-US" sz="32000" dirty="0" smtClean="0">
                <a:solidFill>
                  <a:srgbClr val="660066"/>
                </a:solidFill>
                <a:latin typeface="Franklin Gothic Medium Cond" pitchFamily="34" charset="0"/>
                <a:ea typeface="ＭＳ Ｐゴシック" pitchFamily="34" charset="-128"/>
              </a:rPr>
              <a:t>Computer Graphics</a:t>
            </a:r>
            <a:endParaRPr lang="en-US" sz="60800" b="1" dirty="0" smtClean="0">
              <a:solidFill>
                <a:srgbClr val="660066"/>
              </a:solidFill>
              <a:latin typeface="Franklin Gothic Medium Cond" pitchFamily="34" charset="0"/>
              <a:ea typeface="ＭＳ Ｐゴシック" pitchFamily="34" charset="-128"/>
            </a:endParaRPr>
          </a:p>
          <a:p>
            <a:endParaRPr lang="en-US" sz="1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4400" b="1" dirty="0" smtClean="0">
                <a:solidFill>
                  <a:srgbClr val="C00000"/>
                </a:solidFill>
              </a:rPr>
              <a:t>Introduction to Computer Graphics</a:t>
            </a:r>
          </a:p>
          <a:p>
            <a:r>
              <a:rPr lang="en-US" sz="12800" b="1" dirty="0" smtClean="0">
                <a:solidFill>
                  <a:srgbClr val="660033"/>
                </a:solidFill>
              </a:rPr>
              <a:t>Part-2</a:t>
            </a:r>
            <a:endParaRPr lang="en-US" sz="12800" b="1" dirty="0">
              <a:solidFill>
                <a:srgbClr val="660033"/>
              </a:solidFill>
            </a:endParaRPr>
          </a:p>
          <a:p>
            <a:endParaRPr lang="en-US" sz="5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1200" b="1" dirty="0" err="1" smtClean="0">
                <a:solidFill>
                  <a:schemeClr val="tx1"/>
                </a:solidFill>
              </a:rPr>
              <a:t>Dia</a:t>
            </a:r>
            <a:r>
              <a:rPr lang="en-US" sz="11200" b="1" dirty="0" smtClean="0">
                <a:solidFill>
                  <a:schemeClr val="tx1"/>
                </a:solidFill>
              </a:rPr>
              <a:t> </a:t>
            </a:r>
            <a:r>
              <a:rPr lang="en-US" sz="11200" b="1" dirty="0" err="1" smtClean="0">
                <a:solidFill>
                  <a:schemeClr val="tx1"/>
                </a:solidFill>
              </a:rPr>
              <a:t>Eldein</a:t>
            </a:r>
            <a:r>
              <a:rPr lang="en-US" sz="11200" b="1" dirty="0" smtClean="0">
                <a:solidFill>
                  <a:schemeClr val="tx1"/>
                </a:solidFill>
              </a:rPr>
              <a:t> Mustafa Ahmed</a:t>
            </a:r>
          </a:p>
          <a:p>
            <a:r>
              <a:rPr lang="en-US" sz="11200" b="1" dirty="0" smtClean="0">
                <a:solidFill>
                  <a:schemeClr val="tx1"/>
                </a:solidFill>
              </a:rPr>
              <a:t>2018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Process objects one at a time in the order they are generated by the application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" charset="0"/>
              </a:rPr>
              <a:t>Pipeline </a:t>
            </a:r>
            <a:r>
              <a:rPr lang="en-US" sz="2800" dirty="0">
                <a:latin typeface="Arial" charset="0"/>
              </a:rPr>
              <a:t>architecture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All steps can be implemented in hardware on the graphics </a:t>
            </a:r>
            <a:r>
              <a:rPr lang="en-US" sz="2800" dirty="0" smtClean="0">
                <a:latin typeface="Arial" charset="0"/>
              </a:rPr>
              <a:t>card display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Graphics Pipeline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pic>
        <p:nvPicPr>
          <p:cNvPr id="1639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81534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854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268760"/>
            <a:ext cx="8229600" cy="4800600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OpenGL Architecture</a:t>
            </a:r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blackWhite">
          <a:xfrm>
            <a:off x="1854200" y="1720850"/>
            <a:ext cx="2759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</a:rPr>
              <a:t>Immediate Mode</a:t>
            </a:r>
            <a:endParaRPr lang="en-US">
              <a:latin typeface="Arial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black">
          <a:xfrm>
            <a:off x="1530350" y="4044950"/>
            <a:ext cx="10541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white">
          <a:xfrm>
            <a:off x="1603375" y="4114800"/>
            <a:ext cx="9064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Display</a:t>
            </a:r>
            <a:br>
              <a:rPr lang="en-US" sz="1600" b="1">
                <a:latin typeface="Arial" charset="0"/>
              </a:rPr>
            </a:br>
            <a:r>
              <a:rPr lang="en-US" sz="1600" b="1">
                <a:latin typeface="Arial" charset="0"/>
              </a:rPr>
              <a:t>List</a:t>
            </a: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blackWhite">
          <a:xfrm>
            <a:off x="6026150" y="4044950"/>
            <a:ext cx="15113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blackWhite">
          <a:xfrm>
            <a:off x="4121150" y="4044950"/>
            <a:ext cx="15113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blackWhite">
          <a:xfrm>
            <a:off x="3892550" y="5187950"/>
            <a:ext cx="12827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blackWhite">
          <a:xfrm>
            <a:off x="3511550" y="2444750"/>
            <a:ext cx="16637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blackWhite">
          <a:xfrm>
            <a:off x="1846263" y="2597150"/>
            <a:ext cx="1282700" cy="825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blackWhite">
          <a:xfrm>
            <a:off x="1854200" y="2749550"/>
            <a:ext cx="1268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Polynomial</a:t>
            </a:r>
          </a:p>
          <a:p>
            <a:pPr algn="ctr"/>
            <a:r>
              <a:rPr lang="en-US" sz="1600" b="1">
                <a:latin typeface="Arial" charset="0"/>
              </a:rPr>
              <a:t>Evaluator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blackWhite">
          <a:xfrm>
            <a:off x="3521075" y="2514600"/>
            <a:ext cx="16605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Per Vertex</a:t>
            </a:r>
          </a:p>
          <a:p>
            <a:pPr algn="ctr"/>
            <a:r>
              <a:rPr lang="en-US" sz="1600" b="1">
                <a:latin typeface="Arial" charset="0"/>
              </a:rPr>
              <a:t>Operations &amp;</a:t>
            </a:r>
          </a:p>
          <a:p>
            <a:pPr algn="ctr"/>
            <a:r>
              <a:rPr lang="en-US" sz="1600" b="1">
                <a:latin typeface="Arial" charset="0"/>
              </a:rPr>
              <a:t>Primitive</a:t>
            </a:r>
          </a:p>
          <a:p>
            <a:pPr algn="ctr"/>
            <a:r>
              <a:rPr lang="en-US" sz="1600" b="1">
                <a:latin typeface="Arial" charset="0"/>
              </a:rPr>
              <a:t>Assembly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blackWhite">
          <a:xfrm>
            <a:off x="4146550" y="4251325"/>
            <a:ext cx="1460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Rasterization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blackWhite">
          <a:xfrm>
            <a:off x="6038850" y="4129088"/>
            <a:ext cx="14938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Per Fragment</a:t>
            </a:r>
          </a:p>
          <a:p>
            <a:pPr algn="ctr"/>
            <a:r>
              <a:rPr lang="en-US" sz="1600" b="1">
                <a:latin typeface="Arial" charset="0"/>
              </a:rPr>
              <a:t>Operations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blackWhite">
          <a:xfrm>
            <a:off x="4052888" y="5272088"/>
            <a:ext cx="9636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Texture</a:t>
            </a:r>
          </a:p>
          <a:p>
            <a:pPr algn="ctr"/>
            <a:r>
              <a:rPr lang="en-US" sz="1600" b="1">
                <a:latin typeface="Arial" charset="0"/>
              </a:rPr>
              <a:t>Memory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blackWhite">
          <a:xfrm>
            <a:off x="7543800" y="44196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blackWhite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blackWhite">
          <a:xfrm>
            <a:off x="4876800" y="3657600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blackWhite">
          <a:xfrm>
            <a:off x="3124200" y="3048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blackWhite">
          <a:xfrm>
            <a:off x="4876800" y="48006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blackWhite">
          <a:xfrm>
            <a:off x="11430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blackWhite">
          <a:xfrm flipV="1">
            <a:off x="1371600" y="30480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blackWhite">
          <a:xfrm>
            <a:off x="1371600" y="3048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blackWhite">
          <a:xfrm>
            <a:off x="1295400" y="4419600"/>
            <a:ext cx="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blackWhite">
          <a:xfrm>
            <a:off x="1295400" y="60960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blackWhite">
          <a:xfrm>
            <a:off x="8382000" y="48006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blackWhite">
          <a:xfrm>
            <a:off x="2209800" y="3429000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blackWhite">
          <a:xfrm>
            <a:off x="2209800" y="4800600"/>
            <a:ext cx="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blackWhite">
          <a:xfrm>
            <a:off x="3581400" y="5867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blackWhite">
          <a:xfrm flipV="1">
            <a:off x="3733800" y="4419600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blackWhite">
          <a:xfrm>
            <a:off x="3733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blackWhite">
          <a:xfrm>
            <a:off x="4419600" y="2057400"/>
            <a:ext cx="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3" name="Line 35"/>
          <p:cNvSpPr>
            <a:spLocks noChangeShapeType="1"/>
          </p:cNvSpPr>
          <p:nvPr/>
        </p:nvSpPr>
        <p:spPr bwMode="blackWhite">
          <a:xfrm flipH="1">
            <a:off x="838200" y="2057400"/>
            <a:ext cx="3581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4" name="Rectangle 36"/>
          <p:cNvSpPr>
            <a:spLocks noChangeArrowheads="1"/>
          </p:cNvSpPr>
          <p:nvPr/>
        </p:nvSpPr>
        <p:spPr bwMode="blackWhite">
          <a:xfrm>
            <a:off x="504825" y="4243388"/>
            <a:ext cx="666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CPU</a:t>
            </a:r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blackWhite">
          <a:xfrm>
            <a:off x="838200" y="2057400"/>
            <a:ext cx="0" cy="2209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blackWhite">
          <a:xfrm>
            <a:off x="2344738" y="5805488"/>
            <a:ext cx="1266825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Pixel</a:t>
            </a:r>
          </a:p>
          <a:p>
            <a:pPr algn="ctr"/>
            <a:r>
              <a:rPr lang="en-US" sz="1600" b="1">
                <a:latin typeface="Arial" charset="0"/>
              </a:rPr>
              <a:t>Operations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blackWhite">
          <a:xfrm>
            <a:off x="3581400" y="60960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blackWhite">
          <a:xfrm>
            <a:off x="7939088" y="4044950"/>
            <a:ext cx="825500" cy="74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blackWhite">
          <a:xfrm>
            <a:off x="7954963" y="4129088"/>
            <a:ext cx="793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Frame</a:t>
            </a:r>
          </a:p>
          <a:p>
            <a:pPr algn="ctr"/>
            <a:r>
              <a:rPr lang="en-US" sz="1600" b="1">
                <a:latin typeface="Arial" charset="0"/>
              </a:rPr>
              <a:t>Buffer</a:t>
            </a:r>
          </a:p>
        </p:txBody>
      </p:sp>
      <p:sp>
        <p:nvSpPr>
          <p:cNvPr id="17450" name="Line 42"/>
          <p:cNvSpPr>
            <a:spLocks noChangeShapeType="1"/>
          </p:cNvSpPr>
          <p:nvPr/>
        </p:nvSpPr>
        <p:spPr bwMode="auto">
          <a:xfrm flipH="1">
            <a:off x="4648200" y="1905000"/>
            <a:ext cx="990600" cy="228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 anchorCtr="1"/>
          <a:lstStyle/>
          <a:p>
            <a:endParaRPr lang="en-US"/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734050" y="1565275"/>
            <a:ext cx="1333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Times New Roman" charset="0"/>
              </a:rPr>
              <a:t>geometry</a:t>
            </a:r>
          </a:p>
          <a:p>
            <a:pPr eaLnBrk="1" hangingPunct="1"/>
            <a:r>
              <a:rPr lang="en-US">
                <a:solidFill>
                  <a:schemeClr val="accent2"/>
                </a:solidFill>
                <a:latin typeface="Times New Roman" charset="0"/>
              </a:rPr>
              <a:t> pipeline</a:t>
            </a:r>
          </a:p>
        </p:txBody>
      </p:sp>
    </p:spTree>
    <p:extLst>
      <p:ext uri="{BB962C8B-B14F-4D97-AF65-F5344CB8AC3E}">
        <p14:creationId xmlns:p14="http://schemas.microsoft.com/office/powerpoint/2010/main" xmlns="" val="37343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2" name="Rectangle 36"/>
          <p:cNvSpPr>
            <a:spLocks noGrp="1" noChangeArrowheads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Programmable Vertex and Pixel Processors</a:t>
            </a:r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0FFF55-C856-42F0-80DC-C9881A01EA3A}" type="slidenum">
              <a:rPr lang="en-US"/>
              <a:pPr/>
              <a:t>12</a:t>
            </a:fld>
            <a:endParaRPr lang="en-US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62000" y="1371600"/>
            <a:ext cx="1092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3D Application</a:t>
            </a:r>
            <a:br>
              <a:rPr lang="en-US" sz="1000" b="1" dirty="0"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latin typeface="Arial" pitchFamily="34" charset="0"/>
                <a:cs typeface="Arial" pitchFamily="34" charset="0"/>
              </a:rPr>
              <a:t>or Game</a:t>
            </a: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762000" y="2187575"/>
            <a:ext cx="10922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>
                <a:latin typeface="Arial" pitchFamily="34" charset="0"/>
                <a:cs typeface="Arial" pitchFamily="34" charset="0"/>
              </a:rPr>
              <a:t>3D API:</a:t>
            </a:r>
            <a:br>
              <a:rPr lang="en-US" sz="1000" b="1" dirty="0">
                <a:latin typeface="Arial" pitchFamily="34" charset="0"/>
                <a:cs typeface="Arial" pitchFamily="34" charset="0"/>
              </a:rPr>
            </a:br>
            <a:r>
              <a:rPr lang="en-US" sz="1000" b="1" dirty="0">
                <a:latin typeface="Arial" pitchFamily="34" charset="0"/>
                <a:cs typeface="Arial" pitchFamily="34" charset="0"/>
              </a:rPr>
              <a:t>OpenGL or Direct3D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495425" y="4953000"/>
            <a:ext cx="1371600" cy="696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Programmable</a:t>
            </a:r>
            <a:br>
              <a:rPr lang="en-US" sz="1200" b="1">
                <a:latin typeface="Arial" pitchFamily="34" charset="0"/>
                <a:cs typeface="Arial" pitchFamily="34" charset="0"/>
              </a:rPr>
            </a:br>
            <a:r>
              <a:rPr lang="en-US" sz="1200" b="1">
                <a:latin typeface="Arial" pitchFamily="34" charset="0"/>
                <a:cs typeface="Arial" pitchFamily="34" charset="0"/>
              </a:rPr>
              <a:t>Vertex</a:t>
            </a:r>
            <a:br>
              <a:rPr lang="en-US" sz="1200" b="1">
                <a:latin typeface="Arial" pitchFamily="34" charset="0"/>
                <a:cs typeface="Arial" pitchFamily="34" charset="0"/>
              </a:rPr>
            </a:br>
            <a:r>
              <a:rPr lang="en-US" sz="1200" b="1">
                <a:latin typeface="Arial" pitchFamily="34" charset="0"/>
                <a:cs typeface="Arial" pitchFamily="34" charset="0"/>
              </a:rPr>
              <a:t>Processor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2562225" y="3787775"/>
            <a:ext cx="838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" pitchFamily="34" charset="0"/>
                <a:cs typeface="Arial" pitchFamily="34" charset="0"/>
              </a:rPr>
              <a:t>Primitive</a:t>
            </a:r>
            <a:br>
              <a:rPr lang="en-US" sz="1000" b="1">
                <a:latin typeface="Arial" pitchFamily="34" charset="0"/>
                <a:cs typeface="Arial" pitchFamily="34" charset="0"/>
              </a:rPr>
            </a:br>
            <a:r>
              <a:rPr lang="en-US" sz="1000" b="1">
                <a:latin typeface="Arial" pitchFamily="34" charset="0"/>
                <a:cs typeface="Arial" pitchFamily="34" charset="0"/>
              </a:rPr>
              <a:t>Assembly</a:t>
            </a:r>
          </a:p>
        </p:txBody>
      </p:sp>
      <p:sp>
        <p:nvSpPr>
          <p:cNvPr id="6152" name="Text Box 6"/>
          <p:cNvSpPr txBox="1">
            <a:spLocks noChangeArrowheads="1"/>
          </p:cNvSpPr>
          <p:nvPr/>
        </p:nvSpPr>
        <p:spPr bwMode="auto">
          <a:xfrm>
            <a:off x="4391025" y="3787775"/>
            <a:ext cx="11160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 dirty="0" err="1">
                <a:latin typeface="Arial" pitchFamily="34" charset="0"/>
                <a:cs typeface="Arial" pitchFamily="34" charset="0"/>
              </a:rPr>
              <a:t>Rasterization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 &amp; Interpolation</a:t>
            </a:r>
          </a:p>
        </p:txBody>
      </p:sp>
      <p:cxnSp>
        <p:nvCxnSpPr>
          <p:cNvPr id="6153" name="AutoShape 7"/>
          <p:cNvCxnSpPr>
            <a:cxnSpLocks noChangeShapeType="1"/>
            <a:stCxn id="6149" idx="2"/>
            <a:endCxn id="6164" idx="0"/>
          </p:cNvCxnSpPr>
          <p:nvPr/>
        </p:nvCxnSpPr>
        <p:spPr bwMode="auto">
          <a:xfrm flipH="1">
            <a:off x="1300163" y="2746375"/>
            <a:ext cx="7937" cy="965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304800" y="1752600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3D API Commands</a:t>
            </a:r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3022600" y="457200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Transformed Vertices</a:t>
            </a:r>
          </a:p>
        </p:txBody>
      </p:sp>
      <p:sp>
        <p:nvSpPr>
          <p:cNvPr id="6156" name="Text Box 10"/>
          <p:cNvSpPr txBox="1">
            <a:spLocks noChangeArrowheads="1"/>
          </p:cNvSpPr>
          <p:nvPr/>
        </p:nvSpPr>
        <p:spPr bwMode="auto">
          <a:xfrm>
            <a:off x="3403600" y="3184525"/>
            <a:ext cx="911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Assembled Polygons, Lines, and Points</a:t>
            </a: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276225" y="3124200"/>
            <a:ext cx="10620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GPU Command &amp; Data  Stream</a:t>
            </a:r>
          </a:p>
        </p:txBody>
      </p:sp>
      <p:sp>
        <p:nvSpPr>
          <p:cNvPr id="6158" name="Text Box 12"/>
          <p:cNvSpPr txBox="1">
            <a:spLocks noChangeArrowheads="1"/>
          </p:cNvSpPr>
          <p:nvPr/>
        </p:nvSpPr>
        <p:spPr bwMode="auto">
          <a:xfrm>
            <a:off x="5229225" y="5029200"/>
            <a:ext cx="1371600" cy="696913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Arial" pitchFamily="34" charset="0"/>
                <a:cs typeface="Arial" pitchFamily="34" charset="0"/>
              </a:rPr>
              <a:t>Programmable</a:t>
            </a:r>
            <a:br>
              <a:rPr lang="en-US" sz="1200" b="1">
                <a:latin typeface="Arial" pitchFamily="34" charset="0"/>
                <a:cs typeface="Arial" pitchFamily="34" charset="0"/>
              </a:rPr>
            </a:br>
            <a:r>
              <a:rPr lang="en-US" sz="1200" b="1">
                <a:latin typeface="Arial" pitchFamily="34" charset="0"/>
                <a:cs typeface="Arial" pitchFamily="34" charset="0"/>
              </a:rPr>
              <a:t>Fragment</a:t>
            </a:r>
            <a:br>
              <a:rPr lang="en-US" sz="1200" b="1">
                <a:latin typeface="Arial" pitchFamily="34" charset="0"/>
                <a:cs typeface="Arial" pitchFamily="34" charset="0"/>
              </a:rPr>
            </a:br>
            <a:r>
              <a:rPr lang="en-US" sz="1200" b="1">
                <a:latin typeface="Arial" pitchFamily="34" charset="0"/>
                <a:cs typeface="Arial" pitchFamily="34" charset="0"/>
              </a:rPr>
              <a:t>Processor</a:t>
            </a:r>
          </a:p>
        </p:txBody>
      </p:sp>
      <p:sp>
        <p:nvSpPr>
          <p:cNvPr id="6159" name="Text Box 13"/>
          <p:cNvSpPr txBox="1">
            <a:spLocks noChangeArrowheads="1"/>
          </p:cNvSpPr>
          <p:nvPr/>
        </p:nvSpPr>
        <p:spPr bwMode="auto">
          <a:xfrm>
            <a:off x="3776663" y="4479925"/>
            <a:ext cx="1143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Rasterized</a:t>
            </a:r>
            <a:br>
              <a:rPr lang="en-US" sz="1000">
                <a:latin typeface="Arial" pitchFamily="34" charset="0"/>
                <a:cs typeface="Arial" pitchFamily="34" charset="0"/>
              </a:rPr>
            </a:br>
            <a:r>
              <a:rPr lang="en-US" sz="1000">
                <a:latin typeface="Arial" pitchFamily="34" charset="0"/>
                <a:cs typeface="Arial" pitchFamily="34" charset="0"/>
              </a:rPr>
              <a:t>Pre-transformed</a:t>
            </a:r>
            <a:br>
              <a:rPr lang="en-US" sz="1000">
                <a:latin typeface="Arial" pitchFamily="34" charset="0"/>
                <a:cs typeface="Arial" pitchFamily="34" charset="0"/>
              </a:rPr>
            </a:br>
            <a:r>
              <a:rPr lang="en-US" sz="1000">
                <a:latin typeface="Arial" pitchFamily="34" charset="0"/>
                <a:cs typeface="Arial" pitchFamily="34" charset="0"/>
              </a:rPr>
              <a:t>Fragments</a:t>
            </a:r>
          </a:p>
        </p:txBody>
      </p:sp>
      <p:sp>
        <p:nvSpPr>
          <p:cNvPr id="6160" name="Text Box 14"/>
          <p:cNvSpPr txBox="1">
            <a:spLocks noChangeArrowheads="1"/>
          </p:cNvSpPr>
          <p:nvPr/>
        </p:nvSpPr>
        <p:spPr bwMode="auto">
          <a:xfrm>
            <a:off x="6781800" y="457200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Transformed</a:t>
            </a:r>
            <a:br>
              <a:rPr lang="en-US" sz="1000">
                <a:latin typeface="Arial" pitchFamily="34" charset="0"/>
                <a:cs typeface="Arial" pitchFamily="34" charset="0"/>
              </a:rPr>
            </a:br>
            <a:r>
              <a:rPr lang="en-US" sz="1000">
                <a:latin typeface="Arial" pitchFamily="34" charset="0"/>
                <a:cs typeface="Arial" pitchFamily="34" charset="0"/>
              </a:rPr>
              <a:t>Fragments</a:t>
            </a:r>
          </a:p>
        </p:txBody>
      </p:sp>
      <p:sp>
        <p:nvSpPr>
          <p:cNvPr id="6161" name="Text Box 15"/>
          <p:cNvSpPr txBox="1">
            <a:spLocks noChangeArrowheads="1"/>
          </p:cNvSpPr>
          <p:nvPr/>
        </p:nvSpPr>
        <p:spPr bwMode="auto">
          <a:xfrm>
            <a:off x="6345238" y="3784600"/>
            <a:ext cx="8382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" pitchFamily="34" charset="0"/>
                <a:cs typeface="Arial" pitchFamily="34" charset="0"/>
              </a:rPr>
              <a:t>Raster</a:t>
            </a:r>
            <a:br>
              <a:rPr lang="en-US" sz="1000" b="1">
                <a:latin typeface="Arial" pitchFamily="34" charset="0"/>
                <a:cs typeface="Arial" pitchFamily="34" charset="0"/>
              </a:rPr>
            </a:br>
            <a:r>
              <a:rPr lang="en-US" sz="1000" b="1">
                <a:latin typeface="Arial" pitchFamily="34" charset="0"/>
                <a:cs typeface="Arial" pitchFamily="34" charset="0"/>
              </a:rPr>
              <a:t>Operations</a:t>
            </a:r>
          </a:p>
        </p:txBody>
      </p:sp>
      <p:sp>
        <p:nvSpPr>
          <p:cNvPr id="6162" name="Text Box 16"/>
          <p:cNvSpPr txBox="1">
            <a:spLocks noChangeArrowheads="1"/>
          </p:cNvSpPr>
          <p:nvPr/>
        </p:nvSpPr>
        <p:spPr bwMode="auto">
          <a:xfrm>
            <a:off x="7921625" y="3860800"/>
            <a:ext cx="1041400" cy="25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" pitchFamily="34" charset="0"/>
                <a:cs typeface="Arial" pitchFamily="34" charset="0"/>
              </a:rPr>
              <a:t>Framebuffer</a:t>
            </a:r>
          </a:p>
        </p:txBody>
      </p:sp>
      <p:sp>
        <p:nvSpPr>
          <p:cNvPr id="6163" name="Text Box 17"/>
          <p:cNvSpPr txBox="1">
            <a:spLocks noChangeArrowheads="1"/>
          </p:cNvSpPr>
          <p:nvPr/>
        </p:nvSpPr>
        <p:spPr bwMode="auto">
          <a:xfrm>
            <a:off x="7183438" y="34893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Pixel Updates</a:t>
            </a:r>
          </a:p>
        </p:txBody>
      </p:sp>
      <p:sp>
        <p:nvSpPr>
          <p:cNvPr id="6164" name="Text Box 18"/>
          <p:cNvSpPr txBox="1">
            <a:spLocks noChangeArrowheads="1"/>
          </p:cNvSpPr>
          <p:nvPr/>
        </p:nvSpPr>
        <p:spPr bwMode="auto">
          <a:xfrm>
            <a:off x="957263" y="3711575"/>
            <a:ext cx="685800" cy="55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" pitchFamily="34" charset="0"/>
                <a:cs typeface="Arial" pitchFamily="34" charset="0"/>
              </a:rPr>
              <a:t>GPU</a:t>
            </a:r>
            <a:br>
              <a:rPr lang="en-US" sz="1000" b="1">
                <a:latin typeface="Arial" pitchFamily="34" charset="0"/>
                <a:cs typeface="Arial" pitchFamily="34" charset="0"/>
              </a:rPr>
            </a:br>
            <a:r>
              <a:rPr lang="en-US" sz="1000" b="1">
                <a:latin typeface="Arial" pitchFamily="34" charset="0"/>
                <a:cs typeface="Arial" pitchFamily="34" charset="0"/>
              </a:rPr>
              <a:t>Front End</a:t>
            </a:r>
          </a:p>
        </p:txBody>
      </p:sp>
      <p:cxnSp>
        <p:nvCxnSpPr>
          <p:cNvPr id="6165" name="AutoShape 19"/>
          <p:cNvCxnSpPr>
            <a:cxnSpLocks noChangeShapeType="1"/>
            <a:stCxn id="6148" idx="2"/>
            <a:endCxn id="6149" idx="0"/>
          </p:cNvCxnSpPr>
          <p:nvPr/>
        </p:nvCxnSpPr>
        <p:spPr bwMode="auto">
          <a:xfrm>
            <a:off x="1308100" y="1778000"/>
            <a:ext cx="0" cy="409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6" name="AutoShape 20"/>
          <p:cNvCxnSpPr>
            <a:cxnSpLocks noChangeShapeType="1"/>
            <a:stCxn id="6164" idx="3"/>
            <a:endCxn id="6151" idx="1"/>
          </p:cNvCxnSpPr>
          <p:nvPr/>
        </p:nvCxnSpPr>
        <p:spPr bwMode="auto">
          <a:xfrm>
            <a:off x="1643063" y="3990975"/>
            <a:ext cx="919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67" name="AutoShape 21"/>
          <p:cNvCxnSpPr>
            <a:cxnSpLocks noChangeShapeType="1"/>
            <a:stCxn id="6152" idx="2"/>
            <a:endCxn id="6158" idx="1"/>
          </p:cNvCxnSpPr>
          <p:nvPr/>
        </p:nvCxnSpPr>
        <p:spPr bwMode="auto">
          <a:xfrm rot="16200000" flipH="1">
            <a:off x="4483100" y="4660900"/>
            <a:ext cx="1184275" cy="25082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6168" name="Text Box 22"/>
          <p:cNvSpPr txBox="1">
            <a:spLocks noChangeArrowheads="1"/>
          </p:cNvSpPr>
          <p:nvPr/>
        </p:nvSpPr>
        <p:spPr bwMode="auto">
          <a:xfrm>
            <a:off x="200025" y="4267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Pre-transformed Vertices</a:t>
            </a:r>
          </a:p>
        </p:txBody>
      </p:sp>
      <p:sp>
        <p:nvSpPr>
          <p:cNvPr id="6169" name="Text Box 23"/>
          <p:cNvSpPr txBox="1">
            <a:spLocks noChangeArrowheads="1"/>
          </p:cNvSpPr>
          <p:nvPr/>
        </p:nvSpPr>
        <p:spPr bwMode="auto">
          <a:xfrm>
            <a:off x="1593850" y="3489325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Vertex Index Stream</a:t>
            </a:r>
          </a:p>
        </p:txBody>
      </p:sp>
      <p:cxnSp>
        <p:nvCxnSpPr>
          <p:cNvPr id="6170" name="AutoShape 24"/>
          <p:cNvCxnSpPr>
            <a:cxnSpLocks noChangeShapeType="1"/>
            <a:stCxn id="6150" idx="3"/>
            <a:endCxn id="6151" idx="2"/>
          </p:cNvCxnSpPr>
          <p:nvPr/>
        </p:nvCxnSpPr>
        <p:spPr bwMode="auto">
          <a:xfrm flipV="1">
            <a:off x="2895600" y="4194175"/>
            <a:ext cx="85725" cy="11080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71" name="AutoShape 25"/>
          <p:cNvCxnSpPr>
            <a:cxnSpLocks noChangeShapeType="1"/>
            <a:stCxn id="6151" idx="3"/>
            <a:endCxn id="6152" idx="1"/>
          </p:cNvCxnSpPr>
          <p:nvPr/>
        </p:nvCxnSpPr>
        <p:spPr bwMode="auto">
          <a:xfrm>
            <a:off x="3400425" y="3990975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72" name="AutoShape 26"/>
          <p:cNvCxnSpPr>
            <a:cxnSpLocks noChangeShapeType="1"/>
            <a:stCxn id="6164" idx="2"/>
            <a:endCxn id="6150" idx="1"/>
          </p:cNvCxnSpPr>
          <p:nvPr/>
        </p:nvCxnSpPr>
        <p:spPr bwMode="auto">
          <a:xfrm rot="16200000" flipH="1">
            <a:off x="867569" y="4702969"/>
            <a:ext cx="1031875" cy="1666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73" name="AutoShape 27"/>
          <p:cNvCxnSpPr>
            <a:cxnSpLocks noChangeShapeType="1"/>
            <a:stCxn id="6158" idx="3"/>
            <a:endCxn id="6161" idx="2"/>
          </p:cNvCxnSpPr>
          <p:nvPr/>
        </p:nvCxnSpPr>
        <p:spPr bwMode="auto">
          <a:xfrm flipV="1">
            <a:off x="6629400" y="4343400"/>
            <a:ext cx="134938" cy="1035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174" name="AutoShape 28"/>
          <p:cNvCxnSpPr>
            <a:cxnSpLocks noChangeShapeType="1"/>
            <a:stCxn id="6152" idx="3"/>
            <a:endCxn id="6161" idx="1"/>
          </p:cNvCxnSpPr>
          <p:nvPr/>
        </p:nvCxnSpPr>
        <p:spPr bwMode="auto">
          <a:xfrm flipV="1">
            <a:off x="5507038" y="3987800"/>
            <a:ext cx="838200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75" name="Text Box 29"/>
          <p:cNvSpPr txBox="1">
            <a:spLocks noChangeArrowheads="1"/>
          </p:cNvSpPr>
          <p:nvPr/>
        </p:nvSpPr>
        <p:spPr bwMode="auto">
          <a:xfrm>
            <a:off x="5510213" y="3336925"/>
            <a:ext cx="911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>
                <a:latin typeface="Arial" pitchFamily="34" charset="0"/>
                <a:cs typeface="Arial" pitchFamily="34" charset="0"/>
              </a:rPr>
              <a:t>Pixel Location Stream</a:t>
            </a:r>
          </a:p>
        </p:txBody>
      </p:sp>
      <p:cxnSp>
        <p:nvCxnSpPr>
          <p:cNvPr id="6176" name="AutoShape 30"/>
          <p:cNvCxnSpPr>
            <a:cxnSpLocks noChangeShapeType="1"/>
            <a:stCxn id="6161" idx="3"/>
            <a:endCxn id="6162" idx="1"/>
          </p:cNvCxnSpPr>
          <p:nvPr/>
        </p:nvCxnSpPr>
        <p:spPr bwMode="auto">
          <a:xfrm>
            <a:off x="7183438" y="3987800"/>
            <a:ext cx="7381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77" name="Line 31"/>
          <p:cNvSpPr>
            <a:spLocks noChangeShapeType="1"/>
          </p:cNvSpPr>
          <p:nvPr/>
        </p:nvSpPr>
        <p:spPr bwMode="auto">
          <a:xfrm>
            <a:off x="428625" y="2971800"/>
            <a:ext cx="8458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Text Box 32"/>
          <p:cNvSpPr txBox="1">
            <a:spLocks noChangeArrowheads="1"/>
          </p:cNvSpPr>
          <p:nvPr/>
        </p:nvSpPr>
        <p:spPr bwMode="auto">
          <a:xfrm>
            <a:off x="3552825" y="2727325"/>
            <a:ext cx="160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i="1">
                <a:latin typeface="Arial" pitchFamily="34" charset="0"/>
                <a:cs typeface="Arial" pitchFamily="34" charset="0"/>
              </a:rPr>
              <a:t>CPU – GPU Boundary</a:t>
            </a:r>
          </a:p>
        </p:txBody>
      </p:sp>
      <p:sp>
        <p:nvSpPr>
          <p:cNvPr id="6179" name="Text Box 33"/>
          <p:cNvSpPr txBox="1">
            <a:spLocks noChangeArrowheads="1"/>
          </p:cNvSpPr>
          <p:nvPr/>
        </p:nvSpPr>
        <p:spPr bwMode="auto">
          <a:xfrm>
            <a:off x="6232525" y="20177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CPU</a:t>
            </a:r>
          </a:p>
        </p:txBody>
      </p:sp>
      <p:sp>
        <p:nvSpPr>
          <p:cNvPr id="6180" name="Text Box 34"/>
          <p:cNvSpPr txBox="1">
            <a:spLocks noChangeArrowheads="1"/>
          </p:cNvSpPr>
          <p:nvPr/>
        </p:nvSpPr>
        <p:spPr bwMode="auto">
          <a:xfrm>
            <a:off x="6232525" y="3084513"/>
            <a:ext cx="67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  <a:cs typeface="Arial" pitchFamily="34" charset="0"/>
              </a:rPr>
              <a:t>GPU</a:t>
            </a:r>
          </a:p>
        </p:txBody>
      </p:sp>
      <p:sp>
        <p:nvSpPr>
          <p:cNvPr id="6181" name="Text Box 35"/>
          <p:cNvSpPr txBox="1">
            <a:spLocks noChangeArrowheads="1"/>
          </p:cNvSpPr>
          <p:nvPr/>
        </p:nvSpPr>
        <p:spPr bwMode="auto">
          <a:xfrm>
            <a:off x="609600" y="5715000"/>
            <a:ext cx="7864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An example of separate vertex processor and fragment processor in a programmable graphics pipeline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95536" y="1412776"/>
            <a:ext cx="4100264" cy="854901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Vector</a:t>
            </a:r>
            <a:r>
              <a:rPr lang="en-US" dirty="0"/>
              <a:t> (</a:t>
            </a:r>
            <a:r>
              <a:rPr lang="en-US" sz="2800" dirty="0">
                <a:solidFill>
                  <a:srgbClr val="0000CC"/>
                </a:solidFill>
              </a:rPr>
              <a:t>calligraphic, stroke, random-scan</a:t>
            </a:r>
            <a:r>
              <a:rPr lang="en-US" sz="2800" dirty="0" smtClean="0">
                <a:solidFill>
                  <a:srgbClr val="0000CC"/>
                </a:solidFill>
              </a:rPr>
              <a:t>)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  <p:custDataLst>
              <p:tags r:id="rId3"/>
            </p:custDataLst>
          </p:nvPr>
        </p:nvSpPr>
        <p:spPr>
          <a:xfrm>
            <a:off x="4644008" y="1484784"/>
            <a:ext cx="4244277" cy="728241"/>
          </a:xfrm>
        </p:spPr>
        <p:txBody>
          <a:bodyPr>
            <a:noAutofit/>
          </a:bodyPr>
          <a:lstStyle/>
          <a:p>
            <a:r>
              <a:rPr lang="en-US" sz="3200" b="1" dirty="0"/>
              <a:t>Raster</a:t>
            </a:r>
            <a:r>
              <a:rPr lang="en-US" dirty="0"/>
              <a:t> </a:t>
            </a:r>
            <a:r>
              <a:rPr lang="en-US" sz="2400" dirty="0">
                <a:solidFill>
                  <a:srgbClr val="0000CC"/>
                </a:solidFill>
              </a:rPr>
              <a:t>(TV, bitmap, </a:t>
            </a:r>
            <a:r>
              <a:rPr lang="en-US" sz="2400" dirty="0" err="1">
                <a:solidFill>
                  <a:srgbClr val="0000CC"/>
                </a:solidFill>
              </a:rPr>
              <a:t>pixmap</a:t>
            </a:r>
            <a:r>
              <a:rPr lang="en-US" sz="2400" dirty="0">
                <a:solidFill>
                  <a:srgbClr val="0000CC"/>
                </a:solidFill>
              </a:rPr>
              <a:t>) used in displays and laser </a:t>
            </a:r>
            <a:r>
              <a:rPr lang="en-US" sz="2400" dirty="0" err="1" smtClean="0">
                <a:solidFill>
                  <a:srgbClr val="0000CC"/>
                </a:solidFill>
              </a:rPr>
              <a:t>rinters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/>
          <a:p>
            <a:fld id="{81D72C33-38EB-4BCF-BF0A-53BF0A995A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2"/>
            <p:custDataLst>
              <p:tags r:id="rId5"/>
            </p:custDataLst>
          </p:nvPr>
        </p:nvSpPr>
        <p:spPr>
          <a:xfrm>
            <a:off x="251520" y="2313977"/>
            <a:ext cx="4244280" cy="1691087"/>
          </a:xfrm>
        </p:spPr>
        <p:txBody>
          <a:bodyPr>
            <a:noAutofit/>
          </a:bodyPr>
          <a:lstStyle/>
          <a:p>
            <a:r>
              <a:rPr lang="en-US" b="1" dirty="0" smtClean="0"/>
              <a:t>Driven by display commands</a:t>
            </a:r>
          </a:p>
          <a:p>
            <a:pPr lvl="1"/>
            <a:r>
              <a:rPr lang="en-US" b="1" dirty="0" smtClean="0"/>
              <a:t>(move (x, y), char(“A”) , line(x, y)…)</a:t>
            </a:r>
          </a:p>
          <a:p>
            <a:r>
              <a:rPr lang="en-US" b="1" dirty="0" smtClean="0"/>
              <a:t>Survives as “scalable vector graphics”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  <p:custDataLst>
              <p:tags r:id="rId6"/>
            </p:custDataLst>
          </p:nvPr>
        </p:nvSpPr>
        <p:spPr>
          <a:xfrm>
            <a:off x="4572000" y="2313974"/>
            <a:ext cx="4572000" cy="1691089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sz="2100" b="1" dirty="0"/>
              <a:t>Driven by array of pixels (no semantics, lowest form of representation)</a:t>
            </a:r>
          </a:p>
          <a:p>
            <a:r>
              <a:rPr lang="en-US" sz="2100" b="1" dirty="0"/>
              <a:t>Note “</a:t>
            </a:r>
            <a:r>
              <a:rPr lang="en-US" sz="2100" b="1" dirty="0" err="1"/>
              <a:t>jaggies</a:t>
            </a:r>
            <a:r>
              <a:rPr lang="en-US" sz="2100" b="1" dirty="0"/>
              <a:t>” (aliasing errors) due to </a:t>
            </a:r>
            <a:r>
              <a:rPr lang="en-US" sz="2100" b="1" dirty="0" smtClean="0"/>
              <a:t>discrete sampling of continuous </a:t>
            </a:r>
            <a:r>
              <a:rPr lang="en-US" sz="2100" b="1" dirty="0"/>
              <a:t>primitives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Graphics Display Hardware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grpSp>
        <p:nvGrpSpPr>
          <p:cNvPr id="2" name="Group 17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27584" y="4149080"/>
            <a:ext cx="3384376" cy="2019299"/>
            <a:chOff x="298" y="1344"/>
            <a:chExt cx="2830" cy="1696"/>
          </a:xfrm>
        </p:grpSpPr>
        <p:pic>
          <p:nvPicPr>
            <p:cNvPr id="13336" name="Picture 5" descr="02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344"/>
              <a:ext cx="2792" cy="1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Text Box 11"/>
            <p:cNvSpPr txBox="1">
              <a:spLocks noChangeArrowheads="1"/>
            </p:cNvSpPr>
            <p:nvPr/>
          </p:nvSpPr>
          <p:spPr bwMode="auto">
            <a:xfrm>
              <a:off x="298" y="2601"/>
              <a:ext cx="987" cy="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Ideal Drawing</a:t>
              </a:r>
            </a:p>
          </p:txBody>
        </p:sp>
        <p:sp>
          <p:nvSpPr>
            <p:cNvPr id="13338" name="Text Box 12"/>
            <p:cNvSpPr txBox="1">
              <a:spLocks noChangeArrowheads="1"/>
            </p:cNvSpPr>
            <p:nvPr/>
          </p:nvSpPr>
          <p:spPr bwMode="auto">
            <a:xfrm>
              <a:off x="1977" y="2601"/>
              <a:ext cx="987" cy="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US" dirty="0"/>
                <a:t>Vector Drawing</a:t>
              </a:r>
            </a:p>
          </p:txBody>
        </p:sp>
      </p:grpSp>
      <p:cxnSp>
        <p:nvCxnSpPr>
          <p:cNvPr id="11" name="Straight Connector 10"/>
          <p:cNvCxnSpPr/>
          <p:nvPr>
            <p:custDataLst>
              <p:tags r:id="rId9"/>
            </p:custDataLst>
          </p:nvPr>
        </p:nvCxnSpPr>
        <p:spPr>
          <a:xfrm flipV="1">
            <a:off x="4548917" y="1519465"/>
            <a:ext cx="0" cy="465929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"/>
          <p:cNvGrpSpPr/>
          <p:nvPr/>
        </p:nvGrpSpPr>
        <p:grpSpPr>
          <a:xfrm>
            <a:off x="5292080" y="4077072"/>
            <a:ext cx="2804145" cy="2155951"/>
            <a:chOff x="5276753" y="2719016"/>
            <a:chExt cx="2804145" cy="1616963"/>
          </a:xfrm>
        </p:grpSpPr>
        <p:grpSp>
          <p:nvGrpSpPr>
            <p:cNvPr id="4" name="Group 8"/>
            <p:cNvGrpSpPr/>
            <p:nvPr>
              <p:custDataLst>
                <p:tags r:id="rId10"/>
              </p:custDataLst>
            </p:nvPr>
          </p:nvGrpSpPr>
          <p:grpSpPr>
            <a:xfrm>
              <a:off x="5276753" y="2719016"/>
              <a:ext cx="2804145" cy="1616963"/>
              <a:chOff x="3105151" y="4280296"/>
              <a:chExt cx="4975014" cy="1894486"/>
            </a:xfrm>
          </p:grpSpPr>
          <p:pic>
            <p:nvPicPr>
              <p:cNvPr id="42" name="Picture 41" descr="raster_house1.png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5151" y="4280296"/>
                <a:ext cx="2238889" cy="1894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3" name="Picture 42" descr="raster_house2.png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334" y="4280296"/>
                <a:ext cx="2195831" cy="1894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6" name="TextBox 27"/>
            <p:cNvSpPr txBox="1">
              <a:spLocks noChangeArrowheads="1"/>
            </p:cNvSpPr>
            <p:nvPr/>
          </p:nvSpPr>
          <p:spPr bwMode="auto">
            <a:xfrm>
              <a:off x="5408983" y="4039762"/>
              <a:ext cx="1035851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1600" dirty="0" smtClean="0"/>
                <a:t>Outline</a:t>
              </a:r>
              <a:endParaRPr lang="en-US" sz="1600" dirty="0"/>
            </a:p>
          </p:txBody>
        </p:sp>
        <p:sp>
          <p:nvSpPr>
            <p:cNvPr id="167" name="TextBox 27"/>
            <p:cNvSpPr txBox="1">
              <a:spLocks noChangeArrowheads="1"/>
            </p:cNvSpPr>
            <p:nvPr/>
          </p:nvSpPr>
          <p:spPr bwMode="auto">
            <a:xfrm>
              <a:off x="7130411" y="4028803"/>
              <a:ext cx="896014" cy="2539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1600" dirty="0" smtClean="0"/>
                <a:t>Filled</a:t>
              </a:r>
              <a:endParaRPr lang="en-US" sz="1600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892480" cy="946150"/>
          </a:xfrm>
        </p:spPr>
        <p:txBody>
          <a:bodyPr>
            <a:noAutofit/>
          </a:bodyPr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Elements Of Pictures Created In computer Graphics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ko-KR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Polylines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ko-KR" sz="2400" b="1" dirty="0">
              <a:latin typeface="Arial" charset="0"/>
            </a:endParaRPr>
          </a:p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Text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ko-KR" sz="2400" b="1" dirty="0">
              <a:latin typeface="Arial" charset="0"/>
            </a:endParaRPr>
          </a:p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Filled </a:t>
            </a:r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regions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altLang="ko-KR" sz="2400" b="1" dirty="0">
              <a:latin typeface="Arial" charset="0"/>
            </a:endParaRPr>
          </a:p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Raster Images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صورة 4" descr="polyli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412776"/>
            <a:ext cx="2690812" cy="1657350"/>
          </a:xfrm>
          <a:prstGeom prst="rect">
            <a:avLst/>
          </a:prstGeom>
        </p:spPr>
      </p:pic>
      <p:pic>
        <p:nvPicPr>
          <p:cNvPr id="6" name="صورة 5" descr="tex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412776"/>
            <a:ext cx="2619375" cy="1743075"/>
          </a:xfrm>
          <a:prstGeom prst="rect">
            <a:avLst/>
          </a:prstGeom>
        </p:spPr>
      </p:pic>
      <p:pic>
        <p:nvPicPr>
          <p:cNvPr id="7" name="صورة 6" descr="filled rego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356992"/>
            <a:ext cx="2143125" cy="2143125"/>
          </a:xfrm>
          <a:prstGeom prst="rect">
            <a:avLst/>
          </a:prstGeom>
        </p:spPr>
      </p:pic>
      <p:pic>
        <p:nvPicPr>
          <p:cNvPr id="8" name="صورة 7" descr="Raster Image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4869160"/>
            <a:ext cx="2512023" cy="16716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162925" cy="641350"/>
          </a:xfrm>
        </p:spPr>
        <p:txBody>
          <a:bodyPr>
            <a:normAutofit/>
          </a:bodyPr>
          <a:lstStyle/>
          <a:p>
            <a:r>
              <a:rPr lang="en-US" altLang="ko-KR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Polylines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 </a:t>
            </a:r>
            <a:r>
              <a:rPr lang="en-US" altLang="ko-KR" dirty="0" err="1"/>
              <a:t>polyline</a:t>
            </a:r>
            <a:r>
              <a:rPr lang="en-US" altLang="ko-KR" dirty="0"/>
              <a:t> is a connected sequence of straight lines</a:t>
            </a:r>
          </a:p>
          <a:p>
            <a:r>
              <a:rPr lang="en-US" altLang="ko-KR" dirty="0"/>
              <a:t>A curved line made up of straight-line segments.</a:t>
            </a:r>
          </a:p>
          <a:p>
            <a:r>
              <a:rPr lang="en-US" altLang="ko-KR" dirty="0" smtClean="0"/>
              <a:t>Attributes </a:t>
            </a:r>
            <a:r>
              <a:rPr lang="en-US" altLang="ko-KR" dirty="0"/>
              <a:t>of Lines and </a:t>
            </a:r>
            <a:r>
              <a:rPr lang="en-US" altLang="ko-KR" dirty="0" err="1"/>
              <a:t>Polylines</a:t>
            </a:r>
            <a:endParaRPr lang="en-US" altLang="ko-KR" dirty="0"/>
          </a:p>
          <a:p>
            <a:pPr>
              <a:buFont typeface="Wingdings" pitchFamily="2" charset="2"/>
              <a:buNone/>
            </a:pPr>
            <a:r>
              <a:rPr lang="en-US" altLang="ko-KR" dirty="0"/>
              <a:t>      . Line Thickness</a:t>
            </a: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4" name="Picture 6" descr="C:\sj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085184"/>
            <a:ext cx="6474872" cy="94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162925" cy="64135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Text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dirty="0"/>
              <a:t>Some graphics devices have two </a:t>
            </a:r>
            <a:r>
              <a:rPr lang="en-US" altLang="ko-KR" dirty="0" err="1"/>
              <a:t>disitinct</a:t>
            </a:r>
            <a:r>
              <a:rPr lang="en-US" altLang="ko-KR" dirty="0"/>
              <a:t> display modes.</a:t>
            </a:r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Text mode </a:t>
            </a:r>
            <a:r>
              <a:rPr lang="en-US" altLang="ko-KR" b="1" dirty="0" smtClean="0"/>
              <a:t>(graphics device is divided into lines and columns (25x80)</a:t>
            </a:r>
            <a:endParaRPr lang="en-US" altLang="ko-KR" b="1" dirty="0"/>
          </a:p>
          <a:p>
            <a:pPr lvl="1"/>
            <a:r>
              <a:rPr lang="en-US" altLang="ko-KR" b="1" dirty="0" smtClean="0">
                <a:solidFill>
                  <a:srgbClr val="C00000"/>
                </a:solidFill>
              </a:rPr>
              <a:t>Graphics mode </a:t>
            </a:r>
            <a:r>
              <a:rPr lang="en-US" altLang="ko-KR" b="1" dirty="0" smtClean="0"/>
              <a:t>(graphics device is divided into pixels( 480x640) at minimum based on the graphics card</a:t>
            </a:r>
            <a:endParaRPr lang="en-US" altLang="ko-KR" b="1" dirty="0"/>
          </a:p>
          <a:p>
            <a:r>
              <a:rPr lang="en-US" altLang="ko-KR" dirty="0"/>
              <a:t>A routine to draw a character string might Text </a:t>
            </a:r>
            <a:r>
              <a:rPr lang="en-US" altLang="ko-KR" dirty="0" smtClean="0"/>
              <a:t>Attributes look like  </a:t>
            </a:r>
            <a:r>
              <a:rPr lang="en-US" altLang="ko-KR" dirty="0" err="1"/>
              <a:t>drawString</a:t>
            </a:r>
            <a:r>
              <a:rPr lang="en-US" altLang="ko-KR" dirty="0"/>
              <a:t>(x, y, string)</a:t>
            </a:r>
          </a:p>
          <a:p>
            <a:pPr>
              <a:buFont typeface="Wingdings" pitchFamily="2" charset="2"/>
              <a:buNone/>
            </a:pPr>
            <a:r>
              <a:rPr lang="en-US" altLang="ko-KR" dirty="0" smtClean="0"/>
              <a:t>     </a:t>
            </a:r>
            <a:r>
              <a:rPr lang="en-US" altLang="ko-KR" dirty="0"/>
              <a:t>There are many text attributes, the most important of which are the test’s </a:t>
            </a:r>
            <a:r>
              <a:rPr lang="en-US" altLang="ko-KR" dirty="0" smtClean="0"/>
              <a:t>font , color</a:t>
            </a:r>
            <a:r>
              <a:rPr lang="en-US" altLang="ko-KR" dirty="0"/>
              <a:t>, size, spacing, and orientation.</a:t>
            </a:r>
          </a:p>
          <a:p>
            <a:endParaRPr lang="en-US" altLang="ko-KR" sz="2000" dirty="0">
              <a:latin typeface="Arial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220" name="Picture 4" descr="C:\sj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97152"/>
            <a:ext cx="2654300" cy="1533525"/>
          </a:xfrm>
          <a:prstGeom prst="rect">
            <a:avLst/>
          </a:prstGeom>
          <a:noFill/>
        </p:spPr>
      </p:pic>
      <p:pic>
        <p:nvPicPr>
          <p:cNvPr id="9221" name="Picture 5" descr="C:\sj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97152"/>
            <a:ext cx="2451100" cy="1541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8162925" cy="64135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Filled-Regions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ko-KR" sz="2700" dirty="0"/>
              <a:t>The filled-region primitive is d shape filled with some color or pattern.</a:t>
            </a:r>
          </a:p>
          <a:p>
            <a:pPr>
              <a:lnSpc>
                <a:spcPct val="90000"/>
              </a:lnSpc>
            </a:pPr>
            <a:r>
              <a:rPr lang="en-US" altLang="ko-KR" sz="2700" b="1" dirty="0"/>
              <a:t>Function</a:t>
            </a:r>
          </a:p>
          <a:p>
            <a:pPr>
              <a:lnSpc>
                <a:spcPct val="90000"/>
              </a:lnSpc>
            </a:pPr>
            <a:r>
              <a:rPr lang="en-US" altLang="ko-KR" sz="2700" dirty="0" err="1" smtClean="0"/>
              <a:t>fillPolygon</a:t>
            </a:r>
            <a:r>
              <a:rPr lang="en-US" altLang="ko-KR" sz="2700" dirty="0" smtClean="0"/>
              <a:t> </a:t>
            </a:r>
            <a:r>
              <a:rPr lang="en-US" altLang="ko-KR" sz="2700" dirty="0"/>
              <a:t>(poly, pattern);</a:t>
            </a:r>
          </a:p>
          <a:p>
            <a:pPr>
              <a:lnSpc>
                <a:spcPct val="90000"/>
              </a:lnSpc>
              <a:buNone/>
            </a:pPr>
            <a:endParaRPr lang="en-US" altLang="ko-KR" sz="2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44" name="Picture 4" descr="C:\sj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24944"/>
            <a:ext cx="3149600" cy="273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48680"/>
            <a:ext cx="8162925" cy="64135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Raster Image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568952" cy="4536504"/>
          </a:xfrm>
        </p:spPr>
        <p:txBody>
          <a:bodyPr>
            <a:normAutofit/>
          </a:bodyPr>
          <a:lstStyle/>
          <a:p>
            <a:r>
              <a:rPr lang="en-US" altLang="ko-KR" sz="2700" dirty="0"/>
              <a:t>A raster Image is stored in a computer as an array of numerical values.</a:t>
            </a: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  <a:p>
            <a:r>
              <a:rPr lang="en-US" altLang="ko-KR" sz="2700" dirty="0" smtClean="0"/>
              <a:t>Hand-</a:t>
            </a:r>
            <a:r>
              <a:rPr lang="en-US" altLang="ko-KR" sz="2700" dirty="0" err="1" smtClean="0"/>
              <a:t>deisgned</a:t>
            </a:r>
            <a:r>
              <a:rPr lang="en-US" altLang="ko-KR" sz="2700" dirty="0" smtClean="0"/>
              <a:t> Images.</a:t>
            </a:r>
          </a:p>
          <a:p>
            <a:r>
              <a:rPr lang="en-US" altLang="ko-KR" sz="2700" dirty="0" smtClean="0"/>
              <a:t>Computed Images.</a:t>
            </a:r>
          </a:p>
          <a:p>
            <a:r>
              <a:rPr lang="en-US" altLang="ko-KR" sz="2700" dirty="0" smtClean="0"/>
              <a:t>Scanned </a:t>
            </a:r>
            <a:r>
              <a:rPr lang="en-US" altLang="ko-KR" sz="2700" dirty="0"/>
              <a:t>Images</a:t>
            </a:r>
            <a:r>
              <a:rPr lang="en-US" altLang="ko-KR" sz="2000" dirty="0">
                <a:latin typeface="Arial" charset="0"/>
              </a:rPr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8" name="Picture 4" descr="C:\sj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492896"/>
            <a:ext cx="449092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33388"/>
            <a:ext cx="8782943" cy="1190625"/>
          </a:xfrm>
        </p:spPr>
        <p:txBody>
          <a:bodyPr/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Representation of Shades of gray and Color in Raster Images</a:t>
            </a:r>
            <a:r>
              <a:rPr lang="en-US" altLang="ko-KR" sz="3600" dirty="0">
                <a:latin typeface="Arial" charset="0"/>
              </a:rPr>
              <a:t>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>
                <a:solidFill>
                  <a:srgbClr val="C00000"/>
                </a:solidFill>
                <a:latin typeface="Arial" charset="0"/>
              </a:rPr>
              <a:t>Gray –scale Raster Images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charset="0"/>
              </a:rPr>
              <a:t>If there are only two pixel values in a raster image, it is called bi-level.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charset="0"/>
              </a:rPr>
              <a:t>An n-bit quantity has </a:t>
            </a:r>
            <a:r>
              <a:rPr lang="en-US" altLang="ko-KR" sz="2400" dirty="0">
                <a:solidFill>
                  <a:srgbClr val="000000"/>
                </a:solidFill>
                <a:latin typeface="Arial" charset="0"/>
                <a:ea typeface="바탕" pitchFamily="18" charset="-127"/>
              </a:rPr>
              <a:t>2</a:t>
            </a:r>
            <a:r>
              <a:rPr lang="en-US" altLang="ko-KR" sz="2400" baseline="30000" dirty="0">
                <a:solidFill>
                  <a:srgbClr val="000000"/>
                </a:solidFill>
                <a:latin typeface="Arial" charset="0"/>
                <a:ea typeface="바탕" pitchFamily="18" charset="-127"/>
              </a:rPr>
              <a:t>n</a:t>
            </a:r>
            <a:r>
              <a:rPr lang="en-US" altLang="ko-KR" sz="2400" dirty="0">
                <a:solidFill>
                  <a:srgbClr val="000000"/>
                </a:solidFill>
                <a:latin typeface="Arial" charset="0"/>
                <a:ea typeface="바탕" pitchFamily="18" charset="-127"/>
              </a:rPr>
              <a:t> possible values, there can be 2</a:t>
            </a:r>
            <a:r>
              <a:rPr lang="en-US" altLang="ko-KR" sz="2400" baseline="30000" dirty="0">
                <a:solidFill>
                  <a:srgbClr val="000000"/>
                </a:solidFill>
                <a:latin typeface="Arial" charset="0"/>
                <a:ea typeface="바탕" pitchFamily="18" charset="-127"/>
              </a:rPr>
              <a:t>n</a:t>
            </a:r>
            <a:r>
              <a:rPr lang="en-US" altLang="ko-KR" sz="2400" dirty="0">
                <a:solidFill>
                  <a:srgbClr val="000000"/>
                </a:solidFill>
                <a:latin typeface="Arial" charset="0"/>
                <a:ea typeface="바탕" pitchFamily="18" charset="-127"/>
              </a:rPr>
              <a:t> gray levels in an image with pixel depth n.</a:t>
            </a:r>
            <a:endParaRPr lang="en-US" altLang="ko-KR" sz="24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charset="0"/>
              </a:rPr>
              <a:t>   .The most common values are as follows :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charset="0"/>
              </a:rPr>
              <a:t>     -Two bits per pixel produce 4 gray levels.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charset="0"/>
              </a:rPr>
              <a:t>     -Four bits per pixel produce 16 gray levels.</a:t>
            </a:r>
          </a:p>
          <a:p>
            <a:pPr>
              <a:buFont typeface="Wingdings" pitchFamily="2" charset="2"/>
              <a:buNone/>
            </a:pPr>
            <a:r>
              <a:rPr lang="en-US" altLang="ko-KR" sz="2400" dirty="0">
                <a:latin typeface="Arial" charset="0"/>
              </a:rPr>
              <a:t>     -Eight bits per pixel produce 256 gray levels.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2292" name="Picture 4" descr="C:\sj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562600"/>
            <a:ext cx="4752528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Basic Graphics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Graphics - Chapter (1)                       </a:t>
            </a:r>
            <a:r>
              <a:rPr lang="en-US" dirty="0" err="1" smtClean="0">
                <a:solidFill>
                  <a:schemeClr val="tx1"/>
                </a:solidFill>
              </a:rPr>
              <a:t>Diaa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Eldein</a:t>
            </a:r>
            <a:r>
              <a:rPr lang="en-US" dirty="0" smtClean="0">
                <a:solidFill>
                  <a:schemeClr val="tx1"/>
                </a:solidFill>
              </a:rPr>
              <a:t>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2</a:t>
            </a:fld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600" y="5517232"/>
            <a:ext cx="145469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b="1" dirty="0"/>
              <a:t>Input devices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804248" y="5373216"/>
            <a:ext cx="19002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/>
          <a:p>
            <a:r>
              <a:rPr lang="en-US" b="1" dirty="0"/>
              <a:t>Output device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99792" y="5661248"/>
            <a:ext cx="45720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/>
          <a:p>
            <a:r>
              <a:rPr lang="en-US" b="1" dirty="0"/>
              <a:t>Image formed in frame buffer</a:t>
            </a:r>
          </a:p>
        </p:txBody>
      </p:sp>
      <p:pic>
        <p:nvPicPr>
          <p:cNvPr id="9" name="Picture 10" descr="AN01F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27850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433388"/>
            <a:ext cx="8162925" cy="1190625"/>
          </a:xfrm>
        </p:spPr>
        <p:txBody>
          <a:bodyPr/>
          <a:lstStyle/>
          <a:p>
            <a:r>
              <a:rPr lang="en-US" altLang="ko-KR" sz="3600" dirty="0">
                <a:latin typeface="Arial" charset="0"/>
              </a:rPr>
              <a:t>Representation of Shades of gray and Color in Raster Images.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latin typeface="Arial" charset="0"/>
                <a:ea typeface="바탕" pitchFamily="18" charset="-127"/>
              </a:rPr>
              <a:t>Color Raster Image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  <a:ea typeface="바탕" pitchFamily="18" charset="-127"/>
              </a:rPr>
              <a:t>    Each pixel in a color image has a “color Value,” a numerical value that somehow represents a color.</a:t>
            </a:r>
          </a:p>
          <a:p>
            <a:pPr>
              <a:buFont typeface="Wingdings" pitchFamily="2" charset="2"/>
              <a:buNone/>
            </a:pPr>
            <a:endParaRPr lang="en-US" altLang="ko-KR" sz="2000" dirty="0">
              <a:latin typeface="Arial" charset="0"/>
              <a:ea typeface="바탕" pitchFamily="18" charset="-127"/>
            </a:endParaRPr>
          </a:p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  <a:ea typeface="바탕" pitchFamily="18" charset="-127"/>
              </a:rPr>
              <a:t>   Each value in the (red, green, blue) triple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  <a:ea typeface="바탕" pitchFamily="18" charset="-127"/>
              </a:rPr>
              <a:t>   has a certain number of bits, and the color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  <a:ea typeface="바탕" pitchFamily="18" charset="-127"/>
              </a:rPr>
              <a:t>   depth is the sum of these values.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3316" name="Picture 4" descr="C:\sj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19400"/>
            <a:ext cx="2961762" cy="284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162925" cy="641350"/>
          </a:xfrm>
        </p:spPr>
        <p:txBody>
          <a:bodyPr>
            <a:normAutofit/>
          </a:bodyPr>
          <a:lstStyle/>
          <a:p>
            <a:r>
              <a:rPr lang="en-US" altLang="ko-KR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Graphics Display Devices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280920" cy="5256584"/>
          </a:xfrm>
        </p:spPr>
        <p:txBody>
          <a:bodyPr>
            <a:normAutofit/>
          </a:bodyPr>
          <a:lstStyle/>
          <a:p>
            <a:r>
              <a:rPr lang="en-US" altLang="ko-KR" sz="2800" b="1" dirty="0">
                <a:solidFill>
                  <a:srgbClr val="C00000"/>
                </a:solidFill>
                <a:latin typeface="Arial" charset="0"/>
              </a:rPr>
              <a:t>Line-Drawing Display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latin typeface="Arial" charset="0"/>
              </a:rPr>
              <a:t>Creates </a:t>
            </a:r>
            <a:r>
              <a:rPr lang="en-US" altLang="ko-KR" sz="2200" dirty="0">
                <a:latin typeface="Arial" charset="0"/>
              </a:rPr>
              <a:t>pictures by drawing lines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latin typeface="Arial" charset="0"/>
              </a:rPr>
              <a:t>Pen plotter</a:t>
            </a:r>
            <a:r>
              <a:rPr lang="ar-OM" altLang="ko-KR" sz="2200" dirty="0" smtClean="0">
                <a:latin typeface="Arial" charset="0"/>
              </a:rPr>
              <a:t> </a:t>
            </a:r>
            <a:r>
              <a:rPr lang="en-US" altLang="ko-KR" sz="2200" dirty="0" smtClean="0">
                <a:latin typeface="Arial" charset="0"/>
              </a:rPr>
              <a:t>(</a:t>
            </a:r>
            <a:r>
              <a:rPr lang="en-US" sz="2400" dirty="0" smtClean="0"/>
              <a:t>Drawing with mechanical pens</a:t>
            </a:r>
            <a:r>
              <a:rPr lang="en-US" altLang="ko-KR" sz="2200" dirty="0" smtClean="0">
                <a:latin typeface="Arial" charset="0"/>
              </a:rPr>
              <a:t>)</a:t>
            </a:r>
            <a:endParaRPr lang="en-US" altLang="ko-KR" sz="2200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latin typeface="Arial" charset="0"/>
              </a:rPr>
              <a:t>Flatbed </a:t>
            </a:r>
            <a:r>
              <a:rPr lang="en-US" altLang="ko-KR" sz="2200" dirty="0">
                <a:latin typeface="Arial" charset="0"/>
              </a:rPr>
              <a:t>plotters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latin typeface="Arial" charset="0"/>
              </a:rPr>
              <a:t>Drum </a:t>
            </a:r>
            <a:r>
              <a:rPr lang="en-US" altLang="ko-KR" sz="2200" dirty="0">
                <a:latin typeface="Arial" charset="0"/>
              </a:rPr>
              <a:t>plotters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 smtClean="0">
                <a:solidFill>
                  <a:srgbClr val="C00000"/>
                </a:solidFill>
                <a:latin typeface="Arial" charset="0"/>
              </a:rPr>
              <a:t>Vector </a:t>
            </a:r>
            <a:r>
              <a:rPr lang="en-US" altLang="ko-KR" sz="2800" b="1" dirty="0">
                <a:solidFill>
                  <a:srgbClr val="C00000"/>
                </a:solidFill>
                <a:latin typeface="Arial" charset="0"/>
              </a:rPr>
              <a:t>displays</a:t>
            </a:r>
            <a:endParaRPr lang="en-US" altLang="ko-KR" sz="3000" b="1" dirty="0">
              <a:solidFill>
                <a:srgbClr val="C000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ko-KR" sz="2600" dirty="0">
                <a:latin typeface="Arial" charset="0"/>
              </a:rPr>
              <a:t>      Vector displays cannot show smoothly-shaded regions or scanned images – (Cross-hatching)</a:t>
            </a:r>
          </a:p>
          <a:p>
            <a:pPr>
              <a:lnSpc>
                <a:spcPct val="90000"/>
              </a:lnSpc>
            </a:pPr>
            <a:r>
              <a:rPr lang="en-US" altLang="ko-KR" sz="2800" b="1" dirty="0" smtClean="0">
                <a:solidFill>
                  <a:srgbClr val="C00000"/>
                </a:solidFill>
                <a:latin typeface="Arial" charset="0"/>
              </a:rPr>
              <a:t>Raster </a:t>
            </a:r>
            <a:r>
              <a:rPr lang="en-US" altLang="ko-KR" sz="2800" b="1" dirty="0">
                <a:solidFill>
                  <a:srgbClr val="C00000"/>
                </a:solidFill>
                <a:latin typeface="Arial" charset="0"/>
              </a:rPr>
              <a:t>Displays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latin typeface="Arial" charset="0"/>
              </a:rPr>
              <a:t>Create </a:t>
            </a:r>
            <a:r>
              <a:rPr lang="en-US" altLang="ko-KR" sz="2200" dirty="0">
                <a:latin typeface="Arial" charset="0"/>
              </a:rPr>
              <a:t>pictures by displaying dots</a:t>
            </a:r>
          </a:p>
          <a:p>
            <a:pPr lvl="1">
              <a:lnSpc>
                <a:spcPct val="90000"/>
              </a:lnSpc>
            </a:pPr>
            <a:r>
              <a:rPr lang="en-US" altLang="ko-KR" sz="2200" dirty="0" smtClean="0">
                <a:latin typeface="Arial" charset="0"/>
              </a:rPr>
              <a:t>Other </a:t>
            </a:r>
            <a:r>
              <a:rPr lang="en-US" altLang="ko-KR" sz="2200" dirty="0">
                <a:latin typeface="Arial" charset="0"/>
              </a:rPr>
              <a:t>common displays produce hard copy of an image :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ko-KR" sz="2000" dirty="0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altLang="ko-KR" sz="3600">
                <a:latin typeface="Arial" charset="0"/>
              </a:rPr>
              <a:t>Graphics Display Devices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</a:rPr>
              <a:t>     the laser printer, dot matrix printer, ink-jet plotter, and film recorder.</a:t>
            </a:r>
          </a:p>
          <a:p>
            <a:pPr>
              <a:buFont typeface="Wingdings" pitchFamily="2" charset="2"/>
              <a:buNone/>
            </a:pPr>
            <a:r>
              <a:rPr lang="en-US" altLang="ko-KR" sz="2000">
                <a:latin typeface="Arial" charset="0"/>
              </a:rPr>
              <a:t>   -.The built-in coordinate system for the surface for the surface of a raster display.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</a:rPr>
              <a:t>   -.The memory is frame buffer.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</a:rPr>
              <a:t>   -.The Scanning process</a:t>
            </a:r>
          </a:p>
          <a:p>
            <a:pPr>
              <a:buFont typeface="Wingdings" pitchFamily="2" charset="2"/>
              <a:buNone/>
            </a:pPr>
            <a:r>
              <a:rPr lang="en-US" altLang="ko-KR" sz="2000" dirty="0">
                <a:latin typeface="Arial" charset="0"/>
              </a:rPr>
              <a:t>   -.Video Monitors(CRT)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5364" name="Picture 4" descr="C:\sj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743200"/>
            <a:ext cx="2679700" cy="20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982663"/>
            <a:ext cx="8162925" cy="641350"/>
          </a:xfrm>
        </p:spPr>
        <p:txBody>
          <a:bodyPr/>
          <a:lstStyle/>
          <a:p>
            <a:r>
              <a:rPr lang="en-US" altLang="ko-KR" sz="3600">
                <a:latin typeface="Arial" charset="0"/>
              </a:rPr>
              <a:t>Indexed Color and the Lookup Table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>
                <a:latin typeface="Arial" charset="0"/>
              </a:rPr>
              <a:t>Each pixel stores an index into a color table.</a:t>
            </a:r>
          </a:p>
          <a:p>
            <a:r>
              <a:rPr lang="en-US" altLang="ko-KR" sz="2000" dirty="0">
                <a:latin typeface="Arial" charset="0"/>
              </a:rPr>
              <a:t>Allows a large range of colors to be displayed using less memory for the image. (LUT is much less expensive.)</a:t>
            </a:r>
          </a:p>
          <a:p>
            <a:r>
              <a:rPr lang="en-US" altLang="ko-KR" sz="2000" dirty="0">
                <a:latin typeface="Arial" charset="0"/>
              </a:rPr>
              <a:t>The system has an 8-bit-per-pixel frame buffer along with an LUT, and the LUT is 24 bits wide. The system can display 2</a:t>
            </a:r>
            <a:r>
              <a:rPr lang="en-US" altLang="ko-KR" sz="2000" baseline="30000" dirty="0">
                <a:latin typeface="Arial" charset="0"/>
              </a:rPr>
              <a:t>24</a:t>
            </a:r>
            <a:r>
              <a:rPr lang="en-US" altLang="ko-KR" sz="2000" dirty="0">
                <a:latin typeface="Arial" charset="0"/>
              </a:rPr>
              <a:t> different colors, but only 256 at a time.</a:t>
            </a:r>
          </a:p>
          <a:p>
            <a:r>
              <a:rPr lang="en-US" altLang="ko-KR" sz="2000" dirty="0">
                <a:latin typeface="Arial" charset="0"/>
              </a:rPr>
              <a:t>The </a:t>
            </a:r>
            <a:r>
              <a:rPr lang="en-US" altLang="ko-KR" sz="2000" dirty="0" smtClean="0">
                <a:latin typeface="Arial" charset="0"/>
              </a:rPr>
              <a:t>bits </a:t>
            </a:r>
            <a:r>
              <a:rPr lang="en-US" altLang="ko-KR" sz="2000" dirty="0">
                <a:latin typeface="Arial" charset="0"/>
              </a:rPr>
              <a:t>per pixel determines the size of the color table.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214282" y="5006000"/>
            <a:ext cx="8795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LUT (Look Up Table)</a:t>
            </a:r>
            <a:endParaRPr lang="ar-SA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859" name="Rectangle 57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Image Based Rendering</a:t>
            </a:r>
          </a:p>
        </p:txBody>
      </p:sp>
      <p:sp>
        <p:nvSpPr>
          <p:cNvPr id="353860" name="Rectangle 580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495800" cy="5638800"/>
          </a:xfrm>
        </p:spPr>
        <p:txBody>
          <a:bodyPr/>
          <a:lstStyle/>
          <a:p>
            <a:r>
              <a:rPr lang="en-US" sz="2400" dirty="0"/>
              <a:t>Appearance in available views is used to determine appearance in novel views</a:t>
            </a:r>
          </a:p>
          <a:p>
            <a:r>
              <a:rPr lang="en-US" sz="2400" dirty="0"/>
              <a:t>Rendering is faster</a:t>
            </a:r>
          </a:p>
          <a:p>
            <a:endParaRPr lang="en-US" sz="2400" dirty="0"/>
          </a:p>
        </p:txBody>
      </p:sp>
      <p:pic>
        <p:nvPicPr>
          <p:cNvPr id="353861" name="Picture 581" descr="boromini_illusion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5175" y="914400"/>
            <a:ext cx="4160838" cy="5578475"/>
          </a:xfrm>
          <a:noFill/>
          <a:ln/>
        </p:spPr>
      </p:pic>
      <p:pic>
        <p:nvPicPr>
          <p:cNvPr id="353863" name="Picture 583" descr="borromi_spadaCAD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" y="2843213"/>
            <a:ext cx="3829050" cy="38290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8" name="Picture 4" descr="facade-overvie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770063"/>
            <a:ext cx="7773987" cy="3925887"/>
          </a:xfrm>
          <a:noFill/>
          <a:ln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Output Devices</a:t>
            </a:r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There are a range of output devices currently available:</a:t>
            </a:r>
          </a:p>
          <a:p>
            <a:pPr lvl="1"/>
            <a:r>
              <a:rPr lang="en-IE" dirty="0"/>
              <a:t>Printers/plotters</a:t>
            </a:r>
          </a:p>
          <a:p>
            <a:pPr lvl="1"/>
            <a:r>
              <a:rPr lang="en-IE" dirty="0"/>
              <a:t>Cathode ray tube displays</a:t>
            </a:r>
          </a:p>
          <a:p>
            <a:pPr lvl="1"/>
            <a:r>
              <a:rPr lang="en-IE" dirty="0"/>
              <a:t>Plasma displays</a:t>
            </a:r>
          </a:p>
          <a:p>
            <a:pPr lvl="1"/>
            <a:r>
              <a:rPr lang="en-IE" dirty="0"/>
              <a:t>LCD displays</a:t>
            </a:r>
          </a:p>
          <a:p>
            <a:pPr lvl="1"/>
            <a:r>
              <a:rPr lang="en-IE" dirty="0"/>
              <a:t>3 dimensional viewers</a:t>
            </a:r>
          </a:p>
          <a:p>
            <a:pPr lvl="1"/>
            <a:r>
              <a:rPr lang="en-IE" dirty="0"/>
              <a:t>Virtual/augmented reality headsets</a:t>
            </a:r>
          </a:p>
          <a:p>
            <a:r>
              <a:rPr lang="en-IE" dirty="0"/>
              <a:t>We will look briefly at some of the more common display devices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Basic Cathode Ray Tube (CRT)</a:t>
            </a:r>
            <a:endParaRPr lang="en-GB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Fire an electron beam at a phosphor coated screen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4036" name="Picture 4" descr="AADGGVX0"/>
          <p:cNvPicPr>
            <a:picLocks noChangeAspect="1" noChangeArrowheads="1"/>
          </p:cNvPicPr>
          <p:nvPr/>
        </p:nvPicPr>
        <p:blipFill>
          <a:blip r:embed="rId2" cstate="print"/>
          <a:srcRect l="6024" t="19884" r="6198" b="34814"/>
          <a:stretch>
            <a:fillRect/>
          </a:stretch>
        </p:blipFill>
        <p:spPr bwMode="auto">
          <a:xfrm>
            <a:off x="568325" y="3179783"/>
            <a:ext cx="8026400" cy="3106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Raster Scan Systems</a:t>
            </a:r>
            <a:endParaRPr lang="en-GB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Draw one line at a time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6088" name="Picture 8" descr="AADGGWA0"/>
          <p:cNvPicPr>
            <a:picLocks noChangeAspect="1" noChangeArrowheads="1"/>
          </p:cNvPicPr>
          <p:nvPr/>
        </p:nvPicPr>
        <p:blipFill>
          <a:blip r:embed="rId2" cstate="print"/>
          <a:srcRect l="16380" t="12709" r="17336" b="24028"/>
          <a:stretch>
            <a:fillRect/>
          </a:stretch>
        </p:blipFill>
        <p:spPr bwMode="auto">
          <a:xfrm>
            <a:off x="1555750" y="2484560"/>
            <a:ext cx="5659456" cy="4057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Colour CRT</a:t>
            </a: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E"/>
              <a:t>An electron gun for each colour – red, green and blue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5064" name="Picture 8" descr="AADGGWD0"/>
          <p:cNvPicPr>
            <a:picLocks noChangeAspect="1" noChangeArrowheads="1"/>
          </p:cNvPicPr>
          <p:nvPr/>
        </p:nvPicPr>
        <p:blipFill>
          <a:blip r:embed="rId2" cstate="print"/>
          <a:srcRect l="16049" r="13997" b="31435"/>
          <a:stretch>
            <a:fillRect/>
          </a:stretch>
        </p:blipFill>
        <p:spPr bwMode="auto">
          <a:xfrm>
            <a:off x="1620838" y="2928934"/>
            <a:ext cx="6532379" cy="367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00CC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Raster-Scan Display Systems</a:t>
            </a:r>
            <a:b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ko-K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simple raster system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Computer Graphics - Chapter (1)                       </a:t>
            </a:r>
            <a:r>
              <a:rPr lang="en-US" dirty="0" err="1" smtClean="0">
                <a:solidFill>
                  <a:schemeClr val="tx1"/>
                </a:solidFill>
              </a:rPr>
              <a:t>Diaa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Eldein</a:t>
            </a:r>
            <a:r>
              <a:rPr lang="en-US" dirty="0" smtClean="0">
                <a:solidFill>
                  <a:schemeClr val="tx1"/>
                </a:solidFill>
              </a:rPr>
              <a:t> Mustafa Ahmed-2018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z="1600" b="1" smtClean="0">
                <a:solidFill>
                  <a:schemeClr val="tx1"/>
                </a:solidFill>
              </a:rPr>
              <a:pPr/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29600" cy="390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3" name="Picture 9" descr="AADGGWE0"/>
          <p:cNvPicPr>
            <a:picLocks noChangeAspect="1" noChangeArrowheads="1"/>
          </p:cNvPicPr>
          <p:nvPr/>
        </p:nvPicPr>
        <p:blipFill>
          <a:blip r:embed="rId2" cstate="print"/>
          <a:srcRect l="21979" t="7199" r="22169" b="24792"/>
          <a:stretch>
            <a:fillRect/>
          </a:stretch>
        </p:blipFill>
        <p:spPr bwMode="auto">
          <a:xfrm>
            <a:off x="4044950" y="1857364"/>
            <a:ext cx="5099050" cy="4664075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Plasma-Panel Displays</a:t>
            </a:r>
            <a:endParaRPr lang="en-GB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827233"/>
            <a:ext cx="3794126" cy="4530725"/>
          </a:xfrm>
        </p:spPr>
        <p:txBody>
          <a:bodyPr/>
          <a:lstStyle/>
          <a:p>
            <a:r>
              <a:rPr lang="en-IE" sz="2400" dirty="0"/>
              <a:t>Applying voltages to crossing pairs of conductors causes the gas (usually a mixture including neon) to break down into a glowing plasma of electrons and ions</a:t>
            </a:r>
            <a:endParaRPr lang="en-GB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5" name="Picture 7" descr="AADGGWG0"/>
          <p:cNvPicPr>
            <a:picLocks noChangeAspect="1" noChangeArrowheads="1"/>
          </p:cNvPicPr>
          <p:nvPr/>
        </p:nvPicPr>
        <p:blipFill>
          <a:blip r:embed="rId2" cstate="print"/>
          <a:srcRect l="23526" t="4861" r="24013" b="21065"/>
          <a:stretch>
            <a:fillRect/>
          </a:stretch>
        </p:blipFill>
        <p:spPr bwMode="auto">
          <a:xfrm>
            <a:off x="487363" y="1477963"/>
            <a:ext cx="4789487" cy="5080000"/>
          </a:xfrm>
          <a:prstGeom prst="rect">
            <a:avLst/>
          </a:prstGeom>
          <a:noFill/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Liquid Crystal Displays</a:t>
            </a: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5202238" y="1857364"/>
            <a:ext cx="3562350" cy="50006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IE" dirty="0"/>
              <a:t>Light passing through the liquid crystal is twisted so it gets through the polarizer</a:t>
            </a:r>
          </a:p>
          <a:p>
            <a:pPr>
              <a:lnSpc>
                <a:spcPct val="90000"/>
              </a:lnSpc>
            </a:pPr>
            <a:r>
              <a:rPr lang="en-IE" dirty="0"/>
              <a:t>A voltage is applied using the crisscrossing conductors to stop the twisting and turn pixels off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0" y="1196752"/>
            <a:ext cx="8964488" cy="352839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Graphics library/package is </a:t>
            </a:r>
            <a:r>
              <a:rPr lang="en-US" sz="2400" b="1" dirty="0">
                <a:solidFill>
                  <a:srgbClr val="FF0000"/>
                </a:solidFill>
                <a:latin typeface="Verdana" pitchFamily="34" charset="0"/>
              </a:rPr>
              <a:t>intermediary</a:t>
            </a:r>
            <a:r>
              <a:rPr lang="en-US" sz="2400" b="1" dirty="0" smtClean="0"/>
              <a:t> between application and display hardware (Graphics System)</a:t>
            </a:r>
          </a:p>
          <a:p>
            <a:r>
              <a:rPr lang="en-US" sz="2400" b="1" dirty="0" smtClean="0"/>
              <a:t>Application program maps application objects to views (images) of those objects by calling on graphics library.  Application model may contain lots of non-graphical data (e.g., non-geometric object properties)</a:t>
            </a:r>
          </a:p>
          <a:p>
            <a:r>
              <a:rPr lang="en-US" sz="2400" b="1" dirty="0" smtClean="0"/>
              <a:t>User interaction results in modification of image and/or model</a:t>
            </a:r>
          </a:p>
          <a:p>
            <a:r>
              <a:rPr lang="en-US" sz="2400" b="1" dirty="0" smtClean="0"/>
              <a:t>This hardware and software framework is 5 decades old but is still useful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Conceptual Framework for Interactive Graphics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grpSp>
        <p:nvGrpSpPr>
          <p:cNvPr id="2" name="Group 5"/>
          <p:cNvGrpSpPr/>
          <p:nvPr>
            <p:custDataLst>
              <p:tags r:id="rId5"/>
            </p:custDataLst>
          </p:nvPr>
        </p:nvGrpSpPr>
        <p:grpSpPr>
          <a:xfrm>
            <a:off x="539552" y="4611472"/>
            <a:ext cx="8189683" cy="2246528"/>
            <a:chOff x="452669" y="4181566"/>
            <a:chExt cx="8189683" cy="1722834"/>
          </a:xfrm>
        </p:grpSpPr>
        <p:pic>
          <p:nvPicPr>
            <p:cNvPr id="44036" name="Picture 8" descr="0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542"/>
            <a:stretch>
              <a:fillRect/>
            </a:stretch>
          </p:blipFill>
          <p:spPr bwMode="auto">
            <a:xfrm>
              <a:off x="6267452" y="4445885"/>
              <a:ext cx="2374900" cy="145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38" name="Text Box 14"/>
            <p:cNvSpPr txBox="1">
              <a:spLocks noChangeArrowheads="1"/>
            </p:cNvSpPr>
            <p:nvPr/>
          </p:nvSpPr>
          <p:spPr bwMode="auto">
            <a:xfrm>
              <a:off x="2311400" y="4932518"/>
              <a:ext cx="1016000" cy="3259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rIns="0">
              <a:no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en-US" sz="1200" b="0" dirty="0"/>
            </a:p>
          </p:txBody>
        </p:sp>
        <p:sp>
          <p:nvSpPr>
            <p:cNvPr id="44039" name="Text Box 15"/>
            <p:cNvSpPr txBox="1">
              <a:spLocks noChangeArrowheads="1"/>
            </p:cNvSpPr>
            <p:nvPr/>
          </p:nvSpPr>
          <p:spPr bwMode="auto">
            <a:xfrm>
              <a:off x="3816351" y="4899512"/>
              <a:ext cx="1100667" cy="3200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no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endParaRPr lang="en-US" sz="1000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5278965" y="4609000"/>
              <a:ext cx="1077981" cy="1143000"/>
              <a:chOff x="2112" y="3792"/>
              <a:chExt cx="449" cy="960"/>
            </a:xfrm>
          </p:grpSpPr>
          <p:sp>
            <p:nvSpPr>
              <p:cNvPr id="15384" name="Rectangle 17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432" cy="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b="0"/>
              </a:p>
            </p:txBody>
          </p:sp>
          <p:sp>
            <p:nvSpPr>
              <p:cNvPr id="15385" name="Text Box 16"/>
              <p:cNvSpPr txBox="1">
                <a:spLocks noChangeArrowheads="1"/>
              </p:cNvSpPr>
              <p:nvPr/>
            </p:nvSpPr>
            <p:spPr bwMode="auto">
              <a:xfrm>
                <a:off x="2170" y="3968"/>
                <a:ext cx="391" cy="4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rIns="0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en-US" dirty="0"/>
                  <a:t>Graphics</a:t>
                </a:r>
              </a:p>
              <a:p>
                <a:pPr algn="ctr" eaLnBrk="1" hangingPunct="1"/>
                <a:r>
                  <a:rPr lang="en-US" dirty="0"/>
                  <a:t>System</a:t>
                </a:r>
                <a:r>
                  <a:rPr lang="en-US" dirty="0" smtClean="0"/>
                  <a:t>/</a:t>
                </a:r>
              </a:p>
              <a:p>
                <a:pPr algn="ctr" eaLnBrk="1" hangingPunct="1"/>
                <a:r>
                  <a:rPr lang="en-US" dirty="0" smtClean="0"/>
                  <a:t>GPU</a:t>
                </a:r>
                <a:endParaRPr lang="en-US" dirty="0"/>
              </a:p>
            </p:txBody>
          </p:sp>
        </p:grpSp>
        <p:sp>
          <p:nvSpPr>
            <p:cNvPr id="44041" name="AutoShape 36"/>
            <p:cNvSpPr>
              <a:spLocks noChangeArrowheads="1"/>
            </p:cNvSpPr>
            <p:nvPr/>
          </p:nvSpPr>
          <p:spPr bwMode="auto">
            <a:xfrm>
              <a:off x="6267451" y="4674485"/>
              <a:ext cx="914400" cy="121444"/>
            </a:xfrm>
            <a:prstGeom prst="rightArrow">
              <a:avLst>
                <a:gd name="adj1" fmla="val 50000"/>
                <a:gd name="adj2" fmla="val 10588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042" name="AutoShape 37"/>
            <p:cNvSpPr>
              <a:spLocks noChangeArrowheads="1"/>
            </p:cNvSpPr>
            <p:nvPr/>
          </p:nvSpPr>
          <p:spPr bwMode="auto">
            <a:xfrm>
              <a:off x="6267451" y="4960235"/>
              <a:ext cx="880533" cy="123825"/>
            </a:xfrm>
            <a:prstGeom prst="leftArrow">
              <a:avLst>
                <a:gd name="adj1" fmla="val 50000"/>
                <a:gd name="adj2" fmla="val 10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043" name="AutoShape 38"/>
            <p:cNvSpPr>
              <a:spLocks noChangeArrowheads="1"/>
            </p:cNvSpPr>
            <p:nvPr/>
          </p:nvSpPr>
          <p:spPr bwMode="auto">
            <a:xfrm>
              <a:off x="6267451" y="5417435"/>
              <a:ext cx="372533" cy="114300"/>
            </a:xfrm>
            <a:prstGeom prst="leftArrow">
              <a:avLst>
                <a:gd name="adj1" fmla="val 50000"/>
                <a:gd name="adj2" fmla="val 458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044" name="AutoShape 39"/>
            <p:cNvSpPr>
              <a:spLocks noChangeArrowheads="1"/>
            </p:cNvSpPr>
            <p:nvPr/>
          </p:nvSpPr>
          <p:spPr bwMode="auto">
            <a:xfrm>
              <a:off x="3306233" y="4967406"/>
              <a:ext cx="508000" cy="57150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045" name="AutoShape 40"/>
            <p:cNvSpPr>
              <a:spLocks noChangeArrowheads="1"/>
            </p:cNvSpPr>
            <p:nvPr/>
          </p:nvSpPr>
          <p:spPr bwMode="auto">
            <a:xfrm>
              <a:off x="1795390" y="5106394"/>
              <a:ext cx="516010" cy="56381"/>
            </a:xfrm>
            <a:prstGeom prst="lef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046" name="AutoShape 41"/>
            <p:cNvSpPr>
              <a:spLocks noChangeArrowheads="1"/>
            </p:cNvSpPr>
            <p:nvPr/>
          </p:nvSpPr>
          <p:spPr bwMode="auto">
            <a:xfrm>
              <a:off x="1785189" y="4969759"/>
              <a:ext cx="551611" cy="67858"/>
            </a:xfrm>
            <a:prstGeom prst="rightArrow">
              <a:avLst>
                <a:gd name="adj1" fmla="val 50000"/>
                <a:gd name="adj2" fmla="val 12480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4047" name="AutoShape 42"/>
            <p:cNvSpPr>
              <a:spLocks noChangeArrowheads="1"/>
            </p:cNvSpPr>
            <p:nvPr/>
          </p:nvSpPr>
          <p:spPr bwMode="auto">
            <a:xfrm>
              <a:off x="3316817" y="5099558"/>
              <a:ext cx="508000" cy="5715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452669" y="4748223"/>
              <a:ext cx="1872208" cy="1004538"/>
              <a:chOff x="2095" y="6888480"/>
              <a:chExt cx="1404947" cy="1339929"/>
            </a:xfrm>
          </p:grpSpPr>
          <p:sp>
            <p:nvSpPr>
              <p:cNvPr id="15382" name="Text Box 13"/>
              <p:cNvSpPr txBox="1">
                <a:spLocks noChangeArrowheads="1"/>
              </p:cNvSpPr>
              <p:nvPr/>
            </p:nvSpPr>
            <p:spPr bwMode="auto">
              <a:xfrm>
                <a:off x="2095" y="7693190"/>
                <a:ext cx="1404947" cy="53521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 lIns="0" rIns="0">
                <a:spAutoFit/>
              </a:bodyPr>
              <a:lstStyle>
                <a:lvl1pPr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algn="ctr" eaLnBrk="1" hangingPunct="1"/>
                <a:r>
                  <a:rPr lang="en-US" dirty="0"/>
                  <a:t>Application</a:t>
                </a:r>
              </a:p>
              <a:p>
                <a:pPr algn="ctr" eaLnBrk="1" hangingPunct="1"/>
                <a:r>
                  <a:rPr lang="en-US" dirty="0" smtClean="0"/>
                  <a:t>Model / database</a:t>
                </a:r>
                <a:endParaRPr lang="en-US" dirty="0"/>
              </a:p>
            </p:txBody>
          </p:sp>
          <p:sp>
            <p:nvSpPr>
              <p:cNvPr id="19" name="Flowchart: Magnetic Disk 18"/>
              <p:cNvSpPr/>
              <p:nvPr/>
            </p:nvSpPr>
            <p:spPr>
              <a:xfrm>
                <a:off x="471496" y="6888480"/>
                <a:ext cx="525977" cy="805178"/>
              </a:xfrm>
              <a:prstGeom prst="flowChartMagneticDisk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 rot="5400000">
              <a:off x="4298951" y="5081678"/>
              <a:ext cx="160020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>
              <a:off x="1839384" y="4181566"/>
              <a:ext cx="1665816" cy="259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0000"/>
                  </a:solidFill>
                </a:rPr>
                <a:t>Software</a:t>
              </a: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6798734" y="4181566"/>
              <a:ext cx="1843617" cy="259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FF0000"/>
                  </a:solidFill>
                </a:rPr>
                <a:t>Hardware</a:t>
              </a:r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>
              <a:off x="4912784" y="5047150"/>
              <a:ext cx="472016" cy="61913"/>
            </a:xfrm>
            <a:prstGeom prst="rightArrow">
              <a:avLst>
                <a:gd name="adj1" fmla="val 50000"/>
                <a:gd name="adj2" fmla="val 12480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/>
            </a:p>
          </p:txBody>
        </p:sp>
        <p:sp>
          <p:nvSpPr>
            <p:cNvPr id="48" name="Left Arrow 47"/>
            <p:cNvSpPr/>
            <p:nvPr/>
          </p:nvSpPr>
          <p:spPr>
            <a:xfrm>
              <a:off x="3619501" y="4189900"/>
              <a:ext cx="1301751" cy="255985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Left Arrow 48"/>
            <p:cNvSpPr/>
            <p:nvPr/>
          </p:nvSpPr>
          <p:spPr>
            <a:xfrm flipH="1">
              <a:off x="5270501" y="4189900"/>
              <a:ext cx="1299633" cy="255985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533400" y="551723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600" b="1" dirty="0"/>
              <a:t>Application</a:t>
            </a:r>
          </a:p>
          <a:p>
            <a:pPr algn="ctr" eaLnBrk="1" hangingPunct="1"/>
            <a:r>
              <a:rPr lang="en-US" sz="1600" b="1" dirty="0"/>
              <a:t>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2057400" y="542799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Graphics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</a:rPr>
              <a:t>Library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0" y="908720"/>
            <a:ext cx="7596336" cy="5760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Examples: OpenGL™, DirectX™, Windows Presentation Foundation™ (WPF), </a:t>
            </a:r>
            <a:r>
              <a:rPr lang="en-US" sz="2400" dirty="0" err="1" smtClean="0"/>
              <a:t>RenderMan</a:t>
            </a:r>
            <a:r>
              <a:rPr lang="en-US" sz="2400" dirty="0" smtClean="0"/>
              <a:t>™, HTML5 + </a:t>
            </a:r>
            <a:r>
              <a:rPr lang="en-US" sz="2400" dirty="0" err="1" smtClean="0"/>
              <a:t>WebGL</a:t>
            </a:r>
            <a:r>
              <a:rPr lang="en-US" sz="2400" dirty="0"/>
              <a:t>™</a:t>
            </a:r>
            <a:endParaRPr lang="en-US" sz="2400" dirty="0" smtClean="0"/>
          </a:p>
          <a:p>
            <a:r>
              <a:rPr lang="en-US" sz="2400" dirty="0" smtClean="0"/>
              <a:t>Primitives (characters, lines, polygons, meshes,…)</a:t>
            </a:r>
          </a:p>
          <a:p>
            <a:r>
              <a:rPr lang="en-US" sz="2400" dirty="0" smtClean="0"/>
              <a:t>Attributes</a:t>
            </a:r>
          </a:p>
          <a:p>
            <a:pPr lvl="1"/>
            <a:r>
              <a:rPr lang="en-US" sz="2400" dirty="0" smtClean="0"/>
              <a:t>Color, line style, material properties for 3D</a:t>
            </a:r>
          </a:p>
          <a:p>
            <a:r>
              <a:rPr lang="en-US" sz="2400" dirty="0" smtClean="0"/>
              <a:t>Lights</a:t>
            </a:r>
          </a:p>
          <a:p>
            <a:r>
              <a:rPr lang="en-US" sz="2400" dirty="0" smtClean="0"/>
              <a:t>Transformations</a:t>
            </a:r>
          </a:p>
          <a:p>
            <a:r>
              <a:rPr lang="en-US" sz="2400" dirty="0" smtClean="0"/>
              <a:t>Immediate mode vs. retained mode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immediate mode</a:t>
            </a:r>
            <a:r>
              <a:rPr lang="en-US" sz="2400" dirty="0" smtClean="0"/>
              <a:t>: no stored representation, package holds only attribute state, and application must completely draw each frame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retained mode</a:t>
            </a:r>
            <a:r>
              <a:rPr lang="en-US" sz="2400" dirty="0" smtClean="0"/>
              <a:t>: library compiles and displays from </a:t>
            </a:r>
            <a:r>
              <a:rPr lang="en-US" sz="2400" dirty="0" err="1" smtClean="0">
                <a:solidFill>
                  <a:srgbClr val="FF0000"/>
                </a:solidFill>
              </a:rPr>
              <a:t>scenegraph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it maintains, a complex DAG.  It is a </a:t>
            </a:r>
            <a:r>
              <a:rPr lang="en-US" sz="2000" dirty="0" smtClean="0"/>
              <a:t>display-centered extract of the Application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  <p:custDataLst>
              <p:tags r:id="rId3"/>
            </p:custDataLst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Graphics Library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pic>
        <p:nvPicPr>
          <p:cNvPr id="26629" name="Picture 5" descr="OpenGL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2578" y="666142"/>
            <a:ext cx="1256157" cy="86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613" y="2628590"/>
            <a:ext cx="1074085" cy="79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829" y="3610025"/>
            <a:ext cx="951653" cy="91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http://www.microsoft.com/games/en-US/PublishingImages/aboutGFW/direcX11Logo_highres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3404" y="1742514"/>
            <a:ext cx="1714500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3.org/html/logo/downloads/HTML5_Logo_51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829" y="4878962"/>
            <a:ext cx="965199" cy="128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Graphics Hardware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Primitives 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Graphics Systems 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Graphic Processor Unit (GPU)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Raster and Random Scan</a:t>
            </a:r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ko-KR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4BD0-5ED9-408B-A799-2D0597A330AD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2A02BE"/>
                </a:solidFill>
              </a:rPr>
              <a:t>Thank You </a:t>
            </a:r>
            <a:br>
              <a:rPr lang="en-US" sz="8800" b="1" dirty="0" smtClean="0">
                <a:solidFill>
                  <a:srgbClr val="2A02BE"/>
                </a:solidFill>
              </a:rPr>
            </a:br>
            <a:r>
              <a:rPr lang="en-US" sz="8800" b="1" dirty="0" smtClean="0">
                <a:solidFill>
                  <a:srgbClr val="2A02BE"/>
                </a:solidFill>
              </a:rPr>
              <a:t>End </a:t>
            </a:r>
            <a:br>
              <a:rPr lang="en-US" sz="8800" b="1" dirty="0" smtClean="0">
                <a:solidFill>
                  <a:srgbClr val="2A02BE"/>
                </a:solidFill>
              </a:rPr>
            </a:br>
            <a:r>
              <a:rPr lang="en-US" sz="8800" b="1" dirty="0" smtClean="0">
                <a:solidFill>
                  <a:srgbClr val="C00000"/>
                </a:solidFill>
              </a:rPr>
              <a:t>Questions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Graphics - Chapter (1)                       Diaa Eldein Mustafa Ahmed-2018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CE62-DEB8-40B5-ADE0-09807C9F110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48" y="928670"/>
            <a:ext cx="7866888" cy="5257800"/>
          </a:xfrm>
        </p:spPr>
        <p:txBody>
          <a:bodyPr>
            <a:normAutofit lnSpcReduction="10000"/>
          </a:bodyPr>
          <a:lstStyle/>
          <a:p>
            <a:r>
              <a:rPr lang="en-US" altLang="ko-K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The Video Controller</a:t>
            </a:r>
          </a:p>
          <a:p>
            <a:pPr lvl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The most important task for the controller is the constant refresh of the display (60 frame per second)</a:t>
            </a:r>
          </a:p>
          <a:p>
            <a:pPr lvl="0">
              <a:buNone/>
            </a:pPr>
            <a:r>
              <a:rPr lang="en-US" sz="2400" dirty="0" smtClean="0"/>
              <a:t>    1) Interlaced</a:t>
            </a:r>
          </a:p>
          <a:p>
            <a:pPr lvl="0">
              <a:buNone/>
            </a:pPr>
            <a:r>
              <a:rPr lang="en-US" sz="2400" dirty="0" smtClean="0"/>
              <a:t>         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field: odd lines</a:t>
            </a:r>
          </a:p>
          <a:p>
            <a:pPr lvl="0">
              <a:buNone/>
            </a:pPr>
            <a:r>
              <a:rPr lang="en-US" sz="2400" dirty="0" smtClean="0"/>
              <a:t>         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field: even lines</a:t>
            </a:r>
          </a:p>
          <a:p>
            <a:pPr lvl="0">
              <a:buNone/>
            </a:pPr>
            <a:r>
              <a:rPr lang="en-US" sz="2400" dirty="0" smtClean="0"/>
              <a:t>    2) Non-interlaced: updates every scan-line in every field</a:t>
            </a:r>
          </a:p>
          <a:p>
            <a:pPr lvl="0">
              <a:buNone/>
            </a:pPr>
            <a:r>
              <a:rPr lang="en-US" sz="2400" dirty="0" smtClean="0"/>
              <a:t>    3) Output: RGB, monochrome, NTSC (video tape)</a:t>
            </a:r>
          </a:p>
          <a:p>
            <a:pPr lvl="0">
              <a:buNone/>
            </a:pPr>
            <a:r>
              <a:rPr lang="en-US" sz="2400" b="1" dirty="0" smtClean="0"/>
              <a:t>    </a:t>
            </a:r>
            <a:r>
              <a:rPr lang="en-US" sz="2400" dirty="0" smtClean="0"/>
              <a:t>4)</a:t>
            </a:r>
            <a:r>
              <a:rPr lang="en-US" sz="2400" b="1" dirty="0" smtClean="0"/>
              <a:t>  Sprites</a:t>
            </a:r>
            <a:r>
              <a:rPr lang="en-US" sz="2400" dirty="0" smtClean="0"/>
              <a:t> in animation: a sequence of fixed-size   pixel maps. </a:t>
            </a:r>
          </a:p>
          <a:p>
            <a:pPr lvl="0">
              <a:buNone/>
            </a:pPr>
            <a:r>
              <a:rPr lang="en-US" sz="2400" dirty="0" smtClean="0"/>
              <a:t>    5) Video Mixing: </a:t>
            </a:r>
          </a:p>
          <a:p>
            <a:pPr>
              <a:buNone/>
            </a:pPr>
            <a:r>
              <a:rPr lang="en-US" sz="2400" dirty="0" smtClean="0"/>
              <a:t>    6) FB + External Video --&gt; VC --&gt; display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79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5576" y="692696"/>
            <a:ext cx="8064896" cy="5638800"/>
          </a:xfrm>
        </p:spPr>
        <p:txBody>
          <a:bodyPr/>
          <a:lstStyle/>
          <a:p>
            <a:pPr lvl="0">
              <a:buNone/>
            </a:pPr>
            <a:r>
              <a:rPr lang="en-US" altLang="ko-K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  Frame Buffer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memory that stores the color data for each pixel on the screen.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Video controller reads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color value for each pixel and controls the intensity of the display at the pixel.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6858000" cy="42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5536" y="762000"/>
            <a:ext cx="8538152" cy="5486400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altLang="ko-K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Memory Speed Problem: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1K pixels / line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1K lines / frame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60frame / second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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60 million reads/second ==&gt;16 ns per read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RAM speed ~ 50 ns/read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? </a:t>
            </a:r>
          </a:p>
          <a:p>
            <a:pPr>
              <a:buNone/>
            </a:pPr>
            <a:r>
              <a:rPr lang="en-US" altLang="ko-K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Interlacing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odd and even lines.</a:t>
            </a:r>
          </a:p>
          <a:p>
            <a:pPr>
              <a:buNone/>
            </a:pPr>
            <a:r>
              <a:rPr lang="en-US" altLang="ko-K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Video RAM (TI),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reads all the pixels on a scan line in one cycle.</a:t>
            </a:r>
          </a:p>
          <a:p>
            <a:pPr lvl="0">
              <a:buNone/>
            </a:pPr>
            <a:r>
              <a:rPr lang="en-US" altLang="ko-KR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Frame Buffer Depth </a:t>
            </a:r>
          </a:p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Number of bits for each pixel (n).</a:t>
            </a:r>
          </a:p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Also called number of planes.</a:t>
            </a:r>
          </a:p>
          <a:p>
            <a:pPr lv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Number of possible colors: 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"/>
            <a:ext cx="8394136" cy="6400800"/>
          </a:xfrm>
        </p:spPr>
        <p:txBody>
          <a:bodyPr>
            <a:no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VRAM size &gt;= screen resolution * depth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bits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16 M colors,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True Color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1K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 bytes =3MB VRAM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1K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768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3=2.3MB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800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3=1.5MB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640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480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3=1MB</a:t>
            </a:r>
          </a:p>
          <a:p>
            <a:pPr lvl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 bits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RGBA, 16 M colors + Transparency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(“Highest” in Windows)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bit</a:t>
            </a:r>
            <a:r>
              <a:rPr lang="en-US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Pseudo True Color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64K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(“Medium” in Windows)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1K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2=2MB VRAM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1K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768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2=1.5MB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800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2=1 MB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640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480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2=0.6 MB</a:t>
            </a:r>
          </a:p>
          <a:p>
            <a:pPr lvl="0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8 bit: Indexed Color</a:t>
            </a:r>
            <a:r>
              <a:rPr lang="en-US" sz="2000" dirty="0" smtClean="0"/>
              <a:t>, 256, SVGA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        1K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1K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1=1MB VRAM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/>
              <a:t>         800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600</a:t>
            </a:r>
            <a:r>
              <a:rPr lang="en-US" sz="2000" dirty="0" smtClean="0">
                <a:sym typeface="Symbol"/>
              </a:rPr>
              <a:t></a:t>
            </a:r>
            <a:r>
              <a:rPr lang="en-US" sz="2000" dirty="0" smtClean="0"/>
              <a:t>1=0.5MB</a:t>
            </a:r>
            <a:endParaRPr lang="en-US" sz="2800" dirty="0" smtClean="0"/>
          </a:p>
          <a:p>
            <a:pPr lvl="0">
              <a:buFont typeface="Wingdings" pitchFamily="2" charset="2"/>
              <a:buChar char="Ø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04664"/>
            <a:ext cx="8424936" cy="6048672"/>
          </a:xfrm>
        </p:spPr>
        <p:txBody>
          <a:bodyPr/>
          <a:lstStyle/>
          <a:p>
            <a:pPr lvl="0" algn="ctr">
              <a:buNone/>
            </a:pPr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Look-up Table for Indexed Color(LUT)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7315200" cy="387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67544" y="4807606"/>
            <a:ext cx="867645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/>
            </a:r>
            <a:b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</a:b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With indexed colors, pixel values represent the index number into the LUT. The corresponding data value in the LUT represent the colors. </a:t>
            </a:r>
            <a:endParaRPr kumimoji="0" lang="en-US" altLang="zh-CN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8 bits / pixel =&gt; 256 colors at a time.</a:t>
            </a:r>
            <a:endParaRPr kumimoji="0" lang="en-US" altLang="zh-CN" sz="7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12 bit / entry =&gt; 4k colors to chose the 256 from. </a:t>
            </a:r>
            <a:endParaRPr kumimoji="0" lang="en-US" altLang="zh-CN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466144" cy="5486400"/>
          </a:xfrm>
        </p:spPr>
        <p:txBody>
          <a:bodyPr/>
          <a:lstStyle/>
          <a:p>
            <a:pPr algn="ctr">
              <a:buNone/>
            </a:pPr>
            <a:r>
              <a:rPr lang="en-US" altLang="ko-KR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GPU (Graphics Processing Unit)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467600" y="6400801"/>
            <a:ext cx="1219200" cy="318135"/>
          </a:xfrm>
          <a:prstGeom prst="rect">
            <a:avLst/>
          </a:prstGeom>
        </p:spPr>
        <p:txBody>
          <a:bodyPr/>
          <a:lstStyle/>
          <a:p>
            <a:fld id="{81D72C33-38EB-4BCF-BF0A-53BF0A995A2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135872" y="6400802"/>
            <a:ext cx="5105400" cy="32131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Computer Graphics - Chapter (1)                       Diaa Eldein Mustafa Ahmed-2015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325816" cy="426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115616" y="5661248"/>
            <a:ext cx="777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Specialized hardware to assist graphics display operations. (scan-convert, </a:t>
            </a:r>
            <a:r>
              <a:rPr kumimoji="0" lang="en-US" altLang="zh-CN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bitblt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zh-CN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More to come on GPU and GPGPU.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S7P17DA3ngajjW4NPSJMIJ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3rt9ca1MTpIb0srmF1WSc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py9E8PYNcBO5axm5pdTq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GarFMX0DoWnDC7FKeU31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1OUMYm0U1I8baYpuYGMH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op52GnhLVllrZFOz6ixnk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ds9xuUlBsqqbL1AJhDmC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DcD9soE5a8QptYZreot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0wPXQ8KZdGan9j5aGsJz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hx8iWtd1HlwBwSBOJ80r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50rVInoIybXsNnW1vS91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WiAs1lHyb1cSgbppPUDu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1NO5pN0jXoIyqPvVpnBv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pHwHdEWRpOYCZE6CYAHe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fX7vAsMqZl2n6zHAmn6Y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NPROMp0NSLQYhK68loD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67ugz7agb3UBwRCI0qb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5GPffSfy0J6B5LF9FAvv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NzbagC6YyEL4ctXKMAnV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YEEyN7TdickWjV5pRy9d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sF9KfDBuBjEAwvIPY4l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f92FnIOLCEJOcTDnEzHI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QwutEF4jO2UVFsRAjxzJo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1988</Words>
  <Application>Microsoft Office PowerPoint</Application>
  <PresentationFormat>On-screen Show (4:3)</PresentationFormat>
  <Paragraphs>334</Paragraphs>
  <Slides>39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 University of Science and Technology Faculty of Computer Science and  Information Technology Computer Science –Department 4th- Year  </vt:lpstr>
      <vt:lpstr>Basic Graphics System</vt:lpstr>
      <vt:lpstr>Raster-Scan Display Systems     A simple raster system</vt:lpstr>
      <vt:lpstr>Slide 4</vt:lpstr>
      <vt:lpstr>Slide 5</vt:lpstr>
      <vt:lpstr>Slide 6</vt:lpstr>
      <vt:lpstr>Slide 7</vt:lpstr>
      <vt:lpstr>Slide 8</vt:lpstr>
      <vt:lpstr>Slide 9</vt:lpstr>
      <vt:lpstr>Graphics Pipeline</vt:lpstr>
      <vt:lpstr>OpenGL Architecture</vt:lpstr>
      <vt:lpstr>Programmable Vertex and Pixel Processors</vt:lpstr>
      <vt:lpstr>Graphics Display Hardware</vt:lpstr>
      <vt:lpstr>Elements Of Pictures Created In computer Graphics</vt:lpstr>
      <vt:lpstr>Polylines</vt:lpstr>
      <vt:lpstr>Text</vt:lpstr>
      <vt:lpstr>Filled-Regions</vt:lpstr>
      <vt:lpstr>Raster Image</vt:lpstr>
      <vt:lpstr>Representation of Shades of gray and Color in Raster Images.</vt:lpstr>
      <vt:lpstr>Representation of Shades of gray and Color in Raster Images.</vt:lpstr>
      <vt:lpstr>Graphics Display Devices</vt:lpstr>
      <vt:lpstr>Graphics Display Devices</vt:lpstr>
      <vt:lpstr>Indexed Color and the Lookup Table</vt:lpstr>
      <vt:lpstr>Image Based Rendering</vt:lpstr>
      <vt:lpstr>Slide 25</vt:lpstr>
      <vt:lpstr>Output Devices</vt:lpstr>
      <vt:lpstr>Basic Cathode Ray Tube (CRT)</vt:lpstr>
      <vt:lpstr>Raster Scan Systems</vt:lpstr>
      <vt:lpstr>Colour CRT</vt:lpstr>
      <vt:lpstr>Plasma-Panel Displays</vt:lpstr>
      <vt:lpstr>Liquid Crystal Displays</vt:lpstr>
      <vt:lpstr>Conceptual Framework for Interactive Graphics</vt:lpstr>
      <vt:lpstr>Graphics Library</vt:lpstr>
      <vt:lpstr>Graphics Hardware</vt:lpstr>
      <vt:lpstr>Primitives </vt:lpstr>
      <vt:lpstr>Graphics Systems </vt:lpstr>
      <vt:lpstr>Graphic Processor Unit (GPU)</vt:lpstr>
      <vt:lpstr>Raster and Random Scan</vt:lpstr>
      <vt:lpstr>Thank You  End  Questions 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University of Science and Technology Faculty of Computer Science and  Information Technology Computer Science –Department 4th- Year  </dc:title>
  <dc:creator>user</dc:creator>
  <cp:lastModifiedBy>user</cp:lastModifiedBy>
  <cp:revision>2</cp:revision>
  <dcterms:created xsi:type="dcterms:W3CDTF">2018-01-25T09:54:38Z</dcterms:created>
  <dcterms:modified xsi:type="dcterms:W3CDTF">2018-02-01T03:40:47Z</dcterms:modified>
</cp:coreProperties>
</file>