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Default Extension="gif" ContentType="image/gif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440" r:id="rId2"/>
    <p:sldId id="444" r:id="rId3"/>
    <p:sldId id="257" r:id="rId4"/>
    <p:sldId id="449" r:id="rId5"/>
    <p:sldId id="276" r:id="rId6"/>
    <p:sldId id="275" r:id="rId7"/>
    <p:sldId id="364" r:id="rId8"/>
    <p:sldId id="350" r:id="rId9"/>
    <p:sldId id="285" r:id="rId10"/>
    <p:sldId id="279" r:id="rId11"/>
    <p:sldId id="290" r:id="rId12"/>
    <p:sldId id="291" r:id="rId13"/>
    <p:sldId id="266" r:id="rId14"/>
    <p:sldId id="315" r:id="rId15"/>
    <p:sldId id="316" r:id="rId16"/>
    <p:sldId id="292" r:id="rId17"/>
    <p:sldId id="278" r:id="rId18"/>
    <p:sldId id="288" r:id="rId19"/>
    <p:sldId id="324" r:id="rId20"/>
    <p:sldId id="293" r:id="rId21"/>
    <p:sldId id="325" r:id="rId22"/>
    <p:sldId id="294" r:id="rId23"/>
    <p:sldId id="296" r:id="rId24"/>
    <p:sldId id="297" r:id="rId25"/>
    <p:sldId id="298" r:id="rId26"/>
    <p:sldId id="299" r:id="rId27"/>
    <p:sldId id="277" r:id="rId28"/>
    <p:sldId id="301" r:id="rId29"/>
    <p:sldId id="302" r:id="rId30"/>
    <p:sldId id="303" r:id="rId31"/>
    <p:sldId id="304" r:id="rId32"/>
    <p:sldId id="441" r:id="rId33"/>
    <p:sldId id="310" r:id="rId34"/>
    <p:sldId id="319" r:id="rId35"/>
    <p:sldId id="323" r:id="rId36"/>
    <p:sldId id="320" r:id="rId37"/>
    <p:sldId id="321" r:id="rId38"/>
    <p:sldId id="311" r:id="rId39"/>
    <p:sldId id="312" r:id="rId40"/>
    <p:sldId id="317" r:id="rId41"/>
    <p:sldId id="318" r:id="rId42"/>
    <p:sldId id="343" r:id="rId43"/>
    <p:sldId id="344" r:id="rId44"/>
    <p:sldId id="349" r:id="rId45"/>
    <p:sldId id="345" r:id="rId46"/>
    <p:sldId id="347" r:id="rId47"/>
    <p:sldId id="287" r:id="rId48"/>
    <p:sldId id="443" r:id="rId49"/>
    <p:sldId id="365" r:id="rId50"/>
    <p:sldId id="366" r:id="rId51"/>
    <p:sldId id="367" r:id="rId52"/>
    <p:sldId id="368" r:id="rId53"/>
    <p:sldId id="438" r:id="rId54"/>
    <p:sldId id="369" r:id="rId55"/>
    <p:sldId id="370" r:id="rId56"/>
    <p:sldId id="371" r:id="rId57"/>
    <p:sldId id="442" r:id="rId58"/>
    <p:sldId id="372" r:id="rId59"/>
    <p:sldId id="461" r:id="rId60"/>
    <p:sldId id="373" r:id="rId61"/>
    <p:sldId id="374" r:id="rId62"/>
    <p:sldId id="375" r:id="rId63"/>
    <p:sldId id="376" r:id="rId64"/>
    <p:sldId id="462" r:id="rId65"/>
    <p:sldId id="377" r:id="rId66"/>
    <p:sldId id="455" r:id="rId67"/>
    <p:sldId id="454" r:id="rId68"/>
    <p:sldId id="378" r:id="rId69"/>
    <p:sldId id="379" r:id="rId70"/>
    <p:sldId id="380" r:id="rId71"/>
    <p:sldId id="439" r:id="rId72"/>
    <p:sldId id="382" r:id="rId73"/>
    <p:sldId id="383" r:id="rId74"/>
    <p:sldId id="384" r:id="rId75"/>
    <p:sldId id="385" r:id="rId76"/>
    <p:sldId id="450" r:id="rId77"/>
    <p:sldId id="386" r:id="rId78"/>
    <p:sldId id="456" r:id="rId79"/>
    <p:sldId id="458" r:id="rId80"/>
    <p:sldId id="459" r:id="rId81"/>
    <p:sldId id="390" r:id="rId82"/>
    <p:sldId id="391" r:id="rId83"/>
    <p:sldId id="392" r:id="rId84"/>
    <p:sldId id="393" r:id="rId85"/>
    <p:sldId id="394" r:id="rId86"/>
    <p:sldId id="395" r:id="rId87"/>
    <p:sldId id="445" r:id="rId88"/>
    <p:sldId id="446" r:id="rId89"/>
    <p:sldId id="447" r:id="rId90"/>
    <p:sldId id="448" r:id="rId91"/>
    <p:sldId id="452" r:id="rId92"/>
    <p:sldId id="460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CC"/>
    <a:srgbClr val="CC00CC"/>
    <a:srgbClr val="660033"/>
    <a:srgbClr val="660066"/>
    <a:srgbClr val="9999FF"/>
    <a:srgbClr val="CC66FF"/>
    <a:srgbClr val="9933FF"/>
    <a:srgbClr val="6600FF"/>
    <a:srgbClr val="FF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74" autoAdjust="0"/>
    <p:restoredTop sz="94624" autoAdjust="0"/>
  </p:normalViewPr>
  <p:slideViewPr>
    <p:cSldViewPr>
      <p:cViewPr>
        <p:scale>
          <a:sx n="75" d="100"/>
          <a:sy n="75" d="100"/>
        </p:scale>
        <p:origin x="-28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8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2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image" Target="../media/image8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4A326-997D-4917-9D64-8CA7FEF0639C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3771F-651E-4A32-AD98-D69D2F2D0A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B341F-15A6-4B87-8E7F-2A7DE6F5BC9B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EE0C1-F22F-4198-BD90-1F103E9104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4062" cy="342265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  <p:sp>
        <p:nvSpPr>
          <p:cNvPr id="98310" name="Date Placeholder 6"/>
          <p:cNvSpPr>
            <a:spLocks noGrp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</a:rPr>
              <a:t>Instructor: Saima Jawad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2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79887" cy="3135313"/>
          </a:xfrm>
          <a:ln/>
        </p:spPr>
      </p:sp>
      <p:sp>
        <p:nvSpPr>
          <p:cNvPr id="72707" name="Rectangle 1026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2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79887" cy="3135313"/>
          </a:xfrm>
          <a:ln/>
        </p:spPr>
      </p:sp>
      <p:sp>
        <p:nvSpPr>
          <p:cNvPr id="74755" name="Rectangle 1026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79887" cy="3135313"/>
          </a:xfrm>
          <a:ln/>
        </p:spPr>
      </p:sp>
      <p:sp>
        <p:nvSpPr>
          <p:cNvPr id="75779" name="Rectangle 1026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2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79887" cy="3135313"/>
          </a:xfrm>
          <a:ln/>
        </p:spPr>
      </p:sp>
      <p:sp>
        <p:nvSpPr>
          <p:cNvPr id="79875" name="Rectangle 1026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4062" cy="342265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  <p:sp>
        <p:nvSpPr>
          <p:cNvPr id="104454" name="Date Placeholder 6"/>
          <p:cNvSpPr>
            <a:spLocks noGrp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</a:rPr>
              <a:t>Instructor: Saima Jawad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07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(Pat’s copy of) SKETCHPAD video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display hardware</a:t>
            </a:r>
          </a:p>
          <a:p>
            <a:pPr lvl="1"/>
            <a:r>
              <a:rPr lang="en-US"/>
              <a:t>Alexander Alexieff and Claire Parker…1930s…1000 x 1000 grid…oak block…raking light…two sides…Gogol’s The Nose…hardware vector generator…antialiased hardware vector generator</a:t>
            </a:r>
          </a:p>
          <a:p>
            <a:r>
              <a:rPr lang="en-US"/>
              <a:t>micro-mirror projectors</a:t>
            </a:r>
          </a:p>
          <a:p>
            <a:pPr lvl="1"/>
            <a:r>
              <a:rPr lang="en-US"/>
              <a:t>bright, stable, cheap, high-resolution</a:t>
            </a:r>
          </a:p>
          <a:p>
            <a:pPr lvl="1"/>
            <a:r>
              <a:rPr lang="en-US"/>
              <a:t>another killer app is portable displays, for example…</a:t>
            </a:r>
          </a:p>
          <a:p>
            <a:pPr lvl="1"/>
            <a:r>
              <a:rPr lang="en-US"/>
              <a:t>we’re using it upstairs to make a portable, real-time, structured-light rangefinding system</a:t>
            </a:r>
          </a:p>
          <a:p>
            <a:r>
              <a:rPr lang="en-US"/>
              <a:t>autostereoscopic displays</a:t>
            </a:r>
          </a:p>
          <a:p>
            <a:pPr lvl="1"/>
            <a:r>
              <a:rPr lang="en-US"/>
              <a:t>varifocal mirror</a:t>
            </a:r>
          </a:p>
          <a:p>
            <a:r>
              <a:rPr lang="en-US"/>
              <a:t>tactile, haptic</a:t>
            </a:r>
          </a:p>
          <a:p>
            <a:pPr lvl="1"/>
            <a:r>
              <a:rPr lang="en-US"/>
              <a:t>Who knows what the difference is between these two?</a:t>
            </a:r>
          </a:p>
          <a:p>
            <a:r>
              <a:rPr lang="en-US"/>
              <a:t>other - also:</a:t>
            </a:r>
          </a:p>
          <a:p>
            <a:pPr lvl="1"/>
            <a:r>
              <a:rPr lang="en-US"/>
              <a:t>high-resolution film recorders</a:t>
            </a:r>
          </a:p>
          <a:p>
            <a:pPr lvl="1"/>
            <a:r>
              <a:rPr lang="en-US"/>
              <a:t>laser printers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CCD camera + frame grabber</a:t>
            </a:r>
          </a:p>
          <a:p>
            <a:pPr lvl="1"/>
            <a:r>
              <a:rPr lang="en-US"/>
              <a:t>frame grabber performs A/D conversion</a:t>
            </a:r>
          </a:p>
          <a:p>
            <a:pPr lvl="1"/>
            <a:r>
              <a:rPr lang="en-US"/>
              <a:t>beginnings of digital photography – film camera with a digital back</a:t>
            </a:r>
          </a:p>
          <a:p>
            <a:r>
              <a:rPr lang="en-US"/>
              <a:t>CMOS digital sensor + in-camera processing</a:t>
            </a:r>
          </a:p>
          <a:p>
            <a:pPr lvl="1"/>
            <a:r>
              <a:rPr lang="en-US"/>
              <a:t>sensor is cheap, and it puts out a digital signal</a:t>
            </a:r>
          </a:p>
          <a:p>
            <a:pPr lvl="1"/>
            <a:r>
              <a:rPr lang="en-US"/>
              <a:t>on-chip circuitry for high dynamic range</a:t>
            </a:r>
          </a:p>
          <a:p>
            <a:pPr lvl="1"/>
            <a:r>
              <a:rPr lang="en-US"/>
              <a:t>in-camera processing for </a:t>
            </a:r>
            <a:r>
              <a:rPr lang="en-US" b="1"/>
              <a:t>fast autofocus</a:t>
            </a:r>
            <a:r>
              <a:rPr lang="en-US"/>
              <a:t>, </a:t>
            </a:r>
            <a:r>
              <a:rPr lang="en-US" b="1"/>
              <a:t>image stabilization</a:t>
            </a:r>
            <a:r>
              <a:rPr lang="en-US"/>
              <a:t>, etc.</a:t>
            </a:r>
          </a:p>
          <a:p>
            <a:pPr lvl="2"/>
            <a:r>
              <a:rPr lang="en-US" u="sng"/>
              <a:t>Show my Canon EOS-D30 camera</a:t>
            </a:r>
          </a:p>
          <a:p>
            <a:pPr lvl="2"/>
            <a:r>
              <a:rPr lang="en-US" u="sng"/>
              <a:t>Show DPReview’s image from D30</a:t>
            </a: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400"/>
            <a:ext cx="502837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091" tIns="45546" rIns="91091" bIns="45546"/>
          <a:lstStyle/>
          <a:p>
            <a:r>
              <a:rPr lang="en-US"/>
              <a:t>negative film</a:t>
            </a:r>
          </a:p>
          <a:p>
            <a:pPr lvl="1"/>
            <a:r>
              <a:rPr lang="en-US"/>
              <a:t>actually 1000:1, but top and bottom are non-linear, so usually ignored</a:t>
            </a:r>
          </a:p>
          <a:p>
            <a:r>
              <a:rPr lang="en-US"/>
              <a:t>increased dynamic range</a:t>
            </a:r>
          </a:p>
          <a:p>
            <a:pPr lvl="1"/>
            <a:r>
              <a:rPr lang="en-US"/>
              <a:t>detail in shadows without blowing out highlights</a:t>
            </a:r>
          </a:p>
          <a:p>
            <a:pPr lvl="1"/>
            <a:r>
              <a:rPr lang="en-US"/>
              <a:t>or equivalently, low-noise in shadows</a:t>
            </a:r>
          </a:p>
          <a:p>
            <a:pPr lvl="1"/>
            <a:r>
              <a:rPr lang="en-US"/>
              <a:t>recompressed non-linearly for this (laptop) display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400"/>
            <a:ext cx="502837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091" tIns="45546" rIns="91091" bIns="45546"/>
          <a:lstStyle/>
          <a:p>
            <a:r>
              <a:rPr lang="en-US"/>
              <a:t>3D trackers</a:t>
            </a:r>
          </a:p>
          <a:p>
            <a:pPr lvl="1"/>
            <a:r>
              <a:rPr lang="en-US"/>
              <a:t>magnetic</a:t>
            </a:r>
          </a:p>
          <a:p>
            <a:pPr lvl="1"/>
            <a:r>
              <a:rPr lang="en-US"/>
              <a:t>accoustic</a:t>
            </a:r>
          </a:p>
          <a:p>
            <a:pPr lvl="1"/>
            <a:r>
              <a:rPr lang="en-US"/>
              <a:t>optical</a:t>
            </a:r>
          </a:p>
          <a:p>
            <a:r>
              <a:rPr lang="en-US"/>
              <a:t>active rangefinders</a:t>
            </a:r>
          </a:p>
          <a:p>
            <a:pPr lvl="1"/>
            <a:r>
              <a:rPr lang="en-US"/>
              <a:t>laser</a:t>
            </a:r>
          </a:p>
          <a:p>
            <a:pPr lvl="1"/>
            <a:r>
              <a:rPr lang="en-US"/>
              <a:t>structured light</a:t>
            </a:r>
          </a:p>
          <a:p>
            <a:pPr lvl="1"/>
            <a:r>
              <a:rPr lang="en-US"/>
              <a:t>ultrasonic echo</a:t>
            </a:r>
          </a:p>
          <a:p>
            <a:pPr lvl="1"/>
            <a:r>
              <a:rPr lang="en-US"/>
              <a:t>computed tomography and other 3D medical scanning techniques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4062" cy="342265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  <p:sp>
        <p:nvSpPr>
          <p:cNvPr id="99334" name="Date Placeholder 6"/>
          <p:cNvSpPr>
            <a:spLocks noGrp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</a:rPr>
              <a:t>Instructor: Saima Jawad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400"/>
            <a:ext cx="502837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091" tIns="45546" rIns="91091" bIns="45546"/>
          <a:lstStyle/>
          <a:p>
            <a:r>
              <a:rPr lang="en-US"/>
              <a:t>1970s</a:t>
            </a:r>
          </a:p>
          <a:p>
            <a:pPr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400"/>
            <a:ext cx="502837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091" tIns="45546" rIns="91091" bIns="45546"/>
          <a:lstStyle/>
          <a:p>
            <a:r>
              <a:rPr lang="en-US"/>
              <a:t>1970s</a:t>
            </a:r>
          </a:p>
          <a:p>
            <a:pPr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400"/>
            <a:ext cx="502837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091" tIns="45546" rIns="91091" bIns="45546"/>
          <a:lstStyle/>
          <a:p>
            <a:r>
              <a:rPr lang="en-US"/>
              <a:t>1970s</a:t>
            </a:r>
          </a:p>
          <a:p>
            <a:pPr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1980s</a:t>
            </a:r>
          </a:p>
          <a:p>
            <a:pPr lvl="1"/>
            <a:r>
              <a:rPr lang="en-US"/>
              <a:t>illustrations taken from Siggraph proceedings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400"/>
            <a:ext cx="502837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091" tIns="45546" rIns="91091" bIns="45546"/>
          <a:lstStyle/>
          <a:p>
            <a:r>
              <a:rPr lang="en-US"/>
              <a:t>1980s</a:t>
            </a:r>
          </a:p>
          <a:p>
            <a:pPr lvl="1"/>
            <a:r>
              <a:rPr lang="en-US"/>
              <a:t>illustrations taken from Siggraph proceedings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Haeberli</a:t>
            </a:r>
          </a:p>
          <a:p>
            <a:pPr lvl="1"/>
            <a:r>
              <a:rPr lang="en-US"/>
              <a:t>the basis for Fractal Design’s (now Meta Creation’s) Painter program</a:t>
            </a:r>
          </a:p>
          <a:p>
            <a:r>
              <a:rPr lang="en-US"/>
              <a:t>Salesin et al</a:t>
            </a:r>
          </a:p>
          <a:p>
            <a:pPr lvl="1"/>
            <a:r>
              <a:rPr lang="en-US"/>
              <a:t>illustrate from 1994 paper</a:t>
            </a:r>
          </a:p>
          <a:p>
            <a:r>
              <a:rPr lang="en-US"/>
              <a:t>Meier</a:t>
            </a:r>
          </a:p>
          <a:p>
            <a:pPr lvl="1"/>
            <a:r>
              <a:rPr lang="en-US"/>
              <a:t>front cover of Siggraph ‘96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400"/>
            <a:ext cx="502837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091" tIns="45546" rIns="91091" bIns="45546"/>
          <a:lstStyle/>
          <a:p>
            <a:r>
              <a:rPr lang="en-US"/>
              <a:t>Haeberli</a:t>
            </a:r>
          </a:p>
          <a:p>
            <a:pPr lvl="1"/>
            <a:r>
              <a:rPr lang="en-US"/>
              <a:t>the basis for Fractal Design’s (now Meta Creation’s) Painter program</a:t>
            </a:r>
          </a:p>
          <a:p>
            <a:r>
              <a:rPr lang="en-US"/>
              <a:t>Salesin et al</a:t>
            </a:r>
          </a:p>
          <a:p>
            <a:pPr lvl="1"/>
            <a:r>
              <a:rPr lang="en-US"/>
              <a:t>illustrate from 1994 paper</a:t>
            </a:r>
          </a:p>
          <a:p>
            <a:r>
              <a:rPr lang="en-US"/>
              <a:t>Meier</a:t>
            </a:r>
          </a:p>
          <a:p>
            <a:pPr lvl="1"/>
            <a:r>
              <a:rPr lang="en-US"/>
              <a:t>front cover of Siggraph ‘96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4062" cy="342265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  <p:sp>
        <p:nvSpPr>
          <p:cNvPr id="113670" name="Date Placeholder 6"/>
          <p:cNvSpPr>
            <a:spLocks noGrp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</a:rPr>
              <a:t>Instructor: Saima Jawad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79887" cy="3135313"/>
          </a:xfrm>
          <a:solidFill>
            <a:srgbClr val="FFFFFF"/>
          </a:solidFill>
          <a:ln/>
        </p:spPr>
      </p:sp>
      <p:sp>
        <p:nvSpPr>
          <p:cNvPr id="2048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8213"/>
          </a:xfrm>
          <a:ln/>
        </p:spPr>
        <p:txBody>
          <a:bodyPr wrap="none" anchor="ctr"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4062" cy="342265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  <p:sp>
        <p:nvSpPr>
          <p:cNvPr id="102406" name="Date Placeholder 6"/>
          <p:cNvSpPr>
            <a:spLocks noGrp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</a:rPr>
              <a:t>Instructor: Saima Jawad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4062" cy="342265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  <p:sp>
        <p:nvSpPr>
          <p:cNvPr id="103430" name="Date Placeholder 6"/>
          <p:cNvSpPr>
            <a:spLocks noGrp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</a:rPr>
              <a:t>Instructor: Saima Jawad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79887" cy="3135313"/>
          </a:xfrm>
          <a:solidFill>
            <a:srgbClr val="FFFFFF"/>
          </a:solidFill>
          <a:ln/>
        </p:spPr>
      </p:sp>
      <p:sp>
        <p:nvSpPr>
          <p:cNvPr id="225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8213"/>
          </a:xfrm>
          <a:ln/>
        </p:spPr>
        <p:txBody>
          <a:bodyPr wrap="none" anchor="ctr"/>
          <a:lstStyle/>
          <a:p>
            <a:pPr defTabSz="457200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4062" cy="342265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IE" smtClean="0">
                <a:latin typeface="Times New Roman" pitchFamily="18" charset="0"/>
              </a:rPr>
              <a:t>Create things that we can’t get in the real world</a:t>
            </a:r>
            <a:endParaRPr lang="en-US" smtClean="0">
              <a:latin typeface="Times New Roman" pitchFamily="18" charset="0"/>
            </a:endParaRPr>
          </a:p>
        </p:txBody>
      </p:sp>
      <p:sp>
        <p:nvSpPr>
          <p:cNvPr id="101382" name="Date Placeholder 6"/>
          <p:cNvSpPr>
            <a:spLocks noGrp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</a:rPr>
              <a:t>Instructor: Saima Jawad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A9C589B-4C20-497F-BAB7-E284274705B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45B3197-F0A4-409A-889A-EE48B151A92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24BD0-5ED9-408B-A799-2D0597A33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pixar.com/shorts/shorts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hyperlink" Target="http://www.lost-world.com/Lost_World02/Jurassic_Park.Site/Jurassic_Park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hyperlink" Target="http://archive.wired.com/geekdad/2012/12/andy-serkis/" TargetMode="External"/><Relationship Id="rId2" Type="http://schemas.openxmlformats.org/officeDocument/2006/relationships/hyperlink" Target="http://avatarblog.typepad.com/avatar-blog/2010/05/behind-the-scenes-look-at-the-motion-capture-technology-used-in-avatar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xguide.com/fxpodcasts/fxpodcast-dr-mark-sagar/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hyperlink" Target="http://graphics.ucsd.edu/~henrik/images/subsurf.html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hyperlink" Target="http://en.wikipedia.org/wiki/Hydrogen" TargetMode="External"/><Relationship Id="rId7" Type="http://schemas.openxmlformats.org/officeDocument/2006/relationships/hyperlink" Target="http://en.wikipedia.org/wiki/Phosphorus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Oxygen" TargetMode="External"/><Relationship Id="rId5" Type="http://schemas.openxmlformats.org/officeDocument/2006/relationships/hyperlink" Target="http://en.wikipedia.org/wiki/Nitrogen" TargetMode="External"/><Relationship Id="rId4" Type="http://schemas.openxmlformats.org/officeDocument/2006/relationships/hyperlink" Target="http://en.wikipedia.org/wiki/Carbon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142537_00_01_WX301_Welcome.mp4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Videos\Augment%20for%20Furniture%20Retailers%20&amp;%20Manufacturers.mp4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inventordesigngallery.autodesk.com/adsk/servlet/limage?siteID=3485943&amp;id=4534448&amp;imageID=4534451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Computer_science" TargetMode="External"/><Relationship Id="rId5" Type="http://schemas.openxmlformats.org/officeDocument/2006/relationships/hyperlink" Target="http://en.wikipedia.org/wiki/Hastings,_Nebraska" TargetMode="External"/><Relationship Id="rId4" Type="http://schemas.openxmlformats.org/officeDocument/2006/relationships/image" Target="../media/image9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1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85720" y="332656"/>
            <a:ext cx="8572560" cy="270892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ea typeface="新細明體" charset="-120"/>
              </a:rPr>
              <a:t/>
            </a:r>
            <a:br>
              <a:rPr lang="en-US" altLang="zh-TW" b="1" dirty="0" smtClean="0">
                <a:solidFill>
                  <a:srgbClr val="FF0000"/>
                </a:solidFill>
                <a:ea typeface="新細明體" charset="-120"/>
              </a:rPr>
            </a:br>
            <a:r>
              <a:rPr lang="en-US" altLang="zh-TW" b="1" dirty="0" smtClean="0">
                <a:solidFill>
                  <a:srgbClr val="C00000"/>
                </a:solidFill>
                <a:ea typeface="新細明體" charset="-120"/>
              </a:rPr>
              <a:t>University of </a:t>
            </a:r>
            <a:r>
              <a:rPr lang="en-US" altLang="zh-TW" b="1" dirty="0" err="1" smtClean="0">
                <a:solidFill>
                  <a:srgbClr val="C00000"/>
                </a:solidFill>
                <a:ea typeface="新細明體" charset="-120"/>
              </a:rPr>
              <a:t>Bakht</a:t>
            </a:r>
            <a:r>
              <a:rPr lang="en-US" altLang="zh-TW" b="1" dirty="0" smtClean="0">
                <a:solidFill>
                  <a:srgbClr val="C00000"/>
                </a:solidFill>
                <a:ea typeface="新細明體" charset="-120"/>
              </a:rPr>
              <a:t> El-</a:t>
            </a:r>
            <a:r>
              <a:rPr lang="en-US" altLang="zh-TW" b="1" dirty="0" err="1" smtClean="0">
                <a:solidFill>
                  <a:srgbClr val="C00000"/>
                </a:solidFill>
                <a:ea typeface="新細明體" charset="-120"/>
              </a:rPr>
              <a:t>ruda</a:t>
            </a:r>
            <a:r>
              <a:rPr lang="en-US" altLang="zh-TW" b="1" dirty="0" smtClean="0">
                <a:solidFill>
                  <a:srgbClr val="C00000"/>
                </a:solidFill>
                <a:ea typeface="新細明體" charset="-120"/>
              </a:rPr>
              <a:t/>
            </a:r>
            <a:br>
              <a:rPr lang="en-US" altLang="zh-TW" b="1" dirty="0" smtClean="0">
                <a:solidFill>
                  <a:srgbClr val="C00000"/>
                </a:solidFill>
                <a:ea typeface="新細明體" charset="-120"/>
              </a:rPr>
            </a:br>
            <a:r>
              <a:rPr lang="en-US" altLang="zh-TW" b="1" dirty="0" smtClean="0">
                <a:solidFill>
                  <a:srgbClr val="C00000"/>
                </a:solidFill>
                <a:ea typeface="新細明體" charset="-120"/>
              </a:rPr>
              <a:t>Faculty of Science </a:t>
            </a:r>
            <a:r>
              <a:rPr lang="en-US" altLang="zh-TW" b="1" dirty="0" smtClean="0">
                <a:solidFill>
                  <a:srgbClr val="FF0000"/>
                </a:solidFill>
                <a:ea typeface="新細明體" charset="-120"/>
              </a:rPr>
              <a:t/>
            </a:r>
            <a:br>
              <a:rPr lang="en-US" altLang="zh-TW" b="1" dirty="0" smtClean="0">
                <a:solidFill>
                  <a:srgbClr val="FF0000"/>
                </a:solidFill>
                <a:ea typeface="新細明體" charset="-120"/>
              </a:rPr>
            </a:br>
            <a:r>
              <a:rPr lang="en-US" altLang="zh-TW" b="1" dirty="0" smtClean="0">
                <a:solidFill>
                  <a:srgbClr val="0000CC"/>
                </a:solidFill>
                <a:ea typeface="新細明體" charset="-120"/>
              </a:rPr>
              <a:t>Computer Science –Department</a:t>
            </a:r>
            <a:br>
              <a:rPr lang="en-US" altLang="zh-TW" b="1" dirty="0" smtClean="0">
                <a:solidFill>
                  <a:srgbClr val="0000CC"/>
                </a:solidFill>
                <a:ea typeface="新細明體" charset="-120"/>
              </a:rPr>
            </a:br>
            <a:r>
              <a:rPr lang="en-US" altLang="zh-TW" b="1" dirty="0" smtClean="0">
                <a:solidFill>
                  <a:srgbClr val="0000CC"/>
                </a:solidFill>
                <a:ea typeface="新細明體" charset="-120"/>
              </a:rPr>
              <a:t>5</a:t>
            </a:r>
            <a:r>
              <a:rPr lang="en-US" altLang="zh-TW" b="1" baseline="30000" dirty="0" smtClean="0">
                <a:solidFill>
                  <a:srgbClr val="0000CC"/>
                </a:solidFill>
                <a:ea typeface="新細明體" charset="-120"/>
              </a:rPr>
              <a:t>th</a:t>
            </a:r>
            <a:r>
              <a:rPr lang="en-US" altLang="zh-TW" b="1" dirty="0" smtClean="0">
                <a:solidFill>
                  <a:srgbClr val="0000CC"/>
                </a:solidFill>
                <a:ea typeface="新細明體" charset="-120"/>
              </a:rPr>
              <a:t>- Year </a:t>
            </a:r>
            <a:r>
              <a:rPr lang="en-US" altLang="zh-TW" b="1" dirty="0" smtClean="0">
                <a:solidFill>
                  <a:srgbClr val="0000FF"/>
                </a:solidFill>
                <a:ea typeface="新細明體" charset="-120"/>
              </a:rPr>
              <a:t/>
            </a:r>
            <a:br>
              <a:rPr lang="en-US" altLang="zh-TW" b="1" dirty="0" smtClean="0">
                <a:solidFill>
                  <a:srgbClr val="0000FF"/>
                </a:solidFill>
                <a:ea typeface="新細明體" charset="-120"/>
              </a:rPr>
            </a:b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251520" y="3140968"/>
            <a:ext cx="8643966" cy="3456384"/>
          </a:xfrm>
        </p:spPr>
        <p:txBody>
          <a:bodyPr>
            <a:normAutofit fontScale="25000" lnSpcReduction="20000"/>
          </a:bodyPr>
          <a:lstStyle/>
          <a:p>
            <a:r>
              <a:rPr lang="en-US" sz="32000" dirty="0" smtClean="0">
                <a:solidFill>
                  <a:srgbClr val="660066"/>
                </a:solidFill>
                <a:latin typeface="Franklin Gothic Medium Cond" pitchFamily="34" charset="0"/>
                <a:ea typeface="ＭＳ Ｐゴシック" pitchFamily="34" charset="-128"/>
              </a:rPr>
              <a:t>Computer Graphics</a:t>
            </a:r>
            <a:endParaRPr lang="en-US" sz="60800" b="1" dirty="0" smtClean="0">
              <a:solidFill>
                <a:srgbClr val="660066"/>
              </a:solidFill>
              <a:latin typeface="Franklin Gothic Medium Cond" pitchFamily="34" charset="0"/>
              <a:ea typeface="ＭＳ Ｐゴシック" pitchFamily="34" charset="-128"/>
            </a:endParaRPr>
          </a:p>
          <a:p>
            <a:endParaRPr lang="en-US" sz="11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4400" b="1" dirty="0" smtClean="0">
                <a:solidFill>
                  <a:srgbClr val="C00000"/>
                </a:solidFill>
              </a:rPr>
              <a:t>Introduction to Computer Graphics</a:t>
            </a:r>
          </a:p>
          <a:p>
            <a:r>
              <a:rPr lang="en-US" sz="12800" b="1" dirty="0" smtClean="0">
                <a:solidFill>
                  <a:srgbClr val="660033"/>
                </a:solidFill>
              </a:rPr>
              <a:t>Part-1</a:t>
            </a:r>
            <a:endParaRPr lang="en-US" sz="12800" b="1" dirty="0">
              <a:solidFill>
                <a:srgbClr val="660033"/>
              </a:solidFill>
            </a:endParaRPr>
          </a:p>
          <a:p>
            <a:endParaRPr lang="en-US" sz="5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1200" b="1" dirty="0" err="1" smtClean="0">
                <a:solidFill>
                  <a:schemeClr val="tx1"/>
                </a:solidFill>
              </a:rPr>
              <a:t>Dia</a:t>
            </a:r>
            <a:r>
              <a:rPr lang="en-US" sz="11200" b="1" dirty="0" smtClean="0">
                <a:solidFill>
                  <a:schemeClr val="tx1"/>
                </a:solidFill>
              </a:rPr>
              <a:t> </a:t>
            </a:r>
            <a:r>
              <a:rPr lang="en-US" sz="11200" b="1" dirty="0" err="1" smtClean="0">
                <a:solidFill>
                  <a:schemeClr val="tx1"/>
                </a:solidFill>
              </a:rPr>
              <a:t>Eldein</a:t>
            </a:r>
            <a:r>
              <a:rPr lang="en-US" sz="11200" b="1" dirty="0" smtClean="0">
                <a:solidFill>
                  <a:schemeClr val="tx1"/>
                </a:solidFill>
              </a:rPr>
              <a:t> Mustafa Ahmed</a:t>
            </a:r>
          </a:p>
          <a:p>
            <a:r>
              <a:rPr lang="en-US" sz="11200" b="1" dirty="0" smtClean="0">
                <a:solidFill>
                  <a:schemeClr val="tx1"/>
                </a:solidFill>
              </a:rPr>
              <a:t>2018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146050" y="990600"/>
            <a:ext cx="86169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2000" b="1" dirty="0"/>
              <a:t>Analytic Geometry</a:t>
            </a: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2000" b="1" dirty="0"/>
              <a:t>Art and Graphic Design</a:t>
            </a: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2000" b="1" dirty="0"/>
              <a:t>Cognitive Science</a:t>
            </a: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2000" b="1" dirty="0"/>
              <a:t>Computer Engineering</a:t>
            </a: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2000" b="1" dirty="0"/>
              <a:t>Engineering Design</a:t>
            </a: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2000" b="1" dirty="0"/>
              <a:t>Education</a:t>
            </a: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2000" b="1" dirty="0"/>
              <a:t>Film</a:t>
            </a: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2000" b="1" dirty="0"/>
              <a:t>Human Factors</a:t>
            </a: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2000" b="1" dirty="0"/>
              <a:t>Linear Algebra</a:t>
            </a:r>
          </a:p>
          <a:p>
            <a:pPr marL="342900" indent="-342900" algn="l" eaLnBrk="1" hangingPunct="1">
              <a:lnSpc>
                <a:spcPct val="11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n-US" sz="2000" b="1" dirty="0"/>
              <a:t>Numerical Analysis</a:t>
            </a:r>
            <a:endParaRPr lang="en-US" sz="1800" b="1" dirty="0"/>
          </a:p>
        </p:txBody>
      </p:sp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609600" y="76200"/>
            <a:ext cx="7924800" cy="923908"/>
          </a:xfrm>
          <a:prstGeom prst="rect">
            <a:avLst/>
          </a:prstGeom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Relevant Disciplines</a:t>
            </a:r>
          </a:p>
        </p:txBody>
      </p:sp>
      <p:sp>
        <p:nvSpPr>
          <p:cNvPr id="10244" name="Oval 4"/>
          <p:cNvSpPr>
            <a:spLocks noChangeArrowheads="1"/>
          </p:cNvSpPr>
          <p:nvPr/>
        </p:nvSpPr>
        <p:spPr bwMode="auto">
          <a:xfrm>
            <a:off x="4800600" y="2667000"/>
            <a:ext cx="2971800" cy="2971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3200" b="1" dirty="0">
                <a:solidFill>
                  <a:srgbClr val="0000CC"/>
                </a:solidFill>
              </a:rPr>
              <a:t>Computer</a:t>
            </a:r>
          </a:p>
          <a:p>
            <a:pPr algn="ctr">
              <a:spcBef>
                <a:spcPct val="0"/>
              </a:spcBef>
            </a:pPr>
            <a:r>
              <a:rPr lang="en-US" sz="3200" b="1" dirty="0">
                <a:solidFill>
                  <a:srgbClr val="0000CC"/>
                </a:solidFill>
              </a:rPr>
              <a:t>Graphics</a:t>
            </a:r>
          </a:p>
          <a:p>
            <a:pPr algn="ctr">
              <a:spcBef>
                <a:spcPct val="0"/>
              </a:spcBef>
            </a:pPr>
            <a:r>
              <a:rPr lang="en-US" sz="3200" b="1" dirty="0">
                <a:solidFill>
                  <a:srgbClr val="0000CC"/>
                </a:solidFill>
              </a:rPr>
              <a:t>(CG)</a:t>
            </a:r>
            <a:endParaRPr lang="en-US" b="1" dirty="0">
              <a:solidFill>
                <a:srgbClr val="0000CC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114800" y="2286000"/>
            <a:ext cx="4267200" cy="3810000"/>
            <a:chOff x="2592" y="1440"/>
            <a:chExt cx="2688" cy="2400"/>
          </a:xfrm>
        </p:grpSpPr>
        <p:sp>
          <p:nvSpPr>
            <p:cNvPr id="10256" name="Oval 6"/>
            <p:cNvSpPr>
              <a:spLocks noChangeArrowheads="1"/>
            </p:cNvSpPr>
            <p:nvPr/>
          </p:nvSpPr>
          <p:spPr bwMode="auto">
            <a:xfrm>
              <a:off x="2592" y="2688"/>
              <a:ext cx="624" cy="480"/>
            </a:xfrm>
            <a:prstGeom prst="ellipse">
              <a:avLst/>
            </a:prstGeom>
            <a:solidFill>
              <a:srgbClr val="80008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Oval 7"/>
            <p:cNvSpPr>
              <a:spLocks noChangeArrowheads="1"/>
            </p:cNvSpPr>
            <p:nvPr/>
          </p:nvSpPr>
          <p:spPr bwMode="auto">
            <a:xfrm>
              <a:off x="2928" y="3168"/>
              <a:ext cx="624" cy="480"/>
            </a:xfrm>
            <a:prstGeom prst="ellipse">
              <a:avLst/>
            </a:prstGeom>
            <a:solidFill>
              <a:srgbClr val="3333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Oval 8"/>
            <p:cNvSpPr>
              <a:spLocks noChangeArrowheads="1"/>
            </p:cNvSpPr>
            <p:nvPr/>
          </p:nvSpPr>
          <p:spPr bwMode="auto">
            <a:xfrm>
              <a:off x="4272" y="3168"/>
              <a:ext cx="624" cy="480"/>
            </a:xfrm>
            <a:prstGeom prst="ellipse">
              <a:avLst/>
            </a:prstGeom>
            <a:solidFill>
              <a:srgbClr val="0000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9" name="Oval 9"/>
            <p:cNvSpPr>
              <a:spLocks noChangeArrowheads="1"/>
            </p:cNvSpPr>
            <p:nvPr/>
          </p:nvSpPr>
          <p:spPr bwMode="auto">
            <a:xfrm>
              <a:off x="3600" y="3360"/>
              <a:ext cx="624" cy="480"/>
            </a:xfrm>
            <a:prstGeom prst="ellipse">
              <a:avLst/>
            </a:prstGeom>
            <a:solidFill>
              <a:srgbClr val="00008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Oval 10"/>
            <p:cNvSpPr>
              <a:spLocks noChangeArrowheads="1"/>
            </p:cNvSpPr>
            <p:nvPr/>
          </p:nvSpPr>
          <p:spPr bwMode="auto">
            <a:xfrm>
              <a:off x="4656" y="2688"/>
              <a:ext cx="624" cy="480"/>
            </a:xfrm>
            <a:prstGeom prst="ellipse">
              <a:avLst/>
            </a:prstGeom>
            <a:solidFill>
              <a:srgbClr val="003366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Oval 11"/>
            <p:cNvSpPr>
              <a:spLocks noChangeArrowheads="1"/>
            </p:cNvSpPr>
            <p:nvPr/>
          </p:nvSpPr>
          <p:spPr bwMode="auto">
            <a:xfrm flipV="1">
              <a:off x="2592" y="2112"/>
              <a:ext cx="624" cy="480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2" name="Oval 12"/>
            <p:cNvSpPr>
              <a:spLocks noChangeArrowheads="1"/>
            </p:cNvSpPr>
            <p:nvPr/>
          </p:nvSpPr>
          <p:spPr bwMode="auto">
            <a:xfrm flipV="1">
              <a:off x="2928" y="1632"/>
              <a:ext cx="624" cy="480"/>
            </a:xfrm>
            <a:prstGeom prst="ellipse">
              <a:avLst/>
            </a:prstGeom>
            <a:solidFill>
              <a:srgbClr val="FF99CC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Oval 13"/>
            <p:cNvSpPr>
              <a:spLocks noChangeArrowheads="1"/>
            </p:cNvSpPr>
            <p:nvPr/>
          </p:nvSpPr>
          <p:spPr bwMode="auto">
            <a:xfrm flipV="1">
              <a:off x="4272" y="1632"/>
              <a:ext cx="624" cy="480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Oval 14"/>
            <p:cNvSpPr>
              <a:spLocks noChangeArrowheads="1"/>
            </p:cNvSpPr>
            <p:nvPr/>
          </p:nvSpPr>
          <p:spPr bwMode="auto">
            <a:xfrm flipV="1">
              <a:off x="3600" y="1440"/>
              <a:ext cx="624" cy="480"/>
            </a:xfrm>
            <a:prstGeom prst="ellipse">
              <a:avLst/>
            </a:prstGeom>
            <a:solidFill>
              <a:srgbClr val="FFCC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5" name="Oval 15"/>
            <p:cNvSpPr>
              <a:spLocks noChangeArrowheads="1"/>
            </p:cNvSpPr>
            <p:nvPr/>
          </p:nvSpPr>
          <p:spPr bwMode="auto">
            <a:xfrm flipV="1">
              <a:off x="4656" y="2112"/>
              <a:ext cx="624" cy="480"/>
            </a:xfrm>
            <a:prstGeom prst="ellipse">
              <a:avLst/>
            </a:prstGeom>
            <a:solidFill>
              <a:srgbClr val="0080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4400" name="AutoShape 16"/>
          <p:cNvSpPr>
            <a:spLocks noChangeArrowheads="1"/>
          </p:cNvSpPr>
          <p:nvPr/>
        </p:nvSpPr>
        <p:spPr bwMode="auto">
          <a:xfrm>
            <a:off x="2362200" y="3581400"/>
            <a:ext cx="1676400" cy="609600"/>
          </a:xfrm>
          <a:prstGeom prst="wedgeRectCallout">
            <a:avLst>
              <a:gd name="adj1" fmla="val 106819"/>
              <a:gd name="adj2" fmla="val -1953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Parametric Equations</a:t>
            </a:r>
          </a:p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Conics</a:t>
            </a:r>
          </a:p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Polygon Rendering</a:t>
            </a:r>
          </a:p>
        </p:txBody>
      </p:sp>
      <p:sp>
        <p:nvSpPr>
          <p:cNvPr id="144401" name="AutoShape 17"/>
          <p:cNvSpPr>
            <a:spLocks noChangeArrowheads="1"/>
          </p:cNvSpPr>
          <p:nvPr/>
        </p:nvSpPr>
        <p:spPr bwMode="auto">
          <a:xfrm>
            <a:off x="2667000" y="2819400"/>
            <a:ext cx="1219200" cy="609600"/>
          </a:xfrm>
          <a:prstGeom prst="wedgeRectCallout">
            <a:avLst>
              <a:gd name="adj1" fmla="val 175782"/>
              <a:gd name="adj2" fmla="val -703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Layout</a:t>
            </a:r>
          </a:p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CG Design</a:t>
            </a:r>
          </a:p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Visualization</a:t>
            </a:r>
          </a:p>
        </p:txBody>
      </p:sp>
      <p:sp>
        <p:nvSpPr>
          <p:cNvPr id="144402" name="AutoShape 18"/>
          <p:cNvSpPr>
            <a:spLocks noChangeArrowheads="1"/>
          </p:cNvSpPr>
          <p:nvPr/>
        </p:nvSpPr>
        <p:spPr bwMode="auto">
          <a:xfrm>
            <a:off x="3352800" y="1143000"/>
            <a:ext cx="1828800" cy="609600"/>
          </a:xfrm>
          <a:prstGeom prst="wedgeRectCallout">
            <a:avLst>
              <a:gd name="adj1" fmla="val 152606"/>
              <a:gd name="adj2" fmla="val 27421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Rendering Hardware</a:t>
            </a:r>
          </a:p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VR Systems</a:t>
            </a:r>
          </a:p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Portable/Embedded CG</a:t>
            </a:r>
          </a:p>
        </p:txBody>
      </p:sp>
      <p:sp>
        <p:nvSpPr>
          <p:cNvPr id="144403" name="AutoShape 19"/>
          <p:cNvSpPr>
            <a:spLocks noChangeArrowheads="1"/>
          </p:cNvSpPr>
          <p:nvPr/>
        </p:nvSpPr>
        <p:spPr bwMode="auto">
          <a:xfrm>
            <a:off x="3071802" y="2057400"/>
            <a:ext cx="1728798" cy="609600"/>
          </a:xfrm>
          <a:prstGeom prst="wedgeRectCallout">
            <a:avLst>
              <a:gd name="adj1" fmla="val 138491"/>
              <a:gd name="adj2" fmla="val 8046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Color/Optical Models</a:t>
            </a:r>
          </a:p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CG/Vision Duality</a:t>
            </a:r>
          </a:p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Interface Design</a:t>
            </a:r>
          </a:p>
        </p:txBody>
      </p:sp>
      <p:sp>
        <p:nvSpPr>
          <p:cNvPr id="144404" name="AutoShape 20"/>
          <p:cNvSpPr>
            <a:spLocks noChangeArrowheads="1"/>
          </p:cNvSpPr>
          <p:nvPr/>
        </p:nvSpPr>
        <p:spPr bwMode="auto">
          <a:xfrm>
            <a:off x="5715000" y="1143000"/>
            <a:ext cx="1143000" cy="609600"/>
          </a:xfrm>
          <a:prstGeom prst="wedgeRectCallout">
            <a:avLst>
              <a:gd name="adj1" fmla="val 109444"/>
              <a:gd name="adj2" fmla="val 38150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CAD</a:t>
            </a:r>
          </a:p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CAE / CASE</a:t>
            </a:r>
          </a:p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CAM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44405" name="AutoShape 21"/>
          <p:cNvSpPr>
            <a:spLocks noChangeArrowheads="1"/>
          </p:cNvSpPr>
          <p:nvPr/>
        </p:nvSpPr>
        <p:spPr bwMode="auto">
          <a:xfrm>
            <a:off x="7391400" y="1143000"/>
            <a:ext cx="1524000" cy="609600"/>
          </a:xfrm>
          <a:prstGeom prst="wedgeRectCallout">
            <a:avLst>
              <a:gd name="adj1" fmla="val -37083"/>
              <a:gd name="adj2" fmla="val 51744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Immersive Training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Tutoring Interfaces</a:t>
            </a:r>
          </a:p>
        </p:txBody>
      </p:sp>
      <p:sp>
        <p:nvSpPr>
          <p:cNvPr id="144406" name="AutoShape 22"/>
          <p:cNvSpPr>
            <a:spLocks noChangeArrowheads="1"/>
          </p:cNvSpPr>
          <p:nvPr/>
        </p:nvSpPr>
        <p:spPr bwMode="auto">
          <a:xfrm>
            <a:off x="6705600" y="5943600"/>
            <a:ext cx="1371600" cy="457200"/>
          </a:xfrm>
          <a:prstGeom prst="wedgeRectCallout">
            <a:avLst>
              <a:gd name="adj1" fmla="val -24074"/>
              <a:gd name="adj2" fmla="val -20798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Animation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Large-Scale CG</a:t>
            </a:r>
          </a:p>
        </p:txBody>
      </p:sp>
      <p:sp>
        <p:nvSpPr>
          <p:cNvPr id="144407" name="AutoShape 23"/>
          <p:cNvSpPr>
            <a:spLocks noChangeArrowheads="1"/>
          </p:cNvSpPr>
          <p:nvPr/>
        </p:nvSpPr>
        <p:spPr bwMode="auto">
          <a:xfrm>
            <a:off x="3428992" y="5857892"/>
            <a:ext cx="2500330" cy="500066"/>
          </a:xfrm>
          <a:prstGeom prst="wedgeRectCallout">
            <a:avLst>
              <a:gd name="adj1" fmla="val 70236"/>
              <a:gd name="adj2" fmla="val -14340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User Modeling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Ergonomic Interfaces, I/O</a:t>
            </a:r>
          </a:p>
        </p:txBody>
      </p:sp>
      <p:sp>
        <p:nvSpPr>
          <p:cNvPr id="144408" name="AutoShape 24"/>
          <p:cNvSpPr>
            <a:spLocks noChangeArrowheads="1"/>
          </p:cNvSpPr>
          <p:nvPr/>
        </p:nvSpPr>
        <p:spPr bwMode="auto">
          <a:xfrm>
            <a:off x="285720" y="5786454"/>
            <a:ext cx="2362200" cy="576282"/>
          </a:xfrm>
          <a:prstGeom prst="wedgeRectCallout">
            <a:avLst>
              <a:gd name="adj1" fmla="val 151208"/>
              <a:gd name="adj2" fmla="val -13437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Transformations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Change of Coordinate Systems</a:t>
            </a:r>
          </a:p>
        </p:txBody>
      </p:sp>
      <p:sp>
        <p:nvSpPr>
          <p:cNvPr id="144409" name="AutoShape 25"/>
          <p:cNvSpPr>
            <a:spLocks noChangeArrowheads="1"/>
          </p:cNvSpPr>
          <p:nvPr/>
        </p:nvSpPr>
        <p:spPr bwMode="auto">
          <a:xfrm>
            <a:off x="714348" y="5000636"/>
            <a:ext cx="2095488" cy="700102"/>
          </a:xfrm>
          <a:prstGeom prst="wedgeRectCallout">
            <a:avLst>
              <a:gd name="adj1" fmla="val 154477"/>
              <a:gd name="adj2" fmla="val -851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Surface Modeling</a:t>
            </a:r>
          </a:p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Physically-Based Modeling</a:t>
            </a:r>
          </a:p>
          <a:p>
            <a:pPr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</a:rPr>
              <a:t>Stat/Info Visualization</a:t>
            </a:r>
          </a:p>
        </p:txBody>
      </p:sp>
      <p:sp>
        <p:nvSpPr>
          <p:cNvPr id="27" name="عنصر نائب للتذييل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عنصر نائب لرقم الشريحة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10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44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44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44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" dur="500"/>
                                        <p:tgtEl>
                                          <p:spTgt spid="1444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" dur="500"/>
                                        <p:tgtEl>
                                          <p:spTgt spid="1444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1444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44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444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444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444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400" grpId="0" animBg="1" autoUpdateAnimBg="0"/>
      <p:bldP spid="144401" grpId="0" animBg="1" autoUpdateAnimBg="0"/>
      <p:bldP spid="144402" grpId="0" animBg="1" autoUpdateAnimBg="0"/>
      <p:bldP spid="144403" grpId="0" animBg="1" autoUpdateAnimBg="0"/>
      <p:bldP spid="144404" grpId="0" animBg="1" autoUpdateAnimBg="0"/>
      <p:bldP spid="144405" grpId="0" animBg="1" autoUpdateAnimBg="0"/>
      <p:bldP spid="144406" grpId="0" animBg="1" autoUpdateAnimBg="0"/>
      <p:bldP spid="144407" grpId="0" animBg="1" autoUpdateAnimBg="0"/>
      <p:bldP spid="144408" grpId="0" animBg="1" autoUpdateAnimBg="0"/>
      <p:bldP spid="144409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Graphics Applications 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14282" y="1500150"/>
            <a:ext cx="9144000" cy="5357850"/>
          </a:xfrm>
        </p:spPr>
        <p:txBody>
          <a:bodyPr>
            <a:normAutofit fontScale="47500" lnSpcReduction="20000"/>
          </a:bodyPr>
          <a:lstStyle/>
          <a:p>
            <a:pPr marL="793750" indent="-565150">
              <a:buFont typeface="Calibri" pitchFamily="34" charset="0"/>
              <a:buAutoNum type="arabicPeriod"/>
            </a:pPr>
            <a:r>
              <a:rPr lang="en-GB" altLang="ko-KR" sz="4400" dirty="0" smtClean="0"/>
              <a:t>Graphical User Interfaces(GUI)</a:t>
            </a:r>
          </a:p>
          <a:p>
            <a:pPr marL="793750" indent="-565150">
              <a:buFont typeface="Calibri" pitchFamily="34" charset="0"/>
              <a:buAutoNum type="arabicPeriod"/>
            </a:pPr>
            <a:r>
              <a:rPr lang="en-GB" altLang="ko-KR" sz="4400" dirty="0" smtClean="0"/>
              <a:t>Computer Aided Design (CAD)</a:t>
            </a:r>
          </a:p>
          <a:p>
            <a:pPr marL="793750" indent="-565150">
              <a:buFont typeface="Calibri" pitchFamily="34" charset="0"/>
              <a:buAutoNum type="arabicPeriod"/>
            </a:pPr>
            <a:r>
              <a:rPr lang="en-GB" altLang="ko-KR" sz="4400" dirty="0" smtClean="0"/>
              <a:t>Presentation Graphics and Display of Information</a:t>
            </a:r>
          </a:p>
          <a:p>
            <a:pPr marL="793750" indent="-565150">
              <a:buFont typeface="Calibri" pitchFamily="34" charset="0"/>
              <a:buAutoNum type="arabicPeriod"/>
            </a:pPr>
            <a:r>
              <a:rPr lang="en-GB" altLang="ko-KR" sz="4400" dirty="0" smtClean="0"/>
              <a:t>Computer Art</a:t>
            </a:r>
          </a:p>
          <a:p>
            <a:pPr marL="793750" indent="-565150">
              <a:buFont typeface="Calibri" pitchFamily="34" charset="0"/>
              <a:buAutoNum type="arabicPeriod"/>
            </a:pPr>
            <a:r>
              <a:rPr lang="en-GB" altLang="ko-KR" sz="4400" dirty="0" smtClean="0"/>
              <a:t>Entertainment (Movies ,Animation, Games, Films , …)</a:t>
            </a:r>
          </a:p>
          <a:p>
            <a:pPr marL="793750" indent="-565150">
              <a:buFont typeface="Calibri" pitchFamily="34" charset="0"/>
              <a:buAutoNum type="arabicPeriod"/>
            </a:pPr>
            <a:r>
              <a:rPr lang="en-GB" altLang="ko-KR" sz="4400" dirty="0" smtClean="0"/>
              <a:t>Photorealism (PR) ( Realism in Behaviour )</a:t>
            </a:r>
          </a:p>
          <a:p>
            <a:pPr marL="793750" indent="-565150">
              <a:buFont typeface="Calibri" pitchFamily="34" charset="0"/>
              <a:buAutoNum type="arabicPeriod"/>
            </a:pPr>
            <a:r>
              <a:rPr lang="en-GB" altLang="ko-KR" sz="4400" dirty="0" smtClean="0"/>
              <a:t>Nonphotorealisim (NPR))</a:t>
            </a:r>
          </a:p>
          <a:p>
            <a:pPr marL="793750" indent="-565150">
              <a:buFont typeface="Calibri" pitchFamily="34" charset="0"/>
              <a:buAutoNum type="arabicPeriod"/>
            </a:pPr>
            <a:r>
              <a:rPr lang="en-GB" altLang="ko-KR" sz="4400" dirty="0" smtClean="0"/>
              <a:t>Education &amp; Training</a:t>
            </a:r>
          </a:p>
          <a:p>
            <a:pPr marL="793750" indent="-565150">
              <a:buFont typeface="Calibri" pitchFamily="34" charset="0"/>
              <a:buAutoNum type="arabicPeriod"/>
            </a:pPr>
            <a:r>
              <a:rPr lang="en-GB" altLang="ko-KR" sz="4400" dirty="0" smtClean="0"/>
              <a:t>Visualization (scientific &amp; business)</a:t>
            </a:r>
          </a:p>
          <a:p>
            <a:pPr marL="793750" indent="-565150">
              <a:buFont typeface="Calibri" pitchFamily="34" charset="0"/>
              <a:buAutoNum type="arabicPeriod"/>
            </a:pPr>
            <a:r>
              <a:rPr lang="en-GB" altLang="ko-KR" sz="4400" dirty="0" smtClean="0"/>
              <a:t>Image Processing</a:t>
            </a:r>
          </a:p>
          <a:p>
            <a:pPr marL="793750" indent="-565150">
              <a:buFont typeface="Calibri" pitchFamily="34" charset="0"/>
              <a:buAutoNum type="arabicPeriod"/>
            </a:pPr>
            <a:r>
              <a:rPr lang="en-US" altLang="ko-KR" sz="4400" dirty="0" smtClean="0"/>
              <a:t>Medical &amp; Virtual Surgery</a:t>
            </a:r>
          </a:p>
          <a:p>
            <a:pPr marL="793750" indent="-565150">
              <a:buFont typeface="Calibri" pitchFamily="34" charset="0"/>
              <a:buAutoNum type="arabicPeriod"/>
            </a:pPr>
            <a:r>
              <a:rPr lang="en-US" altLang="ko-KR" sz="4400" dirty="0" smtClean="0"/>
              <a:t>Computer-Assisted Surgery</a:t>
            </a:r>
          </a:p>
          <a:p>
            <a:pPr marL="793750" indent="-565150">
              <a:buFont typeface="Calibri" pitchFamily="34" charset="0"/>
              <a:buAutoNum type="arabicPeriod"/>
            </a:pPr>
            <a:r>
              <a:rPr lang="en-US" altLang="ko-KR" sz="4400" dirty="0" smtClean="0"/>
              <a:t>Room Layout Design and Architectural Simulations</a:t>
            </a:r>
          </a:p>
          <a:p>
            <a:pPr marL="793750" indent="-565150">
              <a:buFont typeface="Calibri" pitchFamily="34" charset="0"/>
              <a:buAutoNum type="arabicPeriod"/>
            </a:pPr>
            <a:r>
              <a:rPr lang="en-US" altLang="ko-KR" sz="4400" dirty="0" smtClean="0"/>
              <a:t>Virtual Reality</a:t>
            </a:r>
          </a:p>
          <a:p>
            <a:pPr marL="793750" indent="-565150">
              <a:buFont typeface="Calibri" pitchFamily="34" charset="0"/>
              <a:buAutoNum type="arabicPeriod"/>
            </a:pPr>
            <a:r>
              <a:rPr lang="en-US" altLang="ko-KR" sz="4400" dirty="0" smtClean="0"/>
              <a:t>Data Visualization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sz="3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Calibri" pitchFamily="34" charset="0"/>
              <a:buAutoNum type="arabicPeriod"/>
            </a:pPr>
            <a:endParaRPr lang="en-US" sz="3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1" indent="-514350">
              <a:buNone/>
            </a:pPr>
            <a:endParaRPr lang="en-US" sz="3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Calibri" pitchFamily="34" charset="0"/>
              <a:buAutoNum type="arabicPeriod"/>
            </a:pPr>
            <a:endParaRPr lang="en-US" sz="3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Calibri" pitchFamily="34" charset="0"/>
              <a:buAutoNum type="arabicPeriod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عنصر نائب للتذييل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11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b="15314"/>
          <a:stretch>
            <a:fillRect/>
          </a:stretch>
        </p:blipFill>
        <p:spPr bwMode="auto">
          <a:xfrm>
            <a:off x="6143636" y="3214686"/>
            <a:ext cx="27432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11222"/>
          </a:xfrm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1.Graphical </a:t>
            </a:r>
            <a:r>
              <a:rPr lang="en-GB" altLang="ko-KR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User </a:t>
            </a: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Interfaces (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GUI</a:t>
            </a: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1428712"/>
            <a:ext cx="8429684" cy="471493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Major component – Window manager (multiple-window areas)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To make a particular window active, click in that window (using an interactive pointing device)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Interfaces display – </a:t>
            </a:r>
            <a:r>
              <a:rPr lang="en-US" sz="2800" b="1" dirty="0"/>
              <a:t>menus &amp; icons 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Icons</a:t>
            </a:r>
            <a:r>
              <a:rPr lang="en-US" sz="2800" dirty="0"/>
              <a:t> – graphical symbol designed to look like the processing option it represents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Advantages of icons</a:t>
            </a:r>
            <a:r>
              <a:rPr lang="en-US" sz="2800" dirty="0"/>
              <a:t> – less screen space, easily understood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Menus contain </a:t>
            </a:r>
            <a:r>
              <a:rPr lang="en-US" sz="2800" dirty="0"/>
              <a:t>lists of textual descriptions &amp; icons</a:t>
            </a: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12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1.Graphical User Interfaces(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GUI</a:t>
            </a: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    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85720" y="1673424"/>
            <a:ext cx="8291264" cy="489884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Typical Components used are</a:t>
            </a:r>
          </a:p>
          <a:p>
            <a:pPr lvl="1"/>
            <a:r>
              <a:rPr lang="en-US" sz="3200" b="1" dirty="0" smtClean="0"/>
              <a:t>Menus                                         </a:t>
            </a:r>
          </a:p>
          <a:p>
            <a:pPr lvl="1"/>
            <a:r>
              <a:rPr lang="en-US" sz="3200" b="1" dirty="0" smtClean="0"/>
              <a:t>Icons </a:t>
            </a:r>
          </a:p>
          <a:p>
            <a:pPr lvl="1"/>
            <a:r>
              <a:rPr lang="en-US" sz="3200" b="1" dirty="0" smtClean="0"/>
              <a:t>Cursors </a:t>
            </a:r>
          </a:p>
          <a:p>
            <a:pPr lvl="1"/>
            <a:r>
              <a:rPr lang="en-US" sz="3200" b="1" dirty="0" smtClean="0"/>
              <a:t>Dialogue  Boxes </a:t>
            </a:r>
          </a:p>
          <a:p>
            <a:pPr lvl="1"/>
            <a:r>
              <a:rPr lang="en-US" sz="3200" b="1" dirty="0" smtClean="0"/>
              <a:t>Scroll Bars </a:t>
            </a:r>
          </a:p>
          <a:p>
            <a:pPr lvl="1"/>
            <a:r>
              <a:rPr lang="en-US" sz="3200" b="1" dirty="0" smtClean="0"/>
              <a:t>Buttons</a:t>
            </a:r>
          </a:p>
          <a:p>
            <a:pPr lvl="1"/>
            <a:r>
              <a:rPr lang="en-US" sz="3200" b="1" dirty="0" smtClean="0"/>
              <a:t>Valuators </a:t>
            </a:r>
          </a:p>
          <a:p>
            <a:pPr lvl="1"/>
            <a:r>
              <a:rPr lang="en-US" sz="3200" b="1" dirty="0" smtClean="0"/>
              <a:t>Sketching</a:t>
            </a:r>
          </a:p>
          <a:p>
            <a:pPr lvl="1"/>
            <a:r>
              <a:rPr lang="en-US" sz="3200" b="1" dirty="0" smtClean="0"/>
              <a:t>3D-interface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7" name="عنصر نائب للتذييل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13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t="6143" r="35246"/>
          <a:stretch>
            <a:fillRect/>
          </a:stretch>
        </p:blipFill>
        <p:spPr bwMode="auto">
          <a:xfrm>
            <a:off x="323850" y="2060575"/>
            <a:ext cx="3733800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28600" y="1460500"/>
            <a:ext cx="3101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>
                <a:latin typeface="Palatino Linotype" pitchFamily="18" charset="0"/>
              </a:rPr>
              <a:t>B205  Control Console</a:t>
            </a:r>
            <a:r>
              <a:rPr lang="en-IE" sz="1800" dirty="0">
                <a:latin typeface="Palatino Linotype" pitchFamily="18" charset="0"/>
              </a:rPr>
              <a:t> (1960)</a:t>
            </a:r>
            <a:endParaRPr lang="en-GB" sz="1800" dirty="0">
              <a:latin typeface="Palatino Linotype" pitchFamily="18" charset="0"/>
            </a:endParaRP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1.Graphical User Interfaces(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GUI</a:t>
            </a: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    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</a:p>
        </p:txBody>
      </p:sp>
      <p:sp>
        <p:nvSpPr>
          <p:cNvPr id="43018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solidFill>
                  <a:schemeClr val="tx1"/>
                </a:solidFill>
                <a:latin typeface="Times New Roman" pitchFamily="18" charset="0"/>
              </a:rPr>
              <a:t>Computer Graphics - Chapter (1)                       Diaa Eldein Mustafa Ahmed-2018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3017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fld id="{10D46470-F607-4616-9E8E-2006771037E0}" type="slidenum">
              <a:rPr lang="en-GB" sz="1600" b="1" smtClean="0">
                <a:solidFill>
                  <a:schemeClr val="tx1"/>
                </a:solidFill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14</a:t>
            </a:fld>
            <a:endParaRPr lang="en-GB" sz="16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/>
          <a:srcRect r="44618"/>
          <a:stretch>
            <a:fillRect/>
          </a:stretch>
        </p:blipFill>
        <p:spPr bwMode="auto">
          <a:xfrm>
            <a:off x="4716463" y="1557338"/>
            <a:ext cx="3889375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4716016" y="5229201"/>
            <a:ext cx="388843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IE" sz="1800" dirty="0" smtClean="0">
                <a:latin typeface="Palatino Linotype" pitchFamily="18" charset="0"/>
              </a:rPr>
              <a:t>Modern Computer with O.S. had  a </a:t>
            </a:r>
            <a:r>
              <a:rPr lang="en-IE" sz="1800" dirty="0">
                <a:latin typeface="Palatino Linotype" pitchFamily="18" charset="0"/>
              </a:rPr>
              <a:t>more modern “console</a:t>
            </a:r>
            <a:r>
              <a:rPr lang="en-IE" sz="1800" dirty="0" smtClean="0">
                <a:latin typeface="Palatino Linotype" pitchFamily="18" charset="0"/>
              </a:rPr>
              <a:t>” such as CLI (Windows ,Unix ,…</a:t>
            </a:r>
            <a:endParaRPr lang="en-US" sz="1800" dirty="0">
              <a:latin typeface="Palatino Linotype" pitchFamily="18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51520" y="5373216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Early Computers </a:t>
            </a:r>
            <a:r>
              <a:rPr lang="en-US" dirty="0" smtClean="0"/>
              <a:t>:There is no interface other  than the hardware itself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4900585" cy="367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85728"/>
            <a:ext cx="7972452" cy="1000132"/>
          </a:xfrm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1.Graphical User Interfaces(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GUI</a:t>
            </a: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    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</a:p>
        </p:txBody>
      </p:sp>
      <p:sp>
        <p:nvSpPr>
          <p:cNvPr id="44042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solidFill>
                  <a:schemeClr val="tx1"/>
                </a:solidFill>
                <a:latin typeface="Times New Roman" pitchFamily="18" charset="0"/>
              </a:rPr>
              <a:t>Computer Graphics - Chapter (1)                       Diaa Eldein Mustafa Ahmed-2018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4041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fld id="{2E7B5D14-A460-4809-A741-EBBF3A95FE20}" type="slidenum">
              <a:rPr lang="en-GB" sz="1600" b="1" smtClean="0">
                <a:solidFill>
                  <a:schemeClr val="tx1"/>
                </a:solidFill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15</a:t>
            </a:fld>
            <a:endParaRPr lang="en-GB" sz="16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928802"/>
            <a:ext cx="4749514" cy="360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0" name="Picture 6" descr="InsideCu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2285992"/>
            <a:ext cx="552266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9" name="Picture 5" descr="Pee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2500306"/>
            <a:ext cx="4392488" cy="351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14_create_gui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57290" y="1477732"/>
            <a:ext cx="7000924" cy="4665912"/>
          </a:xfrm>
          <a:noFill/>
          <a:ln/>
        </p:spPr>
      </p:pic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16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85786" y="285728"/>
            <a:ext cx="7786742" cy="1071570"/>
          </a:xfrm>
          <a:prstGeom prst="rect">
            <a:avLst/>
          </a:prstGeom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1.Graphical User Interfaces</a:t>
            </a: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GUI</a:t>
            </a: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  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Cont.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784"/>
          </a:xfrm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Aided Design (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CAD</a:t>
            </a: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Cont.</a:t>
            </a:r>
            <a:endParaRPr lang="en-US" altLang="ko-KR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285860"/>
            <a:ext cx="8229600" cy="48677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2800" dirty="0" smtClean="0">
                <a:ea typeface="Gulim" pitchFamily="34" charset="-127"/>
              </a:rPr>
              <a:t>Graphics for Engineering and Architectural System.</a:t>
            </a:r>
          </a:p>
          <a:p>
            <a:pPr eaLnBrk="1" hangingPunct="1"/>
            <a:r>
              <a:rPr lang="en-US" altLang="ko-KR" sz="2800" dirty="0" smtClean="0">
                <a:ea typeface="Gulim" pitchFamily="34" charset="-127"/>
              </a:rPr>
              <a:t>Design of Building, Automobile, Aircraft, Machine etc.</a:t>
            </a:r>
          </a:p>
        </p:txBody>
      </p:sp>
      <p:sp>
        <p:nvSpPr>
          <p:cNvPr id="11" name="عنصر نائب للتذييل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17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8437" name="Picture 4" descr="cad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428868"/>
            <a:ext cx="371477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1357290" y="5929330"/>
            <a:ext cx="1556196" cy="369332"/>
          </a:xfrm>
          <a:prstGeom prst="rect">
            <a:avLst/>
          </a:prstGeom>
          <a:solidFill>
            <a:srgbClr val="CCCCE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800" dirty="0">
                <a:solidFill>
                  <a:schemeClr val="tx2"/>
                </a:solidFill>
              </a:rPr>
              <a:t>AutoCAD </a:t>
            </a:r>
            <a:r>
              <a:rPr lang="en-US" altLang="ko-KR" sz="1800" dirty="0" smtClean="0">
                <a:solidFill>
                  <a:schemeClr val="tx2"/>
                </a:solidFill>
              </a:rPr>
              <a:t>2014</a:t>
            </a:r>
            <a:endParaRPr lang="en-US" altLang="ko-KR" sz="1800" dirty="0">
              <a:solidFill>
                <a:schemeClr val="tx2"/>
              </a:solidFill>
            </a:endParaRPr>
          </a:p>
        </p:txBody>
      </p:sp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5214942" y="5929330"/>
            <a:ext cx="2707536" cy="369332"/>
          </a:xfrm>
          <a:prstGeom prst="rect">
            <a:avLst/>
          </a:prstGeom>
          <a:solidFill>
            <a:srgbClr val="CCCCE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dirty="0" smtClean="0">
                <a:solidFill>
                  <a:schemeClr val="tx2"/>
                </a:solidFill>
              </a:rPr>
              <a:t>ARCH/CAD- </a:t>
            </a:r>
            <a:r>
              <a:rPr lang="en-US" altLang="ko-KR" sz="1800" dirty="0" smtClean="0">
                <a:solidFill>
                  <a:schemeClr val="tx2"/>
                </a:solidFill>
              </a:rPr>
              <a:t>Interior </a:t>
            </a:r>
            <a:r>
              <a:rPr lang="en-US" altLang="ko-KR" sz="1800" dirty="0">
                <a:solidFill>
                  <a:schemeClr val="tx2"/>
                </a:solidFill>
              </a:rPr>
              <a:t>Design</a:t>
            </a:r>
          </a:p>
        </p:txBody>
      </p:sp>
      <p:pic>
        <p:nvPicPr>
          <p:cNvPr id="18440" name="Picture 7" descr="Arch0002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428868"/>
            <a:ext cx="350520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nimBg="1"/>
      <p:bldP spid="184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88640"/>
            <a:ext cx="8215370" cy="1219200"/>
          </a:xfrm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defRPr/>
            </a:pPr>
            <a:r>
              <a:rPr lang="en-US" altLang="ko-KR" sz="31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ko-KR" sz="31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2- Computer Aided Design (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CAD</a:t>
            </a:r>
            <a: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b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altLang="ko-KR" sz="31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603250" y="1739900"/>
            <a:ext cx="7929190" cy="4425404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dirty="0" smtClean="0"/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91F499-0D1D-446A-A159-810B68A8F46D}" type="slidenum">
              <a:rPr lang="en-US" sz="1600" b="1">
                <a:solidFill>
                  <a:schemeClr val="tx1"/>
                </a:solidFill>
              </a:rPr>
              <a:pPr/>
              <a:t>18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1556792"/>
            <a:ext cx="3816424" cy="237626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06503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3857628"/>
            <a:ext cx="3500462" cy="230505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484784"/>
            <a:ext cx="3782794" cy="244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chair_viewpor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11560" y="4005064"/>
            <a:ext cx="4038600" cy="2287588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71612"/>
            <a:ext cx="8286808" cy="46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2-  Computer Aided Design (CAD)  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endParaRPr lang="en-GB" altLang="ko-KR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26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solidFill>
                  <a:schemeClr val="tx1"/>
                </a:solidFill>
                <a:latin typeface="Times New Roman" pitchFamily="18" charset="0"/>
              </a:rPr>
              <a:t>Computer Graphics - Chapter (1)                       Diaa Eldein Mustafa Ahmed-2018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0425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fld id="{0B26B5EC-E3AF-42E7-A9E1-BBFA8CDCBD7F}" type="slidenum">
              <a:rPr lang="en-GB" sz="1600" b="1" smtClean="0">
                <a:solidFill>
                  <a:schemeClr val="tx1"/>
                </a:solidFill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19</a:t>
            </a:fld>
            <a:endParaRPr lang="en-GB" sz="16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2500298" y="192880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Lighting and Layout Design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Overview</a:t>
            </a:r>
            <a:endParaRPr lang="en-US" altLang="ko-KR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 Graphics (Definition , Applications)</a:t>
            </a:r>
          </a:p>
          <a:p>
            <a:r>
              <a:rPr lang="en-US" dirty="0" smtClean="0"/>
              <a:t>Computer Graphics History (Timelines)</a:t>
            </a:r>
          </a:p>
          <a:p>
            <a:r>
              <a:rPr lang="en-US" dirty="0" smtClean="0"/>
              <a:t>Graphics Systems </a:t>
            </a:r>
          </a:p>
          <a:p>
            <a:r>
              <a:rPr lang="en-US" dirty="0" smtClean="0"/>
              <a:t>Graphics Standards</a:t>
            </a:r>
          </a:p>
          <a:p>
            <a:r>
              <a:rPr lang="en-US" dirty="0" smtClean="0"/>
              <a:t>Graphics Hardware (I/O , GPUs)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2- Computer Aided Design (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CAD</a:t>
            </a: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2143116"/>
            <a:ext cx="8429716" cy="4214842"/>
          </a:xfrm>
        </p:spPr>
        <p:txBody>
          <a:bodyPr>
            <a:normAutofit/>
          </a:bodyPr>
          <a:lstStyle/>
          <a:p>
            <a:pPr marL="460375" defTabSz="45720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800" dirty="0" smtClean="0"/>
              <a:t>Used in design of buildings, automobiles, aircraft, watercraft, spacecraft, computers, textiles &amp; many other products</a:t>
            </a:r>
          </a:p>
          <a:p>
            <a:pPr marL="460375" defTabSz="45720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800" dirty="0" smtClean="0"/>
              <a:t>Objects are displayed in wire frame outline form </a:t>
            </a:r>
          </a:p>
          <a:p>
            <a:pPr marL="460375" defTabSz="45720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800" dirty="0" smtClean="0"/>
              <a:t>Software packages provide multi-window environment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20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2- Computer Aided Design (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CAD</a:t>
            </a: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b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CAD/CAM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 Aided </a:t>
            </a:r>
          </a:p>
          <a:p>
            <a:pPr>
              <a:buNone/>
            </a:pPr>
            <a:r>
              <a:rPr lang="en-US" dirty="0" err="1" smtClean="0"/>
              <a:t>Munufactural</a:t>
            </a:r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21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571612"/>
            <a:ext cx="482453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3000372"/>
            <a:ext cx="378621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2- Computer Aided Design (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CAD</a:t>
            </a: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595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00232" y="4000504"/>
            <a:ext cx="3643338" cy="2286016"/>
          </a:xfrm>
          <a:noFill/>
          <a:ln/>
        </p:spPr>
      </p:pic>
      <p:sp>
        <p:nvSpPr>
          <p:cNvPr id="7" name="عنصر نائب للتذييل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22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5965" name="Rectangle 13"/>
          <p:cNvSpPr>
            <a:spLocks noGrp="1" noChangeArrowheads="1"/>
          </p:cNvSpPr>
          <p:nvPr>
            <p:ph type="body" idx="4294967295"/>
          </p:nvPr>
        </p:nvSpPr>
        <p:spPr>
          <a:xfrm>
            <a:off x="214282" y="1500188"/>
            <a:ext cx="8501093" cy="3733800"/>
          </a:xfrm>
        </p:spPr>
        <p:txBody>
          <a:bodyPr>
            <a:normAutofit/>
          </a:bodyPr>
          <a:lstStyle/>
          <a:p>
            <a:r>
              <a:rPr lang="en-US" sz="2800" dirty="0"/>
              <a:t>Graphics design package provides standard shapes (useful for repeated placements</a:t>
            </a:r>
            <a:r>
              <a:rPr lang="en-US" sz="2800" dirty="0" smtClean="0"/>
              <a:t>).</a:t>
            </a:r>
            <a:endParaRPr lang="en-US" sz="2800" dirty="0"/>
          </a:p>
          <a:p>
            <a:r>
              <a:rPr lang="en-US" sz="2800" dirty="0"/>
              <a:t>Animations are also used in CAD </a:t>
            </a:r>
            <a:r>
              <a:rPr lang="en-US" sz="2800" dirty="0" smtClean="0"/>
              <a:t>applications.</a:t>
            </a:r>
            <a:endParaRPr lang="en-US" sz="2800" dirty="0"/>
          </a:p>
          <a:p>
            <a:r>
              <a:rPr lang="en-US" sz="2800" dirty="0"/>
              <a:t>Realistic displays of architectural design permits simulated “walk” through the rooms (virtual -reality systems</a:t>
            </a:r>
            <a:r>
              <a:rPr lang="en-US" sz="2800" dirty="0" smtClean="0"/>
              <a:t>).</a:t>
            </a:r>
            <a:endParaRPr lang="en-US" sz="2800" dirty="0"/>
          </a:p>
        </p:txBody>
      </p:sp>
      <p:pic>
        <p:nvPicPr>
          <p:cNvPr id="125961" name="Picture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29313" y="4000500"/>
            <a:ext cx="3214687" cy="2286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214290"/>
            <a:ext cx="8229600" cy="1142984"/>
          </a:xfrm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3- Presentation </a:t>
            </a:r>
            <a:r>
              <a:rPr lang="en-GB" altLang="ko-KR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Graphics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571612"/>
            <a:ext cx="8329642" cy="4500594"/>
          </a:xfrm>
        </p:spPr>
        <p:txBody>
          <a:bodyPr>
            <a:normAutofit/>
          </a:bodyPr>
          <a:lstStyle/>
          <a:p>
            <a:pPr algn="just"/>
            <a:r>
              <a:rPr lang="en-US" sz="2800" dirty="0"/>
              <a:t>Used to produce illustrations for reports or generate slides for use with projectors</a:t>
            </a:r>
          </a:p>
          <a:p>
            <a:pPr algn="just"/>
            <a:r>
              <a:rPr lang="en-US" sz="2800" dirty="0"/>
              <a:t>Commonly used to summarize financial, statistical, mathematical, scientific, economic data for research reports, managerial reports &amp; customer information bulletins</a:t>
            </a:r>
          </a:p>
          <a:p>
            <a:pPr algn="just"/>
            <a:r>
              <a:rPr lang="en-US" sz="2800" dirty="0"/>
              <a:t>Examples : </a:t>
            </a:r>
            <a:r>
              <a:rPr lang="en-US" sz="2800" b="1" dirty="0">
                <a:solidFill>
                  <a:srgbClr val="C00000"/>
                </a:solidFill>
              </a:rPr>
              <a:t>Bar charts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  <a:r>
              <a:rPr lang="en-US" sz="2800" b="1" dirty="0">
                <a:solidFill>
                  <a:srgbClr val="C00000"/>
                </a:solidFill>
              </a:rPr>
              <a:t>line graphs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  <a:r>
              <a:rPr lang="en-US" sz="2800" b="1" dirty="0">
                <a:solidFill>
                  <a:srgbClr val="C00000"/>
                </a:solidFill>
              </a:rPr>
              <a:t>pie charts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  <a:r>
              <a:rPr lang="en-US" sz="2800" b="1" dirty="0">
                <a:solidFill>
                  <a:srgbClr val="C00000"/>
                </a:solidFill>
              </a:rPr>
              <a:t>surface graphs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  <a:r>
              <a:rPr lang="en-US" sz="2800" b="1" dirty="0">
                <a:solidFill>
                  <a:srgbClr val="C00000"/>
                </a:solidFill>
              </a:rPr>
              <a:t>time chart</a:t>
            </a: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23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2" name="Rectangle 8"/>
          <p:cNvSpPr>
            <a:spLocks noGrp="1" noChangeArrowheads="1"/>
          </p:cNvSpPr>
          <p:nvPr>
            <p:ph type="title"/>
          </p:nvPr>
        </p:nvSpPr>
        <p:spPr>
          <a:ln w="25400">
            <a:solidFill>
              <a:srgbClr val="0000CC"/>
            </a:solidFill>
          </a:ln>
        </p:spPr>
        <p:txBody>
          <a:bodyPr>
            <a:normAutofit/>
          </a:bodyPr>
          <a:lstStyle/>
          <a:p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3- Presentation Graphics    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Examples 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of presentation graphics</a:t>
            </a:r>
          </a:p>
        </p:txBody>
      </p:sp>
      <p:pic>
        <p:nvPicPr>
          <p:cNvPr id="113668" name="Picture 4" descr="01-standard-bar-char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500" y="1928802"/>
            <a:ext cx="3810000" cy="3424248"/>
          </a:xfrm>
          <a:noFill/>
          <a:ln/>
        </p:spPr>
      </p:pic>
      <p:pic>
        <p:nvPicPr>
          <p:cNvPr id="113671" name="Picture 7" descr="01-standard-line-char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0562" y="2000240"/>
            <a:ext cx="4214842" cy="3352810"/>
          </a:xfrm>
          <a:noFill/>
          <a:ln/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24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ln w="25400">
            <a:solidFill>
              <a:srgbClr val="0000CC"/>
            </a:solidFill>
          </a:ln>
        </p:spPr>
        <p:txBody>
          <a:bodyPr>
            <a:normAutofit/>
          </a:bodyPr>
          <a:lstStyle/>
          <a:p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3- Presentation Graphics     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Examples 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of presentation graphics</a:t>
            </a:r>
          </a:p>
        </p:txBody>
      </p:sp>
      <p:pic>
        <p:nvPicPr>
          <p:cNvPr id="116740" name="Picture 4" descr="01-standard-pie-char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500" y="2000240"/>
            <a:ext cx="4357690" cy="3714776"/>
          </a:xfrm>
          <a:noFill/>
          <a:ln/>
        </p:spPr>
      </p:pic>
      <p:pic>
        <p:nvPicPr>
          <p:cNvPr id="116742" name="Picture 6" descr="03-intersection-mesh-surfac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3504" y="1857364"/>
            <a:ext cx="3695696" cy="3857652"/>
          </a:xfrm>
          <a:noFill/>
          <a:ln/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800" b="1" smtClean="0">
                <a:solidFill>
                  <a:schemeClr val="tx1"/>
                </a:solidFill>
              </a:rPr>
              <a:pPr/>
              <a:t>25</a:t>
            </a:fld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11" name="Rectangle 7"/>
          <p:cNvSpPr>
            <a:spLocks noGrp="1" noChangeArrowheads="1"/>
          </p:cNvSpPr>
          <p:nvPr>
            <p:ph type="title"/>
          </p:nvPr>
        </p:nvSpPr>
        <p:spPr>
          <a:noFill/>
          <a:ln w="25400">
            <a:solidFill>
              <a:srgbClr val="0000CC"/>
            </a:solidFill>
          </a:ln>
        </p:spPr>
        <p:txBody>
          <a:bodyPr>
            <a:normAutofit/>
          </a:bodyPr>
          <a:lstStyle/>
          <a:p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3- Presentation Graphics  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Examples 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of presentation graphics</a:t>
            </a:r>
          </a:p>
        </p:txBody>
      </p:sp>
      <p:pic>
        <p:nvPicPr>
          <p:cNvPr id="149508" name="Picture 4" descr="geotim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500" y="2096294"/>
            <a:ext cx="5715000" cy="3533775"/>
          </a:xfrm>
          <a:noFill/>
          <a:ln/>
        </p:spPr>
      </p:pic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26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noFill/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3- Presentation Graphics     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 </a:t>
            </a: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Display of Information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484784"/>
            <a:ext cx="8640960" cy="496855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2800" dirty="0" smtClean="0">
                <a:ea typeface="Gulim" pitchFamily="34" charset="-127"/>
              </a:rPr>
              <a:t>Graphics for Scientific, Engineering, and Medical Data</a:t>
            </a:r>
          </a:p>
        </p:txBody>
      </p:sp>
      <p:sp>
        <p:nvSpPr>
          <p:cNvPr id="11" name="عنصر نائب للتذييل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27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7413" name="Picture 4" descr="Viz0001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492896"/>
            <a:ext cx="325755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6084168" y="5373216"/>
            <a:ext cx="1562100" cy="366713"/>
          </a:xfrm>
          <a:prstGeom prst="rect">
            <a:avLst/>
          </a:prstGeom>
          <a:solidFill>
            <a:srgbClr val="CCCCE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800" dirty="0">
                <a:solidFill>
                  <a:schemeClr val="tx2"/>
                </a:solidFill>
              </a:rPr>
              <a:t>Medical Image</a:t>
            </a:r>
          </a:p>
        </p:txBody>
      </p:sp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611560" y="5301208"/>
            <a:ext cx="3168352" cy="923330"/>
          </a:xfrm>
          <a:prstGeom prst="rect">
            <a:avLst/>
          </a:prstGeom>
          <a:solidFill>
            <a:srgbClr val="CCCCE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800" dirty="0" smtClean="0">
                <a:solidFill>
                  <a:schemeClr val="tx2"/>
                </a:solidFill>
              </a:rPr>
              <a:t>Nebula </a:t>
            </a:r>
            <a:r>
              <a:rPr lang="en-US" dirty="0" smtClean="0"/>
              <a:t>is an interstellar cloud of dust, hydrogen, helium and other ionized gases. </a:t>
            </a:r>
            <a:endParaRPr lang="en-US" altLang="ko-KR" sz="1800" dirty="0">
              <a:solidFill>
                <a:schemeClr val="tx2"/>
              </a:solidFill>
            </a:endParaRPr>
          </a:p>
        </p:txBody>
      </p:sp>
      <p:sp>
        <p:nvSpPr>
          <p:cNvPr id="4098" name="AutoShape 2" descr="Image result for Nebula"/>
          <p:cNvSpPr>
            <a:spLocks noChangeAspect="1" noChangeArrowheads="1"/>
          </p:cNvSpPr>
          <p:nvPr/>
        </p:nvSpPr>
        <p:spPr bwMode="auto">
          <a:xfrm>
            <a:off x="155575" y="-731838"/>
            <a:ext cx="127635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0" name="AutoShape 4" descr="Image result for Nebula"/>
          <p:cNvSpPr>
            <a:spLocks noChangeAspect="1" noChangeArrowheads="1"/>
          </p:cNvSpPr>
          <p:nvPr/>
        </p:nvSpPr>
        <p:spPr bwMode="auto">
          <a:xfrm>
            <a:off x="155575" y="-731838"/>
            <a:ext cx="127635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AutoShape 6" descr="Image result for Nebula"/>
          <p:cNvSpPr>
            <a:spLocks noChangeAspect="1" noChangeArrowheads="1"/>
          </p:cNvSpPr>
          <p:nvPr/>
        </p:nvSpPr>
        <p:spPr bwMode="auto">
          <a:xfrm>
            <a:off x="155575" y="-731838"/>
            <a:ext cx="127635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92896"/>
            <a:ext cx="338437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noFill/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4- Computer Art</a:t>
            </a:r>
            <a:endParaRPr lang="en-US" altLang="ko-KR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785902"/>
            <a:ext cx="8429684" cy="435774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Used In Fine Art &amp; Commercial Art</a:t>
            </a:r>
          </a:p>
          <a:p>
            <a:pPr lvl="1"/>
            <a:r>
              <a:rPr lang="en-US" dirty="0" smtClean="0"/>
              <a:t>Includes </a:t>
            </a:r>
            <a:r>
              <a:rPr lang="en-US" dirty="0"/>
              <a:t>artist’s </a:t>
            </a:r>
            <a:r>
              <a:rPr lang="en-US" dirty="0" smtClean="0"/>
              <a:t>paint brush </a:t>
            </a:r>
            <a:r>
              <a:rPr lang="en-US" dirty="0"/>
              <a:t>programs, paint packages, CAD packages and animation packages</a:t>
            </a:r>
          </a:p>
          <a:p>
            <a:pPr lvl="1"/>
            <a:r>
              <a:rPr lang="en-US" dirty="0"/>
              <a:t>These packages provides facilities for designing object shapes &amp; specifying object motions.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0000CC"/>
                </a:solidFill>
              </a:rPr>
              <a:t>Examples</a:t>
            </a:r>
            <a:r>
              <a:rPr lang="en-US" dirty="0"/>
              <a:t> :  </a:t>
            </a:r>
            <a:r>
              <a:rPr lang="en-US" b="1" dirty="0" smtClean="0">
                <a:solidFill>
                  <a:srgbClr val="C00000"/>
                </a:solidFill>
              </a:rPr>
              <a:t>Cartoon Drawing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b="1" dirty="0" smtClean="0">
                <a:solidFill>
                  <a:srgbClr val="C00000"/>
                </a:solidFill>
              </a:rPr>
              <a:t>Paintings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b="1" dirty="0" smtClean="0">
                <a:solidFill>
                  <a:srgbClr val="C00000"/>
                </a:solidFill>
              </a:rPr>
              <a:t>Product Advertisements, Logo Design</a:t>
            </a:r>
            <a:endParaRPr lang="en-US" b="1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28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43" name="Rectangle 11"/>
          <p:cNvSpPr>
            <a:spLocks noGrp="1" noChangeArrowheads="1"/>
          </p:cNvSpPr>
          <p:nvPr>
            <p:ph type="title"/>
          </p:nvPr>
        </p:nvSpPr>
        <p:spPr>
          <a:xfrm>
            <a:off x="428596" y="285728"/>
            <a:ext cx="8229600" cy="1257288"/>
          </a:xfrm>
          <a:ln w="25400">
            <a:solidFill>
              <a:srgbClr val="0000CC"/>
            </a:solidFill>
          </a:ln>
        </p:spPr>
        <p:txBody>
          <a:bodyPr>
            <a:normAutofit/>
          </a:bodyPr>
          <a:lstStyle/>
          <a:p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4- Computer Art   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 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Examples 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0846" name="Picture 14" descr="product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786" y="1928802"/>
            <a:ext cx="3163887" cy="4105898"/>
          </a:xfrm>
          <a:noFill/>
          <a:ln/>
        </p:spPr>
      </p:pic>
      <p:pic>
        <p:nvPicPr>
          <p:cNvPr id="120839" name="Picture 7" descr="computer art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967412" y="1981200"/>
            <a:ext cx="1400175" cy="1866900"/>
          </a:xfrm>
          <a:noFill/>
          <a:ln/>
        </p:spPr>
      </p:pic>
      <p:pic>
        <p:nvPicPr>
          <p:cNvPr id="120842" name="Picture 10" descr="tom-and-jerry1-7749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5422900" y="4000500"/>
            <a:ext cx="2489200" cy="1866900"/>
          </a:xfrm>
          <a:noFill/>
          <a:ln/>
        </p:spPr>
      </p:pic>
      <p:sp>
        <p:nvSpPr>
          <p:cNvPr id="7" name="عنصر نائب للتذييل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9C589B-4C20-497F-BAB7-E284274705B2}" type="slidenum">
              <a:rPr lang="en-US" sz="1600" b="1" smtClean="0">
                <a:solidFill>
                  <a:schemeClr val="tx1"/>
                </a:solidFill>
              </a:rPr>
              <a:pPr/>
              <a:t>29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940152" y="6165304"/>
            <a:ext cx="1981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660033"/>
                </a:solidFill>
              </a:rPr>
              <a:t>Cartoon Drawing</a:t>
            </a:r>
            <a:endParaRPr lang="en-US" sz="2000" dirty="0"/>
          </a:p>
        </p:txBody>
      </p:sp>
      <p:sp>
        <p:nvSpPr>
          <p:cNvPr id="9" name="مستطيل 8"/>
          <p:cNvSpPr/>
          <p:nvPr/>
        </p:nvSpPr>
        <p:spPr>
          <a:xfrm>
            <a:off x="1071538" y="5857892"/>
            <a:ext cx="27576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660033"/>
                </a:solidFill>
              </a:rPr>
              <a:t>Product Advertisements</a:t>
            </a:r>
            <a:endParaRPr lang="en-US" sz="2000" dirty="0"/>
          </a:p>
        </p:txBody>
      </p:sp>
      <p:sp>
        <p:nvSpPr>
          <p:cNvPr id="10" name="مستطيل 9"/>
          <p:cNvSpPr/>
          <p:nvPr/>
        </p:nvSpPr>
        <p:spPr>
          <a:xfrm>
            <a:off x="6300192" y="3861048"/>
            <a:ext cx="1153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660033"/>
                </a:solidFill>
              </a:rPr>
              <a:t>Paintings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is Computer Graphics?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158" y="1285860"/>
            <a:ext cx="8429684" cy="521495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800" dirty="0"/>
              <a:t>Computer </a:t>
            </a:r>
            <a:r>
              <a:rPr lang="en-US" sz="2800" dirty="0" smtClean="0"/>
              <a:t>Graphics is </a:t>
            </a:r>
            <a:r>
              <a:rPr lang="en-US" sz="2800" dirty="0"/>
              <a:t>a </a:t>
            </a:r>
            <a:r>
              <a:rPr lang="en-US" sz="2800" b="1" dirty="0" smtClean="0">
                <a:solidFill>
                  <a:srgbClr val="0000CC"/>
                </a:solidFill>
              </a:rPr>
              <a:t>sub field </a:t>
            </a:r>
            <a:r>
              <a:rPr lang="en-US" sz="2800" b="1" dirty="0">
                <a:solidFill>
                  <a:srgbClr val="0000CC"/>
                </a:solidFill>
              </a:rPr>
              <a:t>of computer science</a:t>
            </a:r>
            <a:r>
              <a:rPr lang="en-US" sz="2800" dirty="0"/>
              <a:t> </a:t>
            </a:r>
            <a:r>
              <a:rPr lang="en-US" sz="2800" dirty="0" smtClean="0"/>
              <a:t>concerned  with </a:t>
            </a:r>
            <a:r>
              <a:rPr lang="en-US" sz="2800" dirty="0"/>
              <a:t>the</a:t>
            </a:r>
            <a:r>
              <a:rPr lang="en-US" sz="2800" b="1" dirty="0"/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creation</a:t>
            </a:r>
            <a:r>
              <a:rPr lang="en-US" sz="2800" b="1" dirty="0" smtClean="0"/>
              <a:t> , </a:t>
            </a:r>
            <a:r>
              <a:rPr lang="en-US" sz="2800" b="1" dirty="0" smtClean="0">
                <a:solidFill>
                  <a:srgbClr val="C00000"/>
                </a:solidFill>
              </a:rPr>
              <a:t>manipulation, </a:t>
            </a:r>
            <a:r>
              <a:rPr lang="en-GB" sz="2800" b="1" dirty="0" smtClean="0">
                <a:solidFill>
                  <a:srgbClr val="C00000"/>
                </a:solidFill>
              </a:rPr>
              <a:t>Storage , display  </a:t>
            </a:r>
            <a:r>
              <a:rPr lang="en-GB" sz="2800" dirty="0" smtClean="0"/>
              <a:t>of geometric objects</a:t>
            </a:r>
            <a:r>
              <a:rPr lang="en-GB" sz="2800" b="1" dirty="0" smtClean="0"/>
              <a:t> (</a:t>
            </a:r>
            <a:r>
              <a:rPr lang="en-GB" sz="2800" b="1" dirty="0" smtClean="0">
                <a:solidFill>
                  <a:srgbClr val="C00000"/>
                </a:solidFill>
              </a:rPr>
              <a:t>modelling</a:t>
            </a:r>
            <a:r>
              <a:rPr lang="en-GB" sz="2800" b="1" dirty="0" smtClean="0"/>
              <a:t>) </a:t>
            </a:r>
            <a:r>
              <a:rPr lang="en-GB" sz="2800" dirty="0" smtClean="0"/>
              <a:t>and their images (</a:t>
            </a:r>
            <a:r>
              <a:rPr lang="en-GB" altLang="ko-KR" sz="2800" b="1" dirty="0" smtClean="0">
                <a:solidFill>
                  <a:srgbClr val="C00000"/>
                </a:solidFill>
              </a:rPr>
              <a:t>rendering</a:t>
            </a:r>
            <a:r>
              <a:rPr lang="en-GB" sz="2800" dirty="0" smtClean="0"/>
              <a:t>)  or  simply </a:t>
            </a:r>
            <a:r>
              <a:rPr lang="en-GB" sz="2800" b="1" dirty="0" smtClean="0"/>
              <a:t> “</a:t>
            </a:r>
            <a:r>
              <a:rPr lang="en-US" altLang="ko-KR" sz="2800" b="1" dirty="0" smtClean="0">
                <a:solidFill>
                  <a:srgbClr val="C00000"/>
                </a:solidFill>
              </a:rPr>
              <a:t>Producing pictures or images using a computer </a:t>
            </a:r>
            <a:r>
              <a:rPr lang="en-US" altLang="ko-KR" sz="2800" b="1" dirty="0" smtClean="0"/>
              <a:t>“</a:t>
            </a:r>
          </a:p>
          <a:p>
            <a:pPr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800" b="1" dirty="0" smtClean="0">
                <a:solidFill>
                  <a:srgbClr val="C00000"/>
                </a:solidFill>
              </a:rPr>
              <a:t> Computer Graphics</a:t>
            </a:r>
            <a:r>
              <a:rPr lang="en-US" sz="2800" dirty="0" smtClean="0"/>
              <a:t>=</a:t>
            </a:r>
            <a:r>
              <a:rPr lang="en-US" sz="2800" b="1" dirty="0" smtClean="0">
                <a:solidFill>
                  <a:srgbClr val="0000CC"/>
                </a:solidFill>
              </a:rPr>
              <a:t>Mathematics</a:t>
            </a:r>
            <a:r>
              <a:rPr lang="en-US" sz="2800" dirty="0" smtClean="0"/>
              <a:t>+ 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Computer Science </a:t>
            </a:r>
            <a:r>
              <a:rPr lang="en-US" sz="2800" dirty="0" smtClean="0"/>
              <a:t>+</a:t>
            </a:r>
            <a:r>
              <a:rPr lang="en-US" sz="2800" b="1" dirty="0" smtClean="0">
                <a:solidFill>
                  <a:srgbClr val="CC00CC"/>
                </a:solidFill>
              </a:rPr>
              <a:t>Art</a:t>
            </a: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800" dirty="0" smtClean="0"/>
              <a:t>Rendering of images on a device.</a:t>
            </a: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800" dirty="0" smtClean="0"/>
              <a:t>Rendering - creating images from models.</a:t>
            </a:r>
            <a:endParaRPr lang="en-US" sz="2800" b="1" dirty="0" smtClean="0">
              <a:solidFill>
                <a:srgbClr val="CC00CC"/>
              </a:solidFill>
            </a:endParaRPr>
          </a:p>
        </p:txBody>
      </p:sp>
      <p:sp>
        <p:nvSpPr>
          <p:cNvPr id="7" name="عنصر نائب للتذييل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3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1" name="Rectangle 21"/>
          <p:cNvSpPr>
            <a:spLocks noGrp="1" noChangeArrowheads="1"/>
          </p:cNvSpPr>
          <p:nvPr>
            <p:ph type="title"/>
          </p:nvPr>
        </p:nvSpPr>
        <p:spPr>
          <a:xfrm>
            <a:off x="357158" y="214290"/>
            <a:ext cx="8229600" cy="928694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4-  Computer Art  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</a:t>
            </a:r>
            <a:r>
              <a:rPr lang="en-GB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GB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en-US" altLang="ko-KR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2984"/>
            <a:ext cx="9001156" cy="5500702"/>
          </a:xfrm>
        </p:spPr>
        <p:txBody>
          <a:bodyPr>
            <a:normAutofit fontScale="77500" lnSpcReduction="20000"/>
          </a:bodyPr>
          <a:lstStyle/>
          <a:p>
            <a:pPr marL="342900" lvl="1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4000" b="1" dirty="0" smtClean="0">
                <a:solidFill>
                  <a:srgbClr val="C00000"/>
                </a:solidFill>
              </a:rPr>
              <a:t>Electronic painting </a:t>
            </a:r>
          </a:p>
          <a:p>
            <a:pPr lvl="1"/>
            <a:r>
              <a:rPr lang="en-US" sz="3300" dirty="0" smtClean="0"/>
              <a:t>Picture painted </a:t>
            </a:r>
            <a:r>
              <a:rPr lang="en-US" sz="3300" dirty="0"/>
              <a:t>electronically on </a:t>
            </a:r>
          </a:p>
          <a:p>
            <a:pPr lvl="1">
              <a:buFont typeface="Wingdings" pitchFamily="2" charset="2"/>
              <a:buNone/>
            </a:pPr>
            <a:r>
              <a:rPr lang="en-US" sz="3300" dirty="0" smtClean="0"/>
              <a:t>   a </a:t>
            </a:r>
            <a:r>
              <a:rPr lang="en-US" sz="3300" dirty="0"/>
              <a:t>graphics tablet (digitizer) using a </a:t>
            </a:r>
            <a:r>
              <a:rPr lang="en-US" sz="3300" dirty="0" smtClean="0"/>
              <a:t>stylus.</a:t>
            </a:r>
            <a:endParaRPr lang="en-US" sz="3300" dirty="0"/>
          </a:p>
          <a:p>
            <a:pPr lvl="1"/>
            <a:r>
              <a:rPr lang="en-US" sz="3300" dirty="0"/>
              <a:t>Cordless, </a:t>
            </a:r>
            <a:r>
              <a:rPr lang="en-US" sz="3400" dirty="0"/>
              <a:t>pressure sensitive </a:t>
            </a:r>
            <a:r>
              <a:rPr lang="en-US" sz="3400" dirty="0" smtClean="0"/>
              <a:t>stylus.</a:t>
            </a:r>
            <a:endParaRPr lang="en-US" sz="3400" dirty="0"/>
          </a:p>
          <a:p>
            <a:r>
              <a:rPr lang="en-US" sz="4000" b="1" dirty="0">
                <a:solidFill>
                  <a:srgbClr val="C00000"/>
                </a:solidFill>
              </a:rPr>
              <a:t>Morphing </a:t>
            </a:r>
          </a:p>
          <a:p>
            <a:pPr lvl="1" algn="just"/>
            <a:r>
              <a:rPr lang="en-US" sz="3300" dirty="0"/>
              <a:t>A graphics method in which one object is </a:t>
            </a:r>
            <a:endParaRPr lang="en-US" sz="3300" dirty="0" smtClean="0"/>
          </a:p>
          <a:p>
            <a:pPr lvl="1" algn="just">
              <a:buNone/>
            </a:pPr>
            <a:r>
              <a:rPr lang="en-US" sz="3300" dirty="0" smtClean="0"/>
              <a:t>    transformed </a:t>
            </a:r>
            <a:r>
              <a:rPr lang="en-US" sz="3300" dirty="0"/>
              <a:t>into </a:t>
            </a:r>
            <a:r>
              <a:rPr lang="en-US" sz="3300" dirty="0" smtClean="0"/>
              <a:t>another.</a:t>
            </a:r>
          </a:p>
          <a:p>
            <a:pPr lvl="1" algn="just">
              <a:lnSpc>
                <a:spcPct val="120000"/>
              </a:lnSpc>
            </a:pPr>
            <a:r>
              <a:rPr lang="en-US" sz="3300" i="1" dirty="0" smtClean="0">
                <a:solidFill>
                  <a:srgbClr val="0000CC"/>
                </a:solidFill>
              </a:rPr>
              <a:t>Morphing</a:t>
            </a:r>
            <a:r>
              <a:rPr lang="en-US" sz="3300" dirty="0" smtClean="0"/>
              <a:t> is a special effect in motion pictures and animations that changes (</a:t>
            </a:r>
            <a:r>
              <a:rPr lang="en-US" sz="3300" dirty="0" smtClean="0">
                <a:solidFill>
                  <a:srgbClr val="0000CC"/>
                </a:solidFill>
              </a:rPr>
              <a:t>or </a:t>
            </a:r>
            <a:r>
              <a:rPr lang="en-US" sz="3300" i="1" dirty="0" smtClean="0">
                <a:solidFill>
                  <a:srgbClr val="0000CC"/>
                </a:solidFill>
              </a:rPr>
              <a:t>morphs</a:t>
            </a:r>
            <a:r>
              <a:rPr lang="en-US" sz="3300" dirty="0" smtClean="0"/>
              <a:t>) one image or shape into another through a </a:t>
            </a:r>
            <a:r>
              <a:rPr lang="en-US" sz="3300" i="1" dirty="0" smtClean="0">
                <a:solidFill>
                  <a:srgbClr val="0000CC"/>
                </a:solidFill>
              </a:rPr>
              <a:t>seamless transition</a:t>
            </a:r>
            <a:r>
              <a:rPr lang="en-US" sz="3300" dirty="0" smtClean="0"/>
              <a:t>.</a:t>
            </a:r>
          </a:p>
          <a:p>
            <a:pPr lvl="1" algn="just">
              <a:lnSpc>
                <a:spcPct val="120000"/>
              </a:lnSpc>
            </a:pPr>
            <a:r>
              <a:rPr lang="en-US" sz="3300" dirty="0" smtClean="0"/>
              <a:t> Most often it is used to </a:t>
            </a:r>
            <a:r>
              <a:rPr lang="en-US" sz="3300" i="1" dirty="0" smtClean="0">
                <a:solidFill>
                  <a:srgbClr val="0000CC"/>
                </a:solidFill>
              </a:rPr>
              <a:t>depict one person turning into another</a:t>
            </a:r>
            <a:r>
              <a:rPr lang="en-US" sz="3300" dirty="0" smtClean="0"/>
              <a:t> through technological means or as part of a fantasy or surreal sequence.</a:t>
            </a:r>
            <a:endParaRPr lang="en-US" sz="3300" dirty="0"/>
          </a:p>
        </p:txBody>
      </p:sp>
      <p:pic>
        <p:nvPicPr>
          <p:cNvPr id="143380" name="Picture 20" descr="24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43702" y="1428736"/>
            <a:ext cx="2057400" cy="2435225"/>
          </a:xfrm>
          <a:noFill/>
          <a:ln/>
        </p:spPr>
      </p:pic>
      <p:sp>
        <p:nvSpPr>
          <p:cNvPr id="6" name="عنصر نائب للتذييل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5B3197-F0A4-409A-889A-EE48B151A92D}" type="slidenum">
              <a:rPr lang="en-US" sz="1600" b="1" smtClean="0">
                <a:solidFill>
                  <a:schemeClr val="tx1"/>
                </a:solidFill>
              </a:rPr>
              <a:pPr/>
              <a:t>30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1" name="Rectangle 5"/>
          <p:cNvSpPr>
            <a:spLocks noGrp="1" noChangeArrowheads="1"/>
          </p:cNvSpPr>
          <p:nvPr>
            <p:ph type="title"/>
          </p:nvPr>
        </p:nvSpPr>
        <p:spPr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4-  Computer Art  </a:t>
            </a:r>
            <a:r>
              <a:rPr lang="en-GB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r>
              <a:rPr lang="en-GB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GB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Morphing </a:t>
            </a:r>
            <a:endParaRPr lang="en-US" altLang="ko-K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7460" name="Picture 4" descr="Standalone Morph - Only $19.95!!!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696" y="1484785"/>
            <a:ext cx="5760640" cy="4658860"/>
          </a:xfrm>
          <a:noFill/>
          <a:ln/>
        </p:spPr>
      </p:pic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sz="1400" dirty="0" err="1" smtClean="0">
                <a:solidFill>
                  <a:schemeClr val="tx1"/>
                </a:solidFill>
              </a:rPr>
              <a:t>Diaa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Eldein</a:t>
            </a:r>
            <a:r>
              <a:rPr lang="en-US" sz="1400" dirty="0" smtClean="0">
                <a:solidFill>
                  <a:schemeClr val="tx1"/>
                </a:solidFill>
              </a:rPr>
              <a:t> Mustafa Ahmed-2018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31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8286808" cy="464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4-  Computer Art  </a:t>
            </a:r>
            <a:r>
              <a:rPr lang="en-GB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r>
              <a:rPr lang="en-GB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GB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Morphing </a:t>
            </a:r>
            <a:endParaRPr lang="en-US" altLang="ko-K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1"/>
            <a:ext cx="7810500" cy="985822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635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5- Entertainment</a:t>
            </a:r>
            <a:endParaRPr lang="en-GB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85720" y="1357298"/>
            <a:ext cx="8643998" cy="4968552"/>
          </a:xfrm>
          <a:ln/>
        </p:spPr>
        <p:txBody>
          <a:bodyPr lIns="0" tIns="0" rIns="0" bIns="0"/>
          <a:lstStyle/>
          <a:p>
            <a:pPr marL="428625" indent="-323850" defTabSz="45720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800" b="1" dirty="0">
                <a:solidFill>
                  <a:srgbClr val="C00000"/>
                </a:solidFill>
              </a:rPr>
              <a:t>Movie Industry</a:t>
            </a:r>
          </a:p>
          <a:p>
            <a:pPr marL="860425" lvl="1" defTabSz="45720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Used in motion pictures, music </a:t>
            </a:r>
          </a:p>
          <a:p>
            <a:pPr marL="860425" lvl="1" defTabSz="457200">
              <a:buFont typeface="Wingdings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 videos, and television shows.</a:t>
            </a:r>
          </a:p>
          <a:p>
            <a:pPr marL="860425" lvl="1" defTabSz="45720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Used in making of cartoon </a:t>
            </a:r>
            <a:r>
              <a:rPr lang="en-GB" dirty="0" smtClean="0"/>
              <a:t>animation films.</a:t>
            </a:r>
            <a:endParaRPr lang="en-GB" dirty="0"/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33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01008"/>
            <a:ext cx="8606190" cy="2714074"/>
          </a:xfrm>
          <a:prstGeom prst="rect">
            <a:avLst/>
          </a:prstGeom>
          <a:noFill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1285860"/>
            <a:ext cx="1728788" cy="1058863"/>
          </a:xfrm>
          <a:prstGeom prst="rect">
            <a:avLst/>
          </a:prstGeom>
          <a:noFill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2357430"/>
            <a:ext cx="1728788" cy="12192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7715304" cy="928694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228600" algn="l"/>
                <a:tab pos="292100" algn="l"/>
                <a:tab pos="520700" algn="l"/>
                <a:tab pos="571500" algn="l"/>
                <a:tab pos="6350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5- Entertainment</a:t>
            </a: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</a:t>
            </a:r>
            <a:b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Movies</a:t>
            </a:r>
          </a:p>
        </p:txBody>
      </p:sp>
      <p:sp>
        <p:nvSpPr>
          <p:cNvPr id="47108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</a:rPr>
              <a:t>Diaa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</a:rPr>
              <a:t>Eldein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</a:rPr>
              <a:t> Mustafa Ahmed-2018</a:t>
            </a:r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fld id="{0E4105E6-B189-4189-B158-29204FD162FF}" type="slidenum">
              <a:rPr lang="en-GB" sz="1600" b="1" smtClean="0">
                <a:solidFill>
                  <a:schemeClr val="tx1"/>
                </a:solidFill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34</a:t>
            </a:fld>
            <a:endParaRPr lang="en-GB" sz="16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6087" name="Picture 6" descr="Capture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120" y="3000372"/>
            <a:ext cx="3180434" cy="176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7" descr="Capture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42984"/>
            <a:ext cx="317804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9" descr="Capture5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143512"/>
            <a:ext cx="3143272" cy="147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10" descr="Capture6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142984"/>
            <a:ext cx="5572164" cy="494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ربع نص 13"/>
          <p:cNvSpPr txBox="1"/>
          <p:nvPr/>
        </p:nvSpPr>
        <p:spPr>
          <a:xfrm>
            <a:off x="179512" y="2610145"/>
            <a:ext cx="296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Termination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214282" y="4753285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Titanic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5143504" y="607220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Shrek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0" algn="l"/>
                <a:tab pos="228600" algn="l"/>
                <a:tab pos="292100" algn="l"/>
                <a:tab pos="520700" algn="l"/>
                <a:tab pos="571500" algn="l"/>
                <a:tab pos="6350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5- Entertainment</a:t>
            </a: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 </a:t>
            </a:r>
            <a:b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Movies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35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5" name="Picture 5" descr="Captur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149080"/>
            <a:ext cx="314439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Capture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821926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Capture7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149080"/>
            <a:ext cx="2816721" cy="216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11222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228600" algn="l"/>
                <a:tab pos="292100" algn="l"/>
                <a:tab pos="520700" algn="l"/>
                <a:tab pos="571500" algn="l"/>
                <a:tab pos="6350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5- Entertainment</a:t>
            </a: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 </a:t>
            </a:r>
            <a:r>
              <a:rPr lang="en-IE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IE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IE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Animation</a:t>
            </a:r>
            <a:endParaRPr lang="en-US" altLang="ko-KR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5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</a:rPr>
              <a:t>Diaa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</a:rPr>
              <a:t>Eldein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</a:rPr>
              <a:t> Mustafa Ahmed-2018</a:t>
            </a:r>
          </a:p>
        </p:txBody>
      </p:sp>
      <p:sp>
        <p:nvSpPr>
          <p:cNvPr id="48134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fld id="{09ADF322-7DAC-44CD-8F44-524910B00A5B}" type="slidenum">
              <a:rPr lang="en-GB" sz="1600" b="1" smtClean="0">
                <a:solidFill>
                  <a:schemeClr val="tx1"/>
                </a:solidFill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36</a:t>
            </a:fld>
            <a:endParaRPr lang="en-GB" sz="16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 t="6934" b="19690"/>
          <a:stretch>
            <a:fillRect/>
          </a:stretch>
        </p:blipFill>
        <p:spPr bwMode="auto">
          <a:xfrm>
            <a:off x="381000" y="1447800"/>
            <a:ext cx="8575675" cy="470535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14290"/>
            <a:ext cx="8229600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0" algn="l"/>
                <a:tab pos="228600" algn="l"/>
                <a:tab pos="292100" algn="l"/>
                <a:tab pos="520700" algn="l"/>
                <a:tab pos="571500" algn="l"/>
                <a:tab pos="6350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5- Entertainment</a:t>
            </a: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 </a:t>
            </a:r>
            <a:r>
              <a:rPr lang="en-IE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IE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IE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Aiding Traditional Animation</a:t>
            </a:r>
            <a:endParaRPr lang="en-GB" altLang="ko-KR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61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</a:rPr>
              <a:t>Diaa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</a:rPr>
              <a:t>Eldein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</a:rPr>
              <a:t> Mustafa Ahmed-2018</a:t>
            </a:r>
          </a:p>
        </p:txBody>
      </p:sp>
      <p:sp>
        <p:nvSpPr>
          <p:cNvPr id="49160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fld id="{1CB5C3B6-1C37-48E2-BBBD-B8CD237F6940}" type="slidenum">
              <a:rPr lang="en-GB" sz="1600" b="1" smtClean="0">
                <a:solidFill>
                  <a:schemeClr val="tx1"/>
                </a:solidFill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37</a:t>
            </a:fld>
            <a:endParaRPr lang="en-GB" sz="16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8131" name="Picture 3" descr="STAMPEDEBEGINS"/>
          <p:cNvPicPr>
            <a:picLocks noChangeAspect="1" noChangeArrowheads="1"/>
          </p:cNvPicPr>
          <p:nvPr/>
        </p:nvPicPr>
        <p:blipFill>
          <a:blip r:embed="rId3" cstate="print"/>
          <a:srcRect r="8693" b="281"/>
          <a:stretch>
            <a:fillRect/>
          </a:stretch>
        </p:blipFill>
        <p:spPr bwMode="auto">
          <a:xfrm>
            <a:off x="304800" y="1571612"/>
            <a:ext cx="8542338" cy="467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STAMPE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3962400"/>
            <a:ext cx="2798763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STAMPEDE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1828800"/>
            <a:ext cx="2795588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74638"/>
            <a:ext cx="8501122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0" algn="l"/>
                <a:tab pos="228600" algn="l"/>
                <a:tab pos="292100" algn="l"/>
                <a:tab pos="520700" algn="l"/>
                <a:tab pos="571500" algn="l"/>
                <a:tab pos="6350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5- Entertainment    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b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Movies</a:t>
            </a:r>
            <a:endParaRPr lang="en-GB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38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1112838" y="1406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452" name="Picture 4" descr="Geri's Game ©Pixa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57400"/>
            <a:ext cx="5257800" cy="3048000"/>
          </a:xfrm>
          <a:prstGeom prst="rect">
            <a:avLst/>
          </a:prstGeom>
          <a:noFill/>
        </p:spPr>
      </p:pic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2574925" y="2011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454" name="Picture 6" descr="Jurassic Park ©Universal City Studios, Inc.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786058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428736"/>
            <a:ext cx="8501122" cy="4929222"/>
          </a:xfrm>
          <a:ln/>
        </p:spPr>
        <p:txBody>
          <a:bodyPr lIns="0" tIns="0" rIns="0" bIns="0"/>
          <a:lstStyle/>
          <a:p>
            <a:pPr marL="428625" indent="-323850" defTabSz="45720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800" b="1" dirty="0">
                <a:solidFill>
                  <a:srgbClr val="C00000"/>
                </a:solidFill>
              </a:rPr>
              <a:t>Game Industry</a:t>
            </a:r>
          </a:p>
          <a:p>
            <a:pPr marL="860425" lvl="1" defTabSz="45720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Focus on interactivity</a:t>
            </a:r>
          </a:p>
          <a:p>
            <a:pPr marL="860425" lvl="1" defTabSz="45720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Cost effective solutions</a:t>
            </a:r>
          </a:p>
          <a:p>
            <a:pPr marL="860425" lvl="1" defTabSz="45720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Avoiding computations and </a:t>
            </a:r>
          </a:p>
          <a:p>
            <a:pPr marL="860425" lvl="1" defTabSz="457200">
              <a:buFont typeface="Wingdings" pitchFamily="2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/>
              <a:t>  other tricks</a:t>
            </a:r>
          </a:p>
          <a:p>
            <a:pPr marL="860425" lvl="1" defTabSz="45720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dirty="0"/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39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500174"/>
            <a:ext cx="2356447" cy="2322513"/>
          </a:xfrm>
          <a:prstGeom prst="rect">
            <a:avLst/>
          </a:prstGeom>
          <a:noFill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143380"/>
            <a:ext cx="2127250" cy="2071702"/>
          </a:xfrm>
          <a:prstGeom prst="rect">
            <a:avLst/>
          </a:prstGeom>
          <a:noFill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143380"/>
            <a:ext cx="2428892" cy="2071702"/>
          </a:xfrm>
          <a:prstGeom prst="rect">
            <a:avLst/>
          </a:prstGeom>
          <a:noFill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143380"/>
            <a:ext cx="2351088" cy="2071702"/>
          </a:xfrm>
          <a:prstGeom prst="rect">
            <a:avLst/>
          </a:prstGeom>
          <a:noFill/>
        </p:spPr>
      </p:pic>
      <p:sp>
        <p:nvSpPr>
          <p:cNvPr id="10" name="مستطيل 9"/>
          <p:cNvSpPr/>
          <p:nvPr/>
        </p:nvSpPr>
        <p:spPr>
          <a:xfrm>
            <a:off x="500034" y="214291"/>
            <a:ext cx="8208912" cy="1077218"/>
          </a:xfrm>
          <a:prstGeom prst="rect">
            <a:avLst/>
          </a:prstGeom>
          <a:ln w="2540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5- Entertainment    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algn="ctr"/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(Films  and Games )</a:t>
            </a:r>
            <a:endParaRPr lang="en-US" sz="4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3300" dirty="0" smtClean="0"/>
              <a:t>Models = objects constructed from geometric primitives (</a:t>
            </a:r>
            <a:r>
              <a:rPr lang="en-US" sz="3300" b="1" i="1" dirty="0" smtClean="0">
                <a:solidFill>
                  <a:srgbClr val="C00000"/>
                </a:solidFill>
              </a:rPr>
              <a:t>points, lines, polygons</a:t>
            </a:r>
            <a:r>
              <a:rPr lang="en-US" sz="3300" dirty="0" smtClean="0"/>
              <a:t>) specified by their vertices.</a:t>
            </a:r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3300" dirty="0" smtClean="0"/>
              <a:t>models exist in n-dimensional 'mathematically pure' space.</a:t>
            </a:r>
            <a:endParaRPr lang="en-US" altLang="ko-KR" b="1" dirty="0" smtClean="0">
              <a:solidFill>
                <a:srgbClr val="CC00CC"/>
              </a:solidFill>
            </a:endParaRPr>
          </a:p>
          <a:p>
            <a:pPr algn="just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dirty="0" smtClean="0"/>
              <a:t>Computer graphics it differs from image processing in that the emphasis is on</a:t>
            </a:r>
            <a:r>
              <a:rPr lang="en-US" b="1" dirty="0" smtClean="0"/>
              <a:t> </a:t>
            </a:r>
            <a:r>
              <a:rPr lang="en-US" altLang="ko-KR" b="1" dirty="0" smtClean="0">
                <a:solidFill>
                  <a:srgbClr val="C00000"/>
                </a:solidFill>
              </a:rPr>
              <a:t>image  generation , image analysis , enhancement , color correction, scaling, blurring, sharpening , etc.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4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عنوان 1"/>
          <p:cNvSpPr>
            <a:spLocks noGrp="1"/>
          </p:cNvSpPr>
          <p:nvPr>
            <p:ph type="title"/>
          </p:nvPr>
        </p:nvSpPr>
        <p:spPr>
          <a:xfrm>
            <a:off x="457200" y="285736"/>
            <a:ext cx="8229600" cy="1143000"/>
          </a:xfrm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is Computer Graphics?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51520" y="3789040"/>
            <a:ext cx="3168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 smtClean="0">
                <a:hlinkClick r:id="rId2"/>
              </a:rPr>
              <a:t>Image 1 - avatarblog.typepad.com</a:t>
            </a:r>
            <a:endParaRPr lang="en-US" sz="1600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40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167336" y="1484784"/>
            <a:ext cx="5725144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 capture (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mocap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positions and orientations of markers on actors over time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map these motions to a computer model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usually better than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keyframed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animations – extremely realistic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Serkis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mocap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specialist, e.g., Gollum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5536" y="188640"/>
            <a:ext cx="8229600" cy="1143000"/>
          </a:xfrm>
          <a:prstGeom prst="rect">
            <a:avLst/>
          </a:prstGeo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6- </a:t>
            </a: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Photorealism (PR)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Realism in Behavior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Picture 2" descr="http://avatarblog.typepad.com/.a/6a0120a6b2c140970c013480ec1366970c-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340768"/>
            <a:ext cx="2918128" cy="261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fxguide.com/wp-content/uploads/2011/02/avatar_sag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2790825" cy="209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wired.com/wp-content/uploads/blogs/geekdad/wp-content/uploads/2012/12/gollum-serk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68" y="3789040"/>
            <a:ext cx="3500462" cy="222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/>
          <p:cNvSpPr/>
          <p:nvPr/>
        </p:nvSpPr>
        <p:spPr>
          <a:xfrm>
            <a:off x="395536" y="6309320"/>
            <a:ext cx="2454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6"/>
              </a:rPr>
              <a:t>Image 2 - fxguide.com</a:t>
            </a:r>
            <a:endParaRPr lang="en-US" dirty="0"/>
          </a:p>
        </p:txBody>
      </p:sp>
      <p:sp>
        <p:nvSpPr>
          <p:cNvPr id="13" name="Rectangle 11"/>
          <p:cNvSpPr/>
          <p:nvPr/>
        </p:nvSpPr>
        <p:spPr>
          <a:xfrm>
            <a:off x="3491880" y="5949280"/>
            <a:ext cx="4896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7"/>
              </a:rPr>
              <a:t>http://archive.wired.com/geekdad/2012/12/andy-serkis</a:t>
            </a:r>
            <a:r>
              <a:rPr lang="en-US" sz="1600" dirty="0" smtClean="0">
                <a:hlinkClick r:id="rId7"/>
              </a:rPr>
              <a:t>/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build="p"/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3" cstate="print"/>
          <a:srcRect t="1367" b="4840"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2700000" scaled="1"/>
          </a:gradFill>
          <a:ln w="12700" cap="sq" algn="ctr">
            <a:noFill/>
            <a:miter lim="800000"/>
            <a:headEnd/>
            <a:tailEnd/>
          </a:ln>
        </p:spPr>
      </p:pic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5734050"/>
            <a:ext cx="8229600" cy="811213"/>
          </a:xfrm>
        </p:spPr>
        <p:txBody>
          <a:bodyPr/>
          <a:lstStyle/>
          <a:p>
            <a:pPr eaLnBrk="1" hangingPunct="1">
              <a:defRPr/>
            </a:pPr>
            <a:r>
              <a:rPr lang="en-IE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Photorealistic Fantasy</a:t>
            </a:r>
            <a:endParaRPr lang="en-GB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7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smtClean="0">
                <a:latin typeface="Times New Roman" pitchFamily="18" charset="0"/>
              </a:rPr>
              <a:t>Computer Graphics - Chapter (1)                       Diaa Eldein Mustafa Ahmed-2018</a:t>
            </a:r>
          </a:p>
        </p:txBody>
      </p:sp>
      <p:sp>
        <p:nvSpPr>
          <p:cNvPr id="46086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fld id="{807C2C61-C2FA-4283-9371-865C0ECB9D2D}" type="slidenum">
              <a:rPr lang="en-GB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41</a:t>
            </a:fld>
            <a:endParaRPr lang="en-GB" smtClean="0">
              <a:latin typeface="Times New Roman" pitchFamily="18" charset="0"/>
            </a:endParaRPr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2889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ea typeface="MS PGothic" pitchFamily="34" charset="-128"/>
                <a:cs typeface="Times New Roman" pitchFamily="18" charset="0"/>
              </a:rPr>
              <a:t>bilawalsheikh333.blogspot.com           </a:t>
            </a:r>
            <a:r>
              <a:rPr lang="en-US" sz="1600">
                <a:ea typeface="MS PGothic" pitchFamily="34" charset="-128"/>
                <a:cs typeface="Times New Roman" pitchFamily="18" charset="0"/>
              </a:rPr>
              <a:t>Computer Graphics	   (BSCS)-6A Fall 2013, BU Islamabad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671357" y="46066"/>
            <a:ext cx="7809930" cy="1145879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6- </a:t>
            </a:r>
            <a:r>
              <a:rPr lang="en-GB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Photorealism (PR) </a:t>
            </a:r>
            <a:br>
              <a:rPr lang="en-GB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GB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Rendering Realism</a:t>
            </a:r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42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00100" y="1428736"/>
            <a:ext cx="2880320" cy="2016224"/>
            <a:chOff x="816" y="784"/>
            <a:chExt cx="1887" cy="1412"/>
          </a:xfrm>
        </p:grpSpPr>
        <p:pic>
          <p:nvPicPr>
            <p:cNvPr id="1947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6" y="784"/>
              <a:ext cx="1888" cy="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3" name="AutoShape 4"/>
            <p:cNvSpPr>
              <a:spLocks noChangeArrowheads="1"/>
            </p:cNvSpPr>
            <p:nvPr/>
          </p:nvSpPr>
          <p:spPr bwMode="auto">
            <a:xfrm>
              <a:off x="816" y="784"/>
              <a:ext cx="1888" cy="1413"/>
            </a:xfrm>
            <a:prstGeom prst="roundRect">
              <a:avLst>
                <a:gd name="adj" fmla="val 69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000628" y="1357298"/>
            <a:ext cx="2880319" cy="2088232"/>
            <a:chOff x="3532" y="784"/>
            <a:chExt cx="1908" cy="1408"/>
          </a:xfrm>
        </p:grpSpPr>
        <p:pic>
          <p:nvPicPr>
            <p:cNvPr id="1947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32" y="784"/>
              <a:ext cx="1909" cy="1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1" name="AutoShape 7"/>
            <p:cNvSpPr>
              <a:spLocks noChangeArrowheads="1"/>
            </p:cNvSpPr>
            <p:nvPr/>
          </p:nvSpPr>
          <p:spPr bwMode="auto">
            <a:xfrm>
              <a:off x="3532" y="784"/>
              <a:ext cx="1909" cy="1409"/>
            </a:xfrm>
            <a:prstGeom prst="roundRect">
              <a:avLst>
                <a:gd name="adj" fmla="val 69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1043608" y="6093296"/>
            <a:ext cx="2664903" cy="8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8" tIns="42457" rIns="81648" bIns="42457">
            <a:spAutoFit/>
          </a:bodyPr>
          <a:lstStyle/>
          <a:p>
            <a:pPr algn="ctr">
              <a:lnSpc>
                <a:spcPct val="0"/>
              </a:lnSpc>
              <a:spcBef>
                <a:spcPts val="1327"/>
              </a:spcBef>
              <a:buClr>
                <a:srgbClr val="000000"/>
              </a:buClr>
              <a:buSzPct val="45000"/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2200" dirty="0">
                <a:latin typeface="Arial" charset="0"/>
              </a:rPr>
              <a:t>Morning</a:t>
            </a:r>
          </a:p>
        </p:txBody>
      </p:sp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5127383" y="6113275"/>
            <a:ext cx="2771869" cy="8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48" tIns="42457" rIns="81648" bIns="42457">
            <a:spAutoFit/>
          </a:bodyPr>
          <a:lstStyle/>
          <a:p>
            <a:pPr algn="ctr">
              <a:lnSpc>
                <a:spcPct val="0"/>
              </a:lnSpc>
              <a:spcBef>
                <a:spcPts val="1327"/>
              </a:spcBef>
              <a:buClr>
                <a:srgbClr val="000000"/>
              </a:buClr>
              <a:buSzPct val="45000"/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2200" dirty="0">
                <a:latin typeface="Arial" charset="0"/>
              </a:rPr>
              <a:t>Evening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000100" y="3571876"/>
            <a:ext cx="2871276" cy="2146364"/>
            <a:chOff x="763" y="2321"/>
            <a:chExt cx="1993" cy="1491"/>
          </a:xfrm>
        </p:grpSpPr>
        <p:pic>
          <p:nvPicPr>
            <p:cNvPr id="19468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3" y="2321"/>
              <a:ext cx="1994" cy="1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9" name="AutoShape 13"/>
            <p:cNvSpPr>
              <a:spLocks noChangeArrowheads="1"/>
            </p:cNvSpPr>
            <p:nvPr/>
          </p:nvSpPr>
          <p:spPr bwMode="auto">
            <a:xfrm>
              <a:off x="763" y="2321"/>
              <a:ext cx="1994" cy="1492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5000628" y="3643314"/>
            <a:ext cx="2869836" cy="2144924"/>
            <a:chOff x="3490" y="2321"/>
            <a:chExt cx="1992" cy="1490"/>
          </a:xfrm>
        </p:grpSpPr>
        <p:pic>
          <p:nvPicPr>
            <p:cNvPr id="19466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90" y="2321"/>
              <a:ext cx="1993" cy="1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7" name="AutoShape 16"/>
            <p:cNvSpPr>
              <a:spLocks noChangeArrowheads="1"/>
            </p:cNvSpPr>
            <p:nvPr/>
          </p:nvSpPr>
          <p:spPr bwMode="auto">
            <a:xfrm>
              <a:off x="3490" y="2321"/>
              <a:ext cx="1993" cy="1491"/>
            </a:xfrm>
            <a:prstGeom prst="roundRect">
              <a:avLst>
                <a:gd name="adj" fmla="val 65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671357" y="46066"/>
            <a:ext cx="7809930" cy="1145879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6- </a:t>
            </a: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Photorealism (PR) </a:t>
            </a:r>
            <a:b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Rendering Realism</a:t>
            </a:r>
          </a:p>
        </p:txBody>
      </p:sp>
      <p:sp>
        <p:nvSpPr>
          <p:cNvPr id="16" name="عنصر نائب للتذييل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عنصر نائب لرقم الشريحة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43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1979712" y="5353338"/>
            <a:ext cx="642676" cy="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0"/>
              </a:lnSpc>
              <a:buClr>
                <a:srgbClr val="000000"/>
              </a:buClr>
              <a:buSzPct val="80000"/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2900" dirty="0"/>
              <a:t>Real</a:t>
            </a: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5940152" y="5353338"/>
            <a:ext cx="1397434" cy="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0"/>
              </a:lnSpc>
              <a:buClr>
                <a:srgbClr val="000000"/>
              </a:buClr>
              <a:buSzPct val="80000"/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2900" dirty="0"/>
              <a:t>Synthetic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7584" y="2030669"/>
            <a:ext cx="3342379" cy="2612777"/>
            <a:chOff x="674" y="1119"/>
            <a:chExt cx="2320" cy="1815"/>
          </a:xfrm>
        </p:grpSpPr>
        <p:pic>
          <p:nvPicPr>
            <p:cNvPr id="2151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r="484" b="1608"/>
            <a:stretch>
              <a:fillRect/>
            </a:stretch>
          </p:blipFill>
          <p:spPr bwMode="auto">
            <a:xfrm>
              <a:off x="674" y="1119"/>
              <a:ext cx="2321" cy="1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5" name="AutoShape 6"/>
            <p:cNvSpPr>
              <a:spLocks noChangeArrowheads="1"/>
            </p:cNvSpPr>
            <p:nvPr/>
          </p:nvSpPr>
          <p:spPr bwMode="auto">
            <a:xfrm>
              <a:off x="674" y="1119"/>
              <a:ext cx="2321" cy="1816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716016" y="2001878"/>
            <a:ext cx="3394243" cy="2641568"/>
            <a:chOff x="3419" y="1099"/>
            <a:chExt cx="2356" cy="1835"/>
          </a:xfrm>
        </p:grpSpPr>
        <p:pic>
          <p:nvPicPr>
            <p:cNvPr id="21512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 r="281" b="1587"/>
            <a:stretch>
              <a:fillRect/>
            </a:stretch>
          </p:blipFill>
          <p:spPr bwMode="auto">
            <a:xfrm>
              <a:off x="3419" y="1099"/>
              <a:ext cx="2357" cy="1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3" name="AutoShape 9"/>
            <p:cNvSpPr>
              <a:spLocks noChangeArrowheads="1"/>
            </p:cNvSpPr>
            <p:nvPr/>
          </p:nvSpPr>
          <p:spPr bwMode="auto">
            <a:xfrm>
              <a:off x="3419" y="1099"/>
              <a:ext cx="2357" cy="1836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44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933056"/>
            <a:ext cx="3429000" cy="207818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3" cstate="print"/>
          <a:srcRect l="7937" t="11086" r="7937" b="7468"/>
          <a:stretch/>
        </p:blipFill>
        <p:spPr>
          <a:xfrm>
            <a:off x="4286248" y="1500174"/>
            <a:ext cx="2514600" cy="2434480"/>
          </a:xfrm>
          <a:prstGeom prst="rect">
            <a:avLst/>
          </a:prstGeom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428596" y="214290"/>
            <a:ext cx="8229600" cy="1143000"/>
          </a:xfrm>
          <a:prstGeom prst="rect">
            <a:avLst/>
          </a:prstGeo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6-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GB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Photorealism (PR) </a:t>
            </a:r>
            <a:br>
              <a:rPr kumimoji="0" lang="en-GB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Realism in Rendering cont’d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6858016" y="1571612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Skim milk, whole milk, and diffuse milk (diffuse milk looks more like paint!)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179512" y="6021288"/>
            <a:ext cx="495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hlinkClick r:id="rId4"/>
              </a:rPr>
              <a:t>http://</a:t>
            </a:r>
            <a:r>
              <a:rPr lang="en-US" b="1" dirty="0">
                <a:hlinkClick r:id="rId4"/>
              </a:rPr>
              <a:t>graphics.ucsd.edu</a:t>
            </a:r>
            <a:r>
              <a:rPr lang="en-US" sz="1600" b="1" dirty="0">
                <a:hlinkClick r:id="rId4"/>
              </a:rPr>
              <a:t>/~henrik/images/</a:t>
            </a:r>
            <a:r>
              <a:rPr lang="en-US" sz="1600" b="1" dirty="0" smtClean="0">
                <a:hlinkClick r:id="rId4"/>
              </a:rPr>
              <a:t>subsurf.html</a:t>
            </a:r>
            <a:r>
              <a:rPr lang="en-US" sz="1600" b="1" dirty="0" smtClean="0"/>
              <a:t> </a:t>
            </a:r>
            <a:endParaRPr lang="en-US" sz="1050" b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51520" y="1412776"/>
            <a:ext cx="3970784" cy="25572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BSSRDF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bidirectional surface scattering distribution function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Accounts for when light enters and leaves a material in different places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Developed 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Henrik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Jensen  2001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5"/>
          <p:cNvSpPr txBox="1"/>
          <p:nvPr/>
        </p:nvSpPr>
        <p:spPr>
          <a:xfrm>
            <a:off x="5715008" y="6000768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BRDF </a:t>
            </a:r>
            <a:r>
              <a:rPr lang="en-US" dirty="0" err="1" smtClean="0"/>
              <a:t>vs</a:t>
            </a:r>
            <a:r>
              <a:rPr lang="en-US" dirty="0" smtClean="0"/>
              <a:t> BSSRDF rendering</a:t>
            </a:r>
          </a:p>
        </p:txBody>
      </p:sp>
      <p:pic>
        <p:nvPicPr>
          <p:cNvPr id="13" name="Picture 17" descr="face_brdf_smal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6182" y="3929066"/>
            <a:ext cx="2032000" cy="2032000"/>
          </a:xfrm>
          <a:prstGeom prst="rect">
            <a:avLst/>
          </a:prstGeom>
        </p:spPr>
      </p:pic>
      <p:pic>
        <p:nvPicPr>
          <p:cNvPr id="14" name="Picture 18" descr="face_bssrdf_smal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6446" y="3929066"/>
            <a:ext cx="2032000" cy="203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>
          <a:xfrm>
            <a:off x="714348" y="214290"/>
            <a:ext cx="7809930" cy="1145879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6- </a:t>
            </a: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Photorealism (PR) </a:t>
            </a:r>
            <a:b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Is this real?</a:t>
            </a: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45</a:t>
            </a:fld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58817" y="1571985"/>
            <a:ext cx="5906790" cy="4426606"/>
            <a:chOff x="1082" y="1092"/>
            <a:chExt cx="4100" cy="3075"/>
          </a:xfrm>
        </p:grpSpPr>
        <p:pic>
          <p:nvPicPr>
            <p:cNvPr id="2253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2" y="1092"/>
              <a:ext cx="4101" cy="3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4" name="AutoShape 4"/>
            <p:cNvSpPr>
              <a:spLocks noChangeArrowheads="1"/>
            </p:cNvSpPr>
            <p:nvPr/>
          </p:nvSpPr>
          <p:spPr bwMode="auto">
            <a:xfrm>
              <a:off x="1082" y="1092"/>
              <a:ext cx="4101" cy="3076"/>
            </a:xfrm>
            <a:prstGeom prst="roundRect">
              <a:avLst>
                <a:gd name="adj" fmla="val 32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671357" y="139981"/>
            <a:ext cx="7809930" cy="1145879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6- </a:t>
            </a: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Photorealism (PR) </a:t>
            </a:r>
            <a:b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Humans</a:t>
            </a:r>
          </a:p>
        </p:txBody>
      </p:sp>
      <p:sp>
        <p:nvSpPr>
          <p:cNvPr id="14" name="عنصر نائب للتذييل 13"/>
          <p:cNvSpPr>
            <a:spLocks noGrp="1"/>
          </p:cNvSpPr>
          <p:nvPr>
            <p:ph type="ftr" sz="quarter" idx="11"/>
          </p:nvPr>
        </p:nvSpPr>
        <p:spPr>
          <a:xfrm>
            <a:off x="3203848" y="630932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عنصر نائب لرقم الشريحة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46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14810" y="1553372"/>
            <a:ext cx="4071966" cy="2304256"/>
            <a:chOff x="3113" y="578"/>
            <a:chExt cx="2416" cy="1811"/>
          </a:xfrm>
        </p:grpSpPr>
        <p:pic>
          <p:nvPicPr>
            <p:cNvPr id="2663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13" y="578"/>
              <a:ext cx="2417" cy="1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6" name="AutoShape 4"/>
            <p:cNvSpPr>
              <a:spLocks noChangeArrowheads="1"/>
            </p:cNvSpPr>
            <p:nvPr/>
          </p:nvSpPr>
          <p:spPr bwMode="auto">
            <a:xfrm>
              <a:off x="3113" y="578"/>
              <a:ext cx="2417" cy="1812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214810" y="3643314"/>
            <a:ext cx="4071966" cy="2286016"/>
            <a:chOff x="3105" y="2529"/>
            <a:chExt cx="2432" cy="1823"/>
          </a:xfrm>
        </p:grpSpPr>
        <p:pic>
          <p:nvPicPr>
            <p:cNvPr id="2663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05" y="2529"/>
              <a:ext cx="2433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4" name="AutoShape 7"/>
            <p:cNvSpPr>
              <a:spLocks noChangeArrowheads="1"/>
            </p:cNvSpPr>
            <p:nvPr/>
          </p:nvSpPr>
          <p:spPr bwMode="auto">
            <a:xfrm>
              <a:off x="3105" y="2529"/>
              <a:ext cx="2433" cy="1824"/>
            </a:xfrm>
            <a:prstGeom prst="roundRect">
              <a:avLst>
                <a:gd name="adj" fmla="val 51"/>
              </a:avLst>
            </a:prstGeom>
            <a:noFill/>
            <a:ln w="284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500174"/>
            <a:ext cx="367240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9"/>
          <p:cNvSpPr txBox="1">
            <a:spLocks noChangeArrowheads="1"/>
          </p:cNvSpPr>
          <p:nvPr/>
        </p:nvSpPr>
        <p:spPr bwMode="auto">
          <a:xfrm flipV="1">
            <a:off x="755576" y="6165304"/>
            <a:ext cx="2712802" cy="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0"/>
              </a:lnSpc>
              <a:buClr>
                <a:srgbClr val="000000"/>
              </a:buClr>
              <a:buSzPct val="30000"/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dirty="0"/>
          </a:p>
          <a:p>
            <a:pPr>
              <a:lnSpc>
                <a:spcPct val="0"/>
              </a:lnSpc>
              <a:buClr>
                <a:srgbClr val="000000"/>
              </a:buClr>
              <a:buSzPct val="30000"/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dirty="0"/>
          </a:p>
        </p:txBody>
      </p:sp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1259632" y="6215082"/>
            <a:ext cx="1636858" cy="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0"/>
              </a:lnSpc>
              <a:buClr>
                <a:srgbClr val="000000"/>
              </a:buCl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 dirty="0"/>
              <a:t>Final Fantasy (Sony)</a:t>
            </a:r>
          </a:p>
        </p:txBody>
      </p:sp>
      <p:sp>
        <p:nvSpPr>
          <p:cNvPr id="26632" name="Text Box 11"/>
          <p:cNvSpPr txBox="1">
            <a:spLocks noChangeArrowheads="1"/>
          </p:cNvSpPr>
          <p:nvPr/>
        </p:nvSpPr>
        <p:spPr bwMode="auto">
          <a:xfrm>
            <a:off x="5721337" y="6212645"/>
            <a:ext cx="1024832" cy="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0"/>
              </a:lnSpc>
              <a:buClr>
                <a:srgbClr val="000000"/>
              </a:buCl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 dirty="0"/>
              <a:t>Jensen et al.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358246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7- Non-photorealistic Rendering</a:t>
            </a:r>
            <a:r>
              <a:rPr lang="en-GB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GB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NPR</a:t>
            </a:r>
            <a:r>
              <a:rPr lang="en-GB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Calibri" pitchFamily="34" charset="0"/>
              <a:buAutoNum type="arabicPeriod"/>
            </a:pPr>
            <a:endParaRPr lang="en-GB" altLang="ko-KR" sz="43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514350" indent="-514350">
              <a:buFont typeface="Calibri" pitchFamily="34" charset="0"/>
              <a:buAutoNum type="arabicPeriod"/>
            </a:pPr>
            <a:endParaRPr lang="en-US" altLang="ko-KR" sz="43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47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428736"/>
            <a:ext cx="8643998" cy="534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/>
              <a:t>Non-photorealistic rendering (NPR) is an area of </a:t>
            </a:r>
            <a:r>
              <a:rPr lang="en-US" sz="2800" i="1" dirty="0" smtClean="0">
                <a:solidFill>
                  <a:srgbClr val="C00000"/>
                </a:solidFill>
              </a:rPr>
              <a:t>computer graphics </a:t>
            </a:r>
            <a:r>
              <a:rPr lang="en-US" sz="2800" dirty="0" smtClean="0"/>
              <a:t>that focuses on enabling a wide variety of </a:t>
            </a:r>
            <a:r>
              <a:rPr lang="en-US" sz="2800" i="1" dirty="0" smtClean="0">
                <a:solidFill>
                  <a:srgbClr val="C00000"/>
                </a:solidFill>
              </a:rPr>
              <a:t>expressive styles </a:t>
            </a:r>
            <a:r>
              <a:rPr lang="en-US" sz="2800" dirty="0" smtClean="0"/>
              <a:t>for digital art.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/>
              <a:t>In contrast to traditional 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US" sz="2800" dirty="0" smtClean="0"/>
              <a:t>computer graphics, which has 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US" sz="2800" dirty="0" smtClean="0"/>
              <a:t>focused on </a:t>
            </a:r>
            <a:r>
              <a:rPr lang="en-US" sz="2800" i="1" dirty="0" smtClean="0">
                <a:solidFill>
                  <a:srgbClr val="C00000"/>
                </a:solidFill>
              </a:rPr>
              <a:t>photorealism</a:t>
            </a:r>
            <a:r>
              <a:rPr lang="en-US" sz="2800" dirty="0" smtClean="0"/>
              <a:t>, </a:t>
            </a:r>
            <a:r>
              <a:rPr lang="en-US" sz="2800" b="1" dirty="0" smtClean="0">
                <a:solidFill>
                  <a:srgbClr val="C00000"/>
                </a:solidFill>
              </a:rPr>
              <a:t>NPR</a:t>
            </a:r>
            <a:r>
              <a:rPr lang="en-US" sz="2800" dirty="0" smtClean="0"/>
              <a:t> 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US" sz="2800" dirty="0" smtClean="0"/>
              <a:t>is inspired by artistic styles 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US" sz="2800" dirty="0" smtClean="0"/>
              <a:t>such as </a:t>
            </a:r>
            <a:r>
              <a:rPr lang="en-US" sz="2800" u="sng" dirty="0" smtClean="0">
                <a:solidFill>
                  <a:srgbClr val="0000CC"/>
                </a:solidFill>
              </a:rPr>
              <a:t>painting</a:t>
            </a:r>
            <a:r>
              <a:rPr lang="en-US" sz="2800" dirty="0" smtClean="0"/>
              <a:t>, </a:t>
            </a:r>
            <a:r>
              <a:rPr lang="en-US" sz="2800" u="sng" dirty="0" smtClean="0">
                <a:solidFill>
                  <a:srgbClr val="0000CC"/>
                </a:solidFill>
              </a:rPr>
              <a:t>drawing</a:t>
            </a:r>
            <a:r>
              <a:rPr lang="en-US" sz="2800" dirty="0" smtClean="0"/>
              <a:t>,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US" sz="2800" dirty="0" smtClean="0"/>
              <a:t> </a:t>
            </a:r>
            <a:r>
              <a:rPr lang="en-US" sz="2800" u="sng" dirty="0" smtClean="0">
                <a:solidFill>
                  <a:srgbClr val="0000CC"/>
                </a:solidFill>
              </a:rPr>
              <a:t>technical illustration</a:t>
            </a:r>
            <a:r>
              <a:rPr lang="en-US" sz="2800" dirty="0" smtClean="0"/>
              <a:t>, and </a:t>
            </a:r>
            <a:r>
              <a:rPr lang="en-US" sz="2800" u="sng" dirty="0" smtClean="0">
                <a:solidFill>
                  <a:srgbClr val="0000CC"/>
                </a:solidFill>
              </a:rPr>
              <a:t>animated cartoon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u="sng" dirty="0" smtClean="0">
                <a:solidFill>
                  <a:srgbClr val="0000CC"/>
                </a:solidFill>
              </a:rPr>
              <a:t>s.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714620"/>
            <a:ext cx="342423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429256" y="5143512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“Final Fantasy ” Square 2001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84322" name="Picture 2" descr="Girl from final fantasy xv #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86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8- Education &amp; Training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smtClean="0"/>
              <a:t>Computer generated models of </a:t>
            </a:r>
            <a:r>
              <a:rPr lang="en-US" sz="2800" b="1" dirty="0" smtClean="0">
                <a:solidFill>
                  <a:srgbClr val="C00000"/>
                </a:solidFill>
              </a:rPr>
              <a:t>physical</a:t>
            </a:r>
            <a:r>
              <a:rPr lang="en-US" sz="2800" dirty="0" smtClean="0"/>
              <a:t>, </a:t>
            </a:r>
            <a:r>
              <a:rPr lang="en-US" sz="2800" b="1" dirty="0" smtClean="0">
                <a:solidFill>
                  <a:srgbClr val="C00000"/>
                </a:solidFill>
              </a:rPr>
              <a:t>financial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and </a:t>
            </a:r>
            <a:r>
              <a:rPr lang="en-US" sz="2800" b="1" dirty="0" smtClean="0">
                <a:solidFill>
                  <a:srgbClr val="C00000"/>
                </a:solidFill>
              </a:rPr>
              <a:t>economic systems </a:t>
            </a:r>
            <a:r>
              <a:rPr lang="en-US" sz="2800" dirty="0" smtClean="0"/>
              <a:t>are used as educational aids.</a:t>
            </a:r>
          </a:p>
          <a:p>
            <a:pPr algn="just"/>
            <a:r>
              <a:rPr lang="en-US" sz="2800" b="1" dirty="0" smtClean="0">
                <a:solidFill>
                  <a:srgbClr val="C00000"/>
                </a:solidFill>
              </a:rPr>
              <a:t>Models</a:t>
            </a:r>
            <a:r>
              <a:rPr lang="en-US" sz="2800" dirty="0" smtClean="0"/>
              <a:t> of </a:t>
            </a:r>
            <a:r>
              <a:rPr lang="en-US" sz="2800" b="1" dirty="0" smtClean="0">
                <a:solidFill>
                  <a:srgbClr val="C00000"/>
                </a:solidFill>
              </a:rPr>
              <a:t>physical systems</a:t>
            </a:r>
            <a:r>
              <a:rPr lang="en-US" sz="2800" dirty="0" smtClean="0"/>
              <a:t>, </a:t>
            </a:r>
            <a:r>
              <a:rPr lang="en-US" sz="2800" b="1" dirty="0" smtClean="0">
                <a:solidFill>
                  <a:srgbClr val="C00000"/>
                </a:solidFill>
              </a:rPr>
              <a:t>physiological systems</a:t>
            </a:r>
            <a:r>
              <a:rPr lang="en-US" sz="2800" dirty="0" smtClean="0"/>
              <a:t>, </a:t>
            </a:r>
            <a:r>
              <a:rPr lang="en-US" sz="2800" b="1" dirty="0" smtClean="0">
                <a:solidFill>
                  <a:srgbClr val="C00000"/>
                </a:solidFill>
              </a:rPr>
              <a:t>population trends</a:t>
            </a:r>
            <a:r>
              <a:rPr lang="en-US" sz="2800" dirty="0" smtClean="0"/>
              <a:t>, or </a:t>
            </a:r>
            <a:r>
              <a:rPr lang="en-US" sz="2800" b="1" dirty="0" smtClean="0">
                <a:solidFill>
                  <a:srgbClr val="C00000"/>
                </a:solidFill>
              </a:rPr>
              <a:t>equipment</a:t>
            </a:r>
            <a:r>
              <a:rPr lang="en-US" sz="2800" dirty="0" smtClean="0"/>
              <a:t> such as color-coded diagram help trainees to understand the operation of the system.</a:t>
            </a:r>
          </a:p>
          <a:p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49</a:t>
            </a:fld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is Computer Graphics?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14282" y="1500174"/>
            <a:ext cx="8715436" cy="4968552"/>
          </a:xfrm>
        </p:spPr>
        <p:txBody>
          <a:bodyPr>
            <a:noAutofit/>
          </a:bodyPr>
          <a:lstStyle/>
          <a:p>
            <a:pPr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en-US" b="1" dirty="0" smtClean="0"/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Modern graphics API's include</a:t>
            </a:r>
            <a:endParaRPr lang="en-US" b="1" dirty="0" smtClean="0">
              <a:solidFill>
                <a:srgbClr val="C00000"/>
              </a:solidFill>
            </a:endParaRPr>
          </a:p>
          <a:p>
            <a:pPr lvl="1" algn="just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/>
              <a:t> OpenGL, Direct3D, Java3D,Matlab, and others.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Our programming environment will include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endParaRPr lang="en-US" dirty="0" smtClean="0">
              <a:solidFill>
                <a:srgbClr val="C00000"/>
              </a:solidFill>
            </a:endParaRPr>
          </a:p>
          <a:p>
            <a:pPr lvl="1" algn="just">
              <a:buClr>
                <a:srgbClr val="C00000"/>
              </a:buClr>
            </a:pPr>
            <a:r>
              <a:rPr lang="en-US" dirty="0" smtClean="0"/>
              <a:t>Visual C++, OpenGL, and GLUT (system-independent interface to OpenGL) on a workstation or laptop computer running Windows, Linux, or OS X. 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q"/>
            </a:pPr>
            <a:r>
              <a:rPr lang="en-US" b="1" dirty="0" smtClean="0"/>
              <a:t> </a:t>
            </a:r>
            <a:r>
              <a:rPr lang="en-US" sz="2800" dirty="0" smtClean="0"/>
              <a:t>Graphics lends itself well to object-oriented programming, but since OpenGL is not object oriented, and we do not want to hide low level details, procedural code is preferred.</a:t>
            </a:r>
            <a:endParaRPr lang="en-US" sz="2800" dirty="0"/>
          </a:p>
        </p:txBody>
      </p:sp>
      <p:sp>
        <p:nvSpPr>
          <p:cNvPr id="7" name="عنصر نائب للتذييل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5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1643050"/>
            <a:ext cx="5143536" cy="460851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C00000"/>
                </a:solidFill>
              </a:rPr>
              <a:t>Specialized Systems Used For Training Applications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Simulators for practice sessions or training of ship captains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Aircraft pilots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Heavy equipment operators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Air traffic-control personnel</a:t>
            </a:r>
            <a:endParaRPr lang="en-US" dirty="0"/>
          </a:p>
        </p:txBody>
      </p:sp>
      <p:pic>
        <p:nvPicPr>
          <p:cNvPr id="132100" name="Picture 4" descr="2006%20simulator%20NT-sma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86380" y="1428736"/>
            <a:ext cx="3643338" cy="3670698"/>
          </a:xfrm>
          <a:noFill/>
          <a:ln/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5B3197-F0A4-409A-889A-EE48B151A92D}" type="slidenum">
              <a:rPr lang="en-US" sz="1600" b="1" smtClean="0">
                <a:solidFill>
                  <a:schemeClr val="tx1"/>
                </a:solidFill>
              </a:rPr>
              <a:pPr/>
              <a:t>50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39552" y="285728"/>
            <a:ext cx="8280920" cy="1071570"/>
          </a:xfrm>
          <a:prstGeom prst="rect">
            <a:avLst/>
          </a:prstGeo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8- Education &amp; Training       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Cont. 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7" name="Rectangle 5"/>
          <p:cNvSpPr>
            <a:spLocks noGrp="1" noChangeArrowheads="1"/>
          </p:cNvSpPr>
          <p:nvPr>
            <p:ph type="title"/>
          </p:nvPr>
        </p:nvSpPr>
        <p:spPr>
          <a:xfrm>
            <a:off x="539552" y="214298"/>
            <a:ext cx="8229600" cy="1000124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8- Education &amp; Training    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6196" name="Picture 4" descr="RC%20Flight%20Simulato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20" y="1428736"/>
            <a:ext cx="4000528" cy="2143140"/>
          </a:xfrm>
          <a:noFill/>
          <a:ln/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51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85720" y="3571876"/>
            <a:ext cx="4000528" cy="2214578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00100" y="6000768"/>
            <a:ext cx="2016224" cy="369332"/>
          </a:xfrm>
          <a:prstGeom prst="rect">
            <a:avLst/>
          </a:prstGeom>
          <a:solidFill>
            <a:srgbClr val="CCCCE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800" dirty="0">
                <a:solidFill>
                  <a:schemeClr val="tx2"/>
                </a:solidFill>
              </a:rPr>
              <a:t>Flight Simulator</a:t>
            </a:r>
          </a:p>
        </p:txBody>
      </p:sp>
      <p:pic>
        <p:nvPicPr>
          <p:cNvPr id="6" name="Picture 6" descr="mars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876"/>
            <a:ext cx="3929090" cy="216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mars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428736"/>
            <a:ext cx="392909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857884" y="5929330"/>
            <a:ext cx="2228850" cy="366713"/>
          </a:xfrm>
          <a:prstGeom prst="rect">
            <a:avLst/>
          </a:prstGeom>
          <a:solidFill>
            <a:srgbClr val="CCCCE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800" dirty="0">
                <a:solidFill>
                  <a:schemeClr val="tx2"/>
                </a:solidFill>
              </a:rPr>
              <a:t>Mars Rover Simulator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435280" cy="1143008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9 -Visualization ( Scientific &amp; Business ) 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42844" y="1714488"/>
            <a:ext cx="8715436" cy="450059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</a:pPr>
            <a:r>
              <a:rPr lang="en-GB" sz="3300" b="1" dirty="0" smtClean="0">
                <a:solidFill>
                  <a:srgbClr val="C00000"/>
                </a:solidFill>
              </a:rPr>
              <a:t>Visualization</a:t>
            </a:r>
            <a:r>
              <a:rPr lang="en-GB" sz="4200" b="1" dirty="0" smtClean="0">
                <a:solidFill>
                  <a:srgbClr val="C00000"/>
                </a:solidFill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GB" sz="3300" dirty="0" smtClean="0"/>
              <a:t>Is the use of graphical techniques to </a:t>
            </a:r>
            <a:r>
              <a:rPr lang="en-GB" sz="3300" b="1" dirty="0" smtClean="0">
                <a:solidFill>
                  <a:srgbClr val="C00000"/>
                </a:solidFill>
              </a:rPr>
              <a:t>communicate information and support reasoning</a:t>
            </a:r>
            <a:r>
              <a:rPr lang="en-GB" sz="3300" dirty="0" smtClean="0"/>
              <a:t> or </a:t>
            </a:r>
            <a:r>
              <a:rPr lang="en-GB" sz="3300" b="1" dirty="0" smtClean="0">
                <a:solidFill>
                  <a:srgbClr val="C00000"/>
                </a:solidFill>
              </a:rPr>
              <a:t>analysis.</a:t>
            </a:r>
          </a:p>
          <a:p>
            <a:pPr lvl="1">
              <a:lnSpc>
                <a:spcPct val="110000"/>
              </a:lnSpc>
            </a:pPr>
            <a:r>
              <a:rPr lang="en-US" sz="3300" dirty="0" smtClean="0"/>
              <a:t>The field of Scientific Visualization provides graphical tools that help these researchers and others interpret the vast quantities of data generated.</a:t>
            </a:r>
            <a:endParaRPr lang="en-GB" sz="3300" dirty="0" smtClean="0"/>
          </a:p>
          <a:p>
            <a:pPr lvl="1">
              <a:lnSpc>
                <a:spcPct val="110000"/>
              </a:lnSpc>
            </a:pPr>
            <a:r>
              <a:rPr lang="en-GB" sz="3300" dirty="0" smtClean="0"/>
              <a:t>Visualizations are cost-effective because they exploit</a:t>
            </a:r>
          </a:p>
          <a:p>
            <a:pPr lvl="2">
              <a:lnSpc>
                <a:spcPct val="110000"/>
              </a:lnSpc>
            </a:pPr>
            <a:r>
              <a:rPr lang="en-GB" sz="3300" dirty="0" smtClean="0">
                <a:solidFill>
                  <a:srgbClr val="0000CC"/>
                </a:solidFill>
              </a:rPr>
              <a:t>Powerful human visual processing capabilities and</a:t>
            </a:r>
          </a:p>
          <a:p>
            <a:pPr lvl="2">
              <a:lnSpc>
                <a:spcPct val="110000"/>
              </a:lnSpc>
            </a:pPr>
            <a:r>
              <a:rPr lang="en-GB" sz="3300" dirty="0" smtClean="0">
                <a:solidFill>
                  <a:srgbClr val="0000CC"/>
                </a:solidFill>
              </a:rPr>
              <a:t>High quality graphics created at low cost.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52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435280" cy="1143008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9 -Visualization ( Scientific &amp; Business ) 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800" b="1" dirty="0" smtClean="0">
                <a:solidFill>
                  <a:srgbClr val="C00000"/>
                </a:solidFill>
              </a:rPr>
              <a:t>Two Kinds of Visualizations</a:t>
            </a:r>
          </a:p>
          <a:p>
            <a:pPr lvl="1">
              <a:lnSpc>
                <a:spcPct val="120000"/>
              </a:lnSpc>
            </a:pPr>
            <a:r>
              <a:rPr lang="en-GB" b="1" dirty="0" smtClean="0">
                <a:solidFill>
                  <a:srgbClr val="0000CC"/>
                </a:solidFill>
              </a:rPr>
              <a:t>Scientific Visualization</a:t>
            </a:r>
            <a:r>
              <a:rPr lang="en-GB" dirty="0" smtClean="0"/>
              <a:t>(Medical , Engineering ,....)</a:t>
            </a:r>
          </a:p>
          <a:p>
            <a:pPr lvl="1">
              <a:lnSpc>
                <a:spcPct val="120000"/>
              </a:lnSpc>
            </a:pPr>
            <a:r>
              <a:rPr lang="en-GB" b="1" dirty="0" smtClean="0">
                <a:solidFill>
                  <a:srgbClr val="0000CC"/>
                </a:solidFill>
              </a:rPr>
              <a:t>Information Visualization</a:t>
            </a:r>
            <a:r>
              <a:rPr lang="en-GB" dirty="0" smtClean="0"/>
              <a:t>(Business , Industry, Commercial, Educational ,....)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53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501122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9 -Visualization ( Scientific &amp; Business)   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14282" y="1529408"/>
            <a:ext cx="8643998" cy="532859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2800" b="1" dirty="0" smtClean="0">
                <a:solidFill>
                  <a:srgbClr val="C00000"/>
                </a:solidFill>
              </a:rPr>
              <a:t>Scientific Visualization</a:t>
            </a:r>
          </a:p>
          <a:p>
            <a:pPr marL="860425" lvl="1" algn="just" defTabSz="45720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smtClean="0"/>
              <a:t>Producing graphical representations for scientific, engineering, and medical data sets.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54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65538" name="Picture 2" descr="http://upload.wikimedia.org/wikipedia/commons/thumb/1/1c/Jmol1.png/220px-Jmol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852936"/>
            <a:ext cx="3335105" cy="2304256"/>
          </a:xfrm>
          <a:prstGeom prst="rect">
            <a:avLst/>
          </a:prstGeom>
          <a:noFill/>
        </p:spPr>
      </p:pic>
      <p:sp>
        <p:nvSpPr>
          <p:cNvPr id="8" name="مربع نص 7"/>
          <p:cNvSpPr txBox="1"/>
          <p:nvPr/>
        </p:nvSpPr>
        <p:spPr>
          <a:xfrm>
            <a:off x="5220072" y="5229200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Key: </a:t>
            </a:r>
            <a:r>
              <a:rPr lang="en-US" dirty="0" smtClean="0">
                <a:hlinkClick r:id="rId3" tooltip="Hydrogen"/>
              </a:rPr>
              <a:t>Hydrogen</a:t>
            </a:r>
            <a:r>
              <a:rPr lang="en-US" dirty="0" smtClean="0"/>
              <a:t> = white, </a:t>
            </a:r>
            <a:r>
              <a:rPr lang="en-US" dirty="0" smtClean="0">
                <a:hlinkClick r:id="rId4" tooltip="Carbon"/>
              </a:rPr>
              <a:t>carbon</a:t>
            </a:r>
            <a:r>
              <a:rPr lang="en-US" dirty="0" smtClean="0"/>
              <a:t> = grey,     </a:t>
            </a:r>
            <a:r>
              <a:rPr lang="en-US" dirty="0" smtClean="0">
                <a:hlinkClick r:id="rId5" tooltip="Nitrogen"/>
              </a:rPr>
              <a:t>nitrogen</a:t>
            </a:r>
            <a:r>
              <a:rPr lang="en-US" dirty="0" smtClean="0"/>
              <a:t> = blue, </a:t>
            </a:r>
            <a:r>
              <a:rPr lang="en-US" dirty="0" smtClean="0">
                <a:hlinkClick r:id="rId6" tooltip="Oxygen"/>
              </a:rPr>
              <a:t>oxygen</a:t>
            </a:r>
            <a:r>
              <a:rPr lang="en-US" dirty="0" smtClean="0"/>
              <a:t> = red, </a:t>
            </a:r>
          </a:p>
          <a:p>
            <a:r>
              <a:rPr lang="en-US" dirty="0" smtClean="0"/>
              <a:t>and </a:t>
            </a:r>
            <a:r>
              <a:rPr lang="en-US" dirty="0" smtClean="0">
                <a:hlinkClick r:id="rId7" tooltip="Phosphorus"/>
              </a:rPr>
              <a:t>phosphorus</a:t>
            </a:r>
            <a:r>
              <a:rPr lang="en-US" dirty="0" smtClean="0"/>
              <a:t> = orange.</a:t>
            </a:r>
            <a:endParaRPr lang="en-US" sz="2400" dirty="0"/>
          </a:p>
        </p:txBody>
      </p:sp>
      <p:pic>
        <p:nvPicPr>
          <p:cNvPr id="65548" name="Picture 12" descr="File:Isosurface on molecul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2928934"/>
            <a:ext cx="3672408" cy="3120113"/>
          </a:xfrm>
          <a:prstGeom prst="rect">
            <a:avLst/>
          </a:prstGeom>
          <a:noFill/>
        </p:spPr>
      </p:pic>
      <p:sp>
        <p:nvSpPr>
          <p:cNvPr id="14" name="مستطيل 13"/>
          <p:cNvSpPr/>
          <p:nvPr/>
        </p:nvSpPr>
        <p:spPr>
          <a:xfrm>
            <a:off x="928662" y="5857892"/>
            <a:ext cx="30290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/>
              <a:t>Isosurface</a:t>
            </a:r>
            <a:r>
              <a:rPr lang="en-US" sz="2000" b="1" dirty="0" smtClean="0"/>
              <a:t> on molecule.jpg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501122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9 -Visualization ( Scientific &amp; Business)  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90000"/>
              </a:lnSpc>
            </a:pPr>
            <a:r>
              <a:rPr lang="en-US" sz="3000" b="1" dirty="0" smtClean="0">
                <a:solidFill>
                  <a:srgbClr val="C00000"/>
                </a:solidFill>
              </a:rPr>
              <a:t>Business Visualization</a:t>
            </a:r>
          </a:p>
          <a:p>
            <a:pPr marL="860425" lvl="1" algn="just" defTabSz="457200">
              <a:lnSpc>
                <a:spcPct val="11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3000" dirty="0" smtClean="0"/>
              <a:t>Is used in connection with data sets related to commerce, industry and other non-scientific areas</a:t>
            </a:r>
          </a:p>
          <a:p>
            <a:pPr marL="860425" lvl="1" algn="just" defTabSz="457200">
              <a:lnSpc>
                <a:spcPct val="11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3000" dirty="0" smtClean="0"/>
              <a:t>Techniques used- color coding, contour plots, graphs, charts, surface renderings &amp; visualizations of volume interiors.</a:t>
            </a:r>
          </a:p>
          <a:p>
            <a:pPr marL="860425" lvl="1" algn="just" defTabSz="457200">
              <a:lnSpc>
                <a:spcPct val="11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3000" dirty="0" smtClean="0"/>
              <a:t>Image processing techniques are combined with computer graphics to produce many of the data visualizations.</a:t>
            </a: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55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86808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9 -Visualization ( Scientific &amp; Business) </a:t>
            </a: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56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48482" name="Picture 2" descr="http://upload.wikimedia.org/wikipedia/commons/thumb/d/d7/Product%E2%80%99s_lifecycle.jpg/640px-Product%E2%80%99s_lifecy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428737"/>
            <a:ext cx="6552728" cy="4357718"/>
          </a:xfrm>
          <a:prstGeom prst="rect">
            <a:avLst/>
          </a:prstGeom>
          <a:noFill/>
        </p:spPr>
      </p:pic>
      <p:sp>
        <p:nvSpPr>
          <p:cNvPr id="7" name="مستطيل 6"/>
          <p:cNvSpPr/>
          <p:nvPr/>
        </p:nvSpPr>
        <p:spPr>
          <a:xfrm>
            <a:off x="2500298" y="5786454"/>
            <a:ext cx="3929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A generic lifecycle of products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53"/>
            <a:ext cx="8229600" cy="1077218"/>
          </a:xfrm>
          <a:ln w="2540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9 -Visualization </a:t>
            </a:r>
            <a:r>
              <a:rPr lang="en-IE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IE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IE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Abstract Imagery</a:t>
            </a:r>
            <a:endParaRPr lang="en-GB" altLang="ko-KR" sz="1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183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</a:rPr>
              <a:t>Diaa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</a:rPr>
              <a:t>Eldein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</a:rPr>
              <a:t> Mustafa Ahmed-2018</a:t>
            </a:r>
          </a:p>
        </p:txBody>
      </p:sp>
      <p:sp>
        <p:nvSpPr>
          <p:cNvPr id="50182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fld id="{40B36749-FE12-47A6-8C2C-97FE487FE355}" type="slidenum">
              <a:rPr lang="en-GB" sz="1600" b="1" smtClean="0">
                <a:solidFill>
                  <a:schemeClr val="tx1"/>
                </a:solidFill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57</a:t>
            </a:fld>
            <a:endParaRPr lang="en-GB" sz="16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 t="11893" b="19206"/>
          <a:stretch>
            <a:fillRect/>
          </a:stretch>
        </p:blipFill>
        <p:spPr bwMode="auto">
          <a:xfrm>
            <a:off x="214282" y="1357298"/>
            <a:ext cx="868680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10- Image Processing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800" dirty="0" smtClean="0">
                <a:solidFill>
                  <a:srgbClr val="C00000"/>
                </a:solidFill>
              </a:rPr>
              <a:t>Image processing </a:t>
            </a:r>
            <a:r>
              <a:rPr lang="en-US" sz="2800" dirty="0" smtClean="0"/>
              <a:t>is the study of any </a:t>
            </a:r>
            <a:r>
              <a:rPr lang="en-US" sz="2800" dirty="0" smtClean="0">
                <a:solidFill>
                  <a:srgbClr val="C00000"/>
                </a:solidFill>
              </a:rPr>
              <a:t>algorithm</a:t>
            </a:r>
            <a:r>
              <a:rPr lang="en-US" sz="2800" dirty="0" smtClean="0"/>
              <a:t> that takes an </a:t>
            </a:r>
            <a:r>
              <a:rPr lang="en-US" sz="2800" dirty="0" smtClean="0">
                <a:solidFill>
                  <a:srgbClr val="C00000"/>
                </a:solidFill>
              </a:rPr>
              <a:t>image as input </a:t>
            </a:r>
            <a:r>
              <a:rPr lang="en-US" sz="2800" dirty="0" smtClean="0"/>
              <a:t>and returns an image as output.</a:t>
            </a:r>
          </a:p>
          <a:p>
            <a:pPr>
              <a:buFont typeface="Wingdings" pitchFamily="2" charset="2"/>
              <a:buChar char="q"/>
            </a:pPr>
            <a:r>
              <a:rPr lang="en-US" sz="2800" b="1" dirty="0" smtClean="0">
                <a:solidFill>
                  <a:srgbClr val="C00000"/>
                </a:solidFill>
              </a:rPr>
              <a:t>Includes:</a:t>
            </a:r>
          </a:p>
          <a:p>
            <a:pPr marL="7493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800" dirty="0" smtClean="0"/>
              <a:t>Image display and printing</a:t>
            </a:r>
          </a:p>
          <a:p>
            <a:pPr marL="7493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800" dirty="0" smtClean="0"/>
              <a:t>Image editing and manipulation</a:t>
            </a:r>
          </a:p>
          <a:p>
            <a:pPr marL="7493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800" dirty="0" smtClean="0"/>
              <a:t>Image enhancement</a:t>
            </a:r>
          </a:p>
          <a:p>
            <a:pPr marL="7493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800" dirty="0" smtClean="0"/>
              <a:t>Feature detection and extraction </a:t>
            </a:r>
          </a:p>
          <a:p>
            <a:pPr marL="7493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800" dirty="0" smtClean="0"/>
              <a:t>Image compression</a:t>
            </a:r>
          </a:p>
          <a:p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58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600200"/>
            <a:ext cx="8643998" cy="4525963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C00000"/>
                </a:solidFill>
              </a:rPr>
              <a:t>Image analysis</a:t>
            </a:r>
          </a:p>
          <a:p>
            <a:pPr marL="914400" indent="-3937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/>
              <a:t>Involves extracting meaningful information from an image </a:t>
            </a:r>
          </a:p>
          <a:p>
            <a:pPr marL="914400" indent="-3937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/>
              <a:t>Image segmentation</a:t>
            </a:r>
          </a:p>
          <a:p>
            <a:pPr marL="914400" indent="-3937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/>
              <a:t>Image matching and comparison</a:t>
            </a:r>
          </a:p>
          <a:p>
            <a:pPr marL="914400" indent="-3937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/>
              <a:t>Medical diagnosis from an image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C00000"/>
                </a:solidFill>
              </a:rPr>
              <a:t>Computer Vision</a:t>
            </a:r>
          </a:p>
          <a:p>
            <a:pPr marL="914400" indent="-4572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/>
              <a:t>Strives to emulate the human visual system and interpret our 3D world from 2D images or video</a:t>
            </a:r>
          </a:p>
          <a:p>
            <a:pPr marL="914400" indent="-4572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/>
              <a:t>Object recognition</a:t>
            </a:r>
          </a:p>
          <a:p>
            <a:pPr marL="914400" indent="-4572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/>
              <a:t>Motion tracking</a:t>
            </a:r>
          </a:p>
          <a:p>
            <a:pPr marL="914400" indent="-4572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/>
              <a:t>3D shape from multiple 2D images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59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عنوان 1"/>
          <p:cNvSpPr>
            <a:spLocks noGrp="1"/>
          </p:cNvSpPr>
          <p:nvPr>
            <p:ph type="title"/>
          </p:nvPr>
        </p:nvSpPr>
        <p:spPr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10- Image Processing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1000132"/>
          </a:xfrm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Components of Computer Graphics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371477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altLang="ko-KR" sz="2800" b="1" dirty="0" smtClean="0">
                <a:solidFill>
                  <a:srgbClr val="C00000"/>
                </a:solidFill>
                <a:ea typeface="Gulim" pitchFamily="34" charset="-127"/>
              </a:rPr>
              <a:t>Modeling</a:t>
            </a:r>
          </a:p>
          <a:p>
            <a:pPr lvl="1"/>
            <a:r>
              <a:rPr lang="en-US" altLang="ko-KR" dirty="0" smtClean="0"/>
              <a:t>Representing 3D objects.</a:t>
            </a:r>
          </a:p>
          <a:p>
            <a:pPr lvl="1"/>
            <a:r>
              <a:rPr lang="en-US" altLang="ko-KR" dirty="0" smtClean="0"/>
              <a:t>Defining objects in terms of primitives, coordinates   and characteristics.</a:t>
            </a:r>
          </a:p>
          <a:p>
            <a:pPr lvl="1">
              <a:defRPr/>
            </a:pPr>
            <a:r>
              <a:rPr lang="en-US" altLang="ko-KR" dirty="0" smtClean="0"/>
              <a:t>Representing complex surfaces &amp; patterns</a:t>
            </a:r>
          </a:p>
          <a:p>
            <a:pPr lvl="2">
              <a:defRPr/>
            </a:pPr>
            <a:r>
              <a:rPr lang="en-US" altLang="ko-KR" sz="2800" dirty="0" smtClean="0"/>
              <a:t>e.g. car, human, plants.</a:t>
            </a:r>
          </a:p>
        </p:txBody>
      </p:sp>
      <p:sp>
        <p:nvSpPr>
          <p:cNvPr id="7" name="عنصر نائب للتذييل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6</a:t>
            </a:fld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11-Medical &amp; Virtual Surgery</a:t>
            </a:r>
            <a:r>
              <a:rPr lang="es-MX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s-MX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s-MX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Brain </a:t>
            </a:r>
            <a:r>
              <a:rPr lang="es-MX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surgery</a:t>
            </a:r>
            <a:endParaRPr lang="es-MX" altLang="he-IL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CC9A-7342-4B35-B3DC-B6AA57504B7B}" type="slidenum">
              <a:rPr lang="es-ES" altLang="en-US" sz="1600" b="1">
                <a:solidFill>
                  <a:schemeClr val="tx1"/>
                </a:solidFill>
              </a:rPr>
              <a:pPr/>
              <a:t>60</a:t>
            </a:fld>
            <a:endParaRPr lang="es-ES" altLang="en-US" sz="1600" b="1" dirty="0">
              <a:solidFill>
                <a:schemeClr val="tx1"/>
              </a:solidFill>
            </a:endParaRPr>
          </a:p>
        </p:txBody>
      </p:sp>
      <p:pic>
        <p:nvPicPr>
          <p:cNvPr id="146435" name="Picture 3" descr="C:\med\probe-displa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84784"/>
            <a:ext cx="5582896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1026"/>
          <p:cNvSpPr>
            <a:spLocks noGrp="1" noChangeArrowheads="1"/>
          </p:cNvSpPr>
          <p:nvPr>
            <p:ph type="title"/>
          </p:nvPr>
        </p:nvSpPr>
        <p:spPr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11-Medical &amp; Virtual Surgery </a:t>
            </a:r>
            <a:b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Total 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Hip replacement -- principle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D9CA-792B-4084-B310-A1A2097284AC}" type="slidenum">
              <a:rPr lang="es-ES" altLang="en-US" sz="1600" b="1">
                <a:solidFill>
                  <a:schemeClr val="tx1"/>
                </a:solidFill>
              </a:rPr>
              <a:pPr/>
              <a:t>61</a:t>
            </a:fld>
            <a:endParaRPr lang="es-ES" altLang="en-US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228355" name="Object 1027"/>
          <p:cNvGraphicFramePr>
            <a:graphicFrameLocks noChangeAspect="1"/>
          </p:cNvGraphicFramePr>
          <p:nvPr/>
        </p:nvGraphicFramePr>
        <p:xfrm>
          <a:off x="211016" y="1676400"/>
          <a:ext cx="4149969" cy="4495800"/>
        </p:xfrm>
        <a:graphic>
          <a:graphicData uri="http://schemas.openxmlformats.org/presentationml/2006/ole">
            <p:oleObj spid="_x0000_s1026" name="Image" r:id="rId3" imgW="2743200" imgH="2743200" progId="">
              <p:embed/>
            </p:oleObj>
          </a:graphicData>
        </a:graphic>
      </p:graphicFrame>
      <p:graphicFrame>
        <p:nvGraphicFramePr>
          <p:cNvPr id="228356" name="Object 1028"/>
          <p:cNvGraphicFramePr>
            <a:graphicFrameLocks noChangeAspect="1"/>
          </p:cNvGraphicFramePr>
          <p:nvPr/>
        </p:nvGraphicFramePr>
        <p:xfrm>
          <a:off x="6400800" y="1676400"/>
          <a:ext cx="2532185" cy="2743200"/>
        </p:xfrm>
        <a:graphic>
          <a:graphicData uri="http://schemas.openxmlformats.org/presentationml/2006/ole">
            <p:oleObj spid="_x0000_s1027" name="Image" r:id="rId4" imgW="2743200" imgH="2743200" progId="">
              <p:embed/>
            </p:oleObj>
          </a:graphicData>
        </a:graphic>
      </p:graphicFrame>
      <p:graphicFrame>
        <p:nvGraphicFramePr>
          <p:cNvPr id="228357" name="Object 1029"/>
          <p:cNvGraphicFramePr>
            <a:graphicFrameLocks noChangeAspect="1"/>
          </p:cNvGraphicFramePr>
          <p:nvPr/>
        </p:nvGraphicFramePr>
        <p:xfrm>
          <a:off x="4501662" y="1676400"/>
          <a:ext cx="1844920" cy="4038600"/>
        </p:xfrm>
        <a:graphic>
          <a:graphicData uri="http://schemas.openxmlformats.org/presentationml/2006/ole">
            <p:oleObj spid="_x0000_s1028" name="Image" r:id="rId5" imgW="914400" imgH="27432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12- Computer-Assisted Surgery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500174"/>
            <a:ext cx="8462174" cy="4929222"/>
          </a:xfrm>
        </p:spPr>
        <p:txBody>
          <a:bodyPr>
            <a:normAutofit fontScale="40000" lnSpcReduction="20000"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7000" dirty="0"/>
              <a:t>A new approach to knee replacement.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7000" dirty="0"/>
              <a:t>The patient’s specific anatomy </a:t>
            </a:r>
            <a:r>
              <a:rPr lang="en-US" sz="7000" dirty="0" smtClean="0"/>
              <a:t>is</a:t>
            </a:r>
          </a:p>
          <a:p>
            <a:pPr>
              <a:buClr>
                <a:srgbClr val="C00000"/>
              </a:buClr>
              <a:buNone/>
            </a:pPr>
            <a:r>
              <a:rPr lang="en-US" sz="7000" dirty="0" smtClean="0"/>
              <a:t>simulated </a:t>
            </a:r>
            <a:r>
              <a:rPr lang="en-US" sz="7000" dirty="0"/>
              <a:t>and displayed on a computer </a:t>
            </a:r>
            <a:endParaRPr lang="en-US" sz="7000" dirty="0" smtClean="0"/>
          </a:p>
          <a:p>
            <a:pPr>
              <a:buClr>
                <a:srgbClr val="C00000"/>
              </a:buClr>
              <a:buNone/>
            </a:pPr>
            <a:r>
              <a:rPr lang="en-US" sz="7000" dirty="0" smtClean="0"/>
              <a:t>during </a:t>
            </a:r>
            <a:r>
              <a:rPr lang="en-US" sz="7000" dirty="0"/>
              <a:t>surgery</a:t>
            </a:r>
            <a:r>
              <a:rPr lang="en-US" sz="7000" dirty="0" smtClean="0"/>
              <a:t>.</a:t>
            </a:r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endParaRPr lang="en-US" sz="2800" dirty="0" smtClean="0"/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endParaRPr lang="en-US" sz="2800" dirty="0" smtClean="0"/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endParaRPr lang="en-US" sz="2800" dirty="0" smtClean="0"/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endParaRPr lang="en-US" sz="2800" dirty="0" smtClean="0"/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endParaRPr lang="en-US" sz="2800" dirty="0" smtClean="0"/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endParaRPr lang="en-US" sz="2800" dirty="0" smtClean="0"/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endParaRPr lang="en-US" sz="2800" dirty="0" smtClean="0"/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endParaRPr lang="en-US" sz="2800" dirty="0" smtClean="0"/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endParaRPr lang="en-US" sz="2800" dirty="0" smtClean="0"/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endParaRPr lang="en-US" sz="2800" dirty="0" smtClean="0"/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endParaRPr lang="en-US" sz="2800" dirty="0" smtClean="0"/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endParaRPr lang="en-US" sz="2800" dirty="0" smtClean="0"/>
          </a:p>
          <a:p>
            <a:pPr>
              <a:buClr>
                <a:srgbClr val="C00000"/>
              </a:buClr>
              <a:buFont typeface="Wingdings" pitchFamily="2" charset="2"/>
              <a:buChar char="q"/>
            </a:pPr>
            <a:endParaRPr lang="en-US" sz="2800" dirty="0"/>
          </a:p>
          <a:p>
            <a:pPr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7000" dirty="0"/>
              <a:t>Computer provides information </a:t>
            </a:r>
            <a:r>
              <a:rPr lang="en-US" sz="7000" dirty="0" smtClean="0"/>
              <a:t>about </a:t>
            </a:r>
            <a:r>
              <a:rPr lang="en-US" sz="7000" dirty="0"/>
              <a:t>where to place components </a:t>
            </a:r>
            <a:r>
              <a:rPr lang="en-US" sz="7000" dirty="0" smtClean="0"/>
              <a:t>for proper </a:t>
            </a:r>
            <a:r>
              <a:rPr lang="en-US" sz="7000" dirty="0"/>
              <a:t>alignment</a:t>
            </a:r>
            <a:r>
              <a:rPr lang="en-US" sz="5900" dirty="0"/>
              <a:t>.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endParaRPr lang="en-US" sz="5900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62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4" descr="\\dpyuswafps02a.na.jnj.com\homeK$\JHayes5\iOrtho pics\OR_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286124"/>
            <a:ext cx="3657600" cy="2214578"/>
          </a:xfrm>
          <a:prstGeom prst="rect">
            <a:avLst/>
          </a:prstGeom>
          <a:noFill/>
        </p:spPr>
      </p:pic>
      <p:pic>
        <p:nvPicPr>
          <p:cNvPr id="147458" name="Picture 2" descr="http://upload.wikimedia.org/wikipedia/commons/thumb/3/3d/PET-MIPS-anim.gif/220px-PET-MIPS-ani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643050"/>
            <a:ext cx="2571768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358246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13- Room Layout Design and Architectural Simulations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63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6" name="142537_00_01_WX301_Welcome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8662" y="1714488"/>
            <a:ext cx="7572428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عنوان 1"/>
          <p:cNvSpPr>
            <a:spLocks noGrp="1"/>
          </p:cNvSpPr>
          <p:nvPr>
            <p:ph type="title"/>
          </p:nvPr>
        </p:nvSpPr>
        <p:spPr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13- Room Layout Design and Architectural Simulations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gment for Furniture Retailers &amp; Manufacturers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4348" y="1571612"/>
            <a:ext cx="8143932" cy="4429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14- Virtual Reality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14282" y="1714488"/>
            <a:ext cx="8640960" cy="4857784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lnSpc>
                <a:spcPct val="11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b="1" dirty="0" smtClean="0">
                <a:solidFill>
                  <a:srgbClr val="C00000"/>
                </a:solidFill>
              </a:rPr>
              <a:t>Virtual Reality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0000CC"/>
                </a:solidFill>
              </a:rPr>
              <a:t>VR</a:t>
            </a:r>
            <a:r>
              <a:rPr lang="en-US" dirty="0" smtClean="0"/>
              <a:t>) is a computer-generated scenario that simulates a realistic experience. </a:t>
            </a:r>
          </a:p>
          <a:p>
            <a:pPr marL="342900" lvl="1" indent="-342900">
              <a:lnSpc>
                <a:spcPct val="11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dirty="0" smtClean="0"/>
              <a:t>The immersive environment can be similar to the real world in order to create a lifelike experience grounded in reality or sci-fi.</a:t>
            </a:r>
          </a:p>
          <a:p>
            <a:pPr>
              <a:lnSpc>
                <a:spcPct val="11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800" dirty="0" smtClean="0"/>
              <a:t>With a </a:t>
            </a:r>
            <a:r>
              <a:rPr lang="en-US" sz="2800" b="1" dirty="0" smtClean="0">
                <a:solidFill>
                  <a:srgbClr val="C00000"/>
                </a:solidFill>
              </a:rPr>
              <a:t>headset</a:t>
            </a:r>
            <a:r>
              <a:rPr lang="en-US" sz="2800" dirty="0" smtClean="0"/>
              <a:t> and </a:t>
            </a:r>
            <a:r>
              <a:rPr lang="en-US" sz="2800" b="1" dirty="0" smtClean="0">
                <a:solidFill>
                  <a:srgbClr val="C00000"/>
                </a:solidFill>
              </a:rPr>
              <a:t>motion tracking</a:t>
            </a:r>
            <a:r>
              <a:rPr lang="en-US" sz="2800" dirty="0" smtClean="0"/>
              <a:t>, VR lets you look around a virtual space as if you're actually there.</a:t>
            </a:r>
          </a:p>
          <a:p>
            <a:pPr>
              <a:lnSpc>
                <a:spcPct val="11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800" dirty="0" smtClean="0"/>
              <a:t>Virtual Reality(VR)is the use of </a:t>
            </a:r>
            <a:r>
              <a:rPr lang="en-US" sz="2800" b="1" dirty="0" smtClean="0">
                <a:solidFill>
                  <a:srgbClr val="C00000"/>
                </a:solidFill>
              </a:rPr>
              <a:t>computer graphics </a:t>
            </a:r>
            <a:r>
              <a:rPr lang="en-US" sz="2800" dirty="0" smtClean="0"/>
              <a:t>and </a:t>
            </a:r>
            <a:r>
              <a:rPr lang="en-US" sz="2800" b="1" dirty="0" smtClean="0">
                <a:solidFill>
                  <a:srgbClr val="C00000"/>
                </a:solidFill>
              </a:rPr>
              <a:t>other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technologies(</a:t>
            </a:r>
            <a:r>
              <a:rPr kumimoji="1" lang="en-AU" sz="2800" dirty="0" smtClean="0">
                <a:solidFill>
                  <a:srgbClr val="0000CC"/>
                </a:solidFill>
              </a:rPr>
              <a:t>multi-sensory information program which tracks a user in real time</a:t>
            </a:r>
            <a:r>
              <a:rPr lang="en-US" sz="2800" b="1" dirty="0" smtClean="0">
                <a:solidFill>
                  <a:srgbClr val="C00000"/>
                </a:solidFill>
              </a:rPr>
              <a:t>)</a:t>
            </a:r>
            <a:r>
              <a:rPr lang="en-US" sz="2800" dirty="0" smtClean="0"/>
              <a:t> to create a </a:t>
            </a:r>
            <a:r>
              <a:rPr lang="en-US" sz="2800" b="1" dirty="0" smtClean="0">
                <a:solidFill>
                  <a:srgbClr val="C00000"/>
                </a:solidFill>
              </a:rPr>
              <a:t>simulated environment </a:t>
            </a:r>
            <a:r>
              <a:rPr lang="en-US" sz="2800" dirty="0" smtClean="0"/>
              <a:t>in which the user interacts.</a:t>
            </a:r>
          </a:p>
          <a:p>
            <a:pPr>
              <a:lnSpc>
                <a:spcPct val="110000"/>
              </a:lnSpc>
              <a:buClr>
                <a:srgbClr val="C00000"/>
              </a:buClr>
              <a:buFont typeface="Wingdings" pitchFamily="2" charset="2"/>
              <a:buChar char="q"/>
            </a:pPr>
            <a:endParaRPr lang="en-US" sz="2800" b="1" dirty="0" smtClean="0">
              <a:solidFill>
                <a:srgbClr val="C00000"/>
              </a:solidFill>
            </a:endParaRPr>
          </a:p>
          <a:p>
            <a:endParaRPr lang="en-US" sz="2800" b="1" dirty="0" smtClean="0">
              <a:solidFill>
                <a:srgbClr val="C00000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65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66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14- Virtual Reality   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4" name="AutoShape 6" descr="Image result for Virtual reality + computer Graphics"/>
          <p:cNvSpPr>
            <a:spLocks noChangeAspect="1" noChangeArrowheads="1"/>
          </p:cNvSpPr>
          <p:nvPr/>
        </p:nvSpPr>
        <p:spPr bwMode="auto">
          <a:xfrm>
            <a:off x="155575" y="-1096963"/>
            <a:ext cx="3810000" cy="2286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6" name="AutoShape 8" descr="Image result for Virtual reality + computer Graphics"/>
          <p:cNvSpPr>
            <a:spLocks noChangeAspect="1" noChangeArrowheads="1"/>
          </p:cNvSpPr>
          <p:nvPr/>
        </p:nvSpPr>
        <p:spPr bwMode="auto">
          <a:xfrm>
            <a:off x="155575" y="-1096963"/>
            <a:ext cx="3810000" cy="2286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325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41719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6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571612"/>
            <a:ext cx="338137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5715008" y="4500570"/>
            <a:ext cx="27146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CC"/>
                </a:solidFill>
              </a:rPr>
              <a:t>Virtual reality devices</a:t>
            </a:r>
            <a:r>
              <a:rPr lang="en-US" dirty="0" smtClean="0"/>
              <a:t>.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1472" y="4429132"/>
            <a:ext cx="378621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CC"/>
                </a:solidFill>
              </a:rPr>
              <a:t>Performing virtual surgery</a:t>
            </a:r>
            <a:r>
              <a:rPr lang="en-US" dirty="0" smtClean="0"/>
              <a:t>. 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Virtual Environment (VE)</a:t>
            </a:r>
          </a:p>
          <a:p>
            <a:pPr lvl="1"/>
            <a:r>
              <a:rPr lang="en-US" dirty="0" smtClean="0"/>
              <a:t>A computer generated world with which the user can interact.</a:t>
            </a:r>
          </a:p>
          <a:p>
            <a:pPr lvl="1"/>
            <a:r>
              <a:rPr lang="en-US" dirty="0" smtClean="0"/>
              <a:t>Interaction can vary from looking around to interactively modifying the world.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67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14- Virtual Reality   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Cont.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285728"/>
            <a:ext cx="7772400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15- Data Visualization</a:t>
            </a:r>
            <a:endParaRPr lang="en-GB" alt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68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143000" y="811213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20631" rIns="0" bIns="0">
            <a:spAutoFit/>
          </a:bodyPr>
          <a:lstStyle/>
          <a:p>
            <a:endParaRPr lang="nl-NL" altLang="en-US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143000" y="811213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20631" rIns="0" bIns="0">
            <a:spAutoFit/>
          </a:bodyPr>
          <a:lstStyle/>
          <a:p>
            <a:endParaRPr lang="nl-NL" altLang="en-US"/>
          </a:p>
        </p:txBody>
      </p:sp>
      <p:pic>
        <p:nvPicPr>
          <p:cNvPr id="1946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5529"/>
            <a:ext cx="3891282" cy="409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Rectangle 3"/>
          <p:cNvSpPr>
            <a:spLocks noChangeArrowheads="1"/>
          </p:cNvSpPr>
          <p:nvPr/>
        </p:nvSpPr>
        <p:spPr bwMode="auto">
          <a:xfrm>
            <a:off x="142844" y="5805488"/>
            <a:ext cx="4071966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GB" altLang="en-US" sz="2000" dirty="0"/>
              <a:t>Bruckner and </a:t>
            </a:r>
            <a:r>
              <a:rPr lang="en-GB" altLang="en-US" sz="2000" dirty="0" err="1"/>
              <a:t>Gr</a:t>
            </a:r>
            <a:r>
              <a:rPr lang="en-US" altLang="en-US" sz="2000" dirty="0" err="1"/>
              <a:t>oeller</a:t>
            </a:r>
            <a:r>
              <a:rPr lang="en-US" altLang="en-US" sz="2000" dirty="0"/>
              <a:t>,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altLang="en-US" sz="2000" dirty="0"/>
              <a:t>TU</a:t>
            </a:r>
            <a:r>
              <a:rPr lang="en-GB" altLang="en-US" sz="2000" dirty="0"/>
              <a:t> Vienna, 2007 </a:t>
            </a:r>
            <a:r>
              <a:rPr lang="en-GB" altLang="en-US" sz="2000" dirty="0">
                <a:hlinkClick r:id="rId3"/>
              </a:rPr>
              <a:t> </a:t>
            </a:r>
            <a:endParaRPr lang="en-GB" altLang="en-US" sz="2000" dirty="0"/>
          </a:p>
        </p:txBody>
      </p:sp>
      <p:pic>
        <p:nvPicPr>
          <p:cNvPr id="19464" name="Picture 13" descr="hebexample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57364"/>
            <a:ext cx="4176464" cy="380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Rectangle 3"/>
          <p:cNvSpPr>
            <a:spLocks noChangeArrowheads="1"/>
          </p:cNvSpPr>
          <p:nvPr/>
        </p:nvSpPr>
        <p:spPr bwMode="auto">
          <a:xfrm>
            <a:off x="5500694" y="5857892"/>
            <a:ext cx="265430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GB" altLang="en-US" sz="2000" dirty="0" err="1"/>
              <a:t>Holten</a:t>
            </a:r>
            <a:r>
              <a:rPr lang="en-US" altLang="en-US" sz="2000" dirty="0"/>
              <a:t>, TU</a:t>
            </a:r>
            <a:r>
              <a:rPr lang="en-GB" altLang="en-US" sz="2000" dirty="0"/>
              <a:t>/e, 2007 </a:t>
            </a:r>
            <a:r>
              <a:rPr lang="en-GB" altLang="en-US" sz="2000" dirty="0">
                <a:hlinkClick r:id="rId3"/>
              </a:rPr>
              <a:t> </a:t>
            </a:r>
            <a:endParaRPr lang="en-GB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Historical Timeline</a:t>
            </a:r>
            <a:b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Graphics: 1950-1960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14282" y="1673424"/>
            <a:ext cx="8929718" cy="5184576"/>
          </a:xfrm>
        </p:spPr>
        <p:txBody>
          <a:bodyPr>
            <a:normAutofit fontScale="92500" lnSpcReduction="10000"/>
          </a:bodyPr>
          <a:lstStyle/>
          <a:p>
            <a:pPr>
              <a:tabLst>
                <a:tab pos="457200" algn="l"/>
                <a:tab pos="9140825" algn="l"/>
              </a:tabLst>
            </a:pPr>
            <a:r>
              <a:rPr lang="en-GB" sz="3000" dirty="0" smtClean="0"/>
              <a:t>Computer graphics goes back to  the earliest days of computing (</a:t>
            </a:r>
            <a:r>
              <a:rPr lang="en-GB" sz="3000" b="1" dirty="0" smtClean="0"/>
              <a:t>simple graphics display</a:t>
            </a:r>
            <a:r>
              <a:rPr lang="en-GB" sz="3000" dirty="0" smtClean="0"/>
              <a:t>).</a:t>
            </a:r>
          </a:p>
          <a:p>
            <a:r>
              <a:rPr lang="en-US" sz="3000" b="1" u="sng" dirty="0" smtClean="0"/>
              <a:t>William Fetter </a:t>
            </a:r>
            <a:r>
              <a:rPr lang="en-US" sz="3000" dirty="0" smtClean="0"/>
              <a:t>coined term “computer graphics” in 1960 to describe new design </a:t>
            </a:r>
          </a:p>
          <a:p>
            <a:pPr>
              <a:buNone/>
            </a:pPr>
            <a:r>
              <a:rPr lang="en-US" sz="3000" dirty="0" smtClean="0"/>
              <a:t>methods he was pursuing at</a:t>
            </a:r>
          </a:p>
          <a:p>
            <a:pPr>
              <a:buNone/>
            </a:pPr>
            <a:r>
              <a:rPr lang="en-US" sz="3000" dirty="0" smtClean="0"/>
              <a:t> </a:t>
            </a:r>
            <a:r>
              <a:rPr lang="en-US" sz="3000" b="1" dirty="0" smtClean="0"/>
              <a:t>Boeing</a:t>
            </a:r>
            <a:r>
              <a:rPr lang="en-US" sz="3000" dirty="0" smtClean="0"/>
              <a:t> for cockpit ergonomics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sz="3000" dirty="0" smtClean="0"/>
              <a:t>Created a series of widely reproduced images on “pen plotter” exploring cockpit design, using 3D model of human body.  </a:t>
            </a:r>
          </a:p>
          <a:p>
            <a:pPr algn="just">
              <a:buNone/>
            </a:pPr>
            <a:endParaRPr lang="en-US" sz="5400" b="1" dirty="0"/>
          </a:p>
        </p:txBody>
      </p:sp>
      <p:sp>
        <p:nvSpPr>
          <p:cNvPr id="7" name="عنصر نائب للتذييل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69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2" name="Picture 6" descr="fetter_boei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2928934"/>
            <a:ext cx="338437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1000132"/>
          </a:xfrm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Components of Computer Graphics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altLang="ko-KR" sz="2800" b="1" dirty="0" smtClean="0">
                <a:solidFill>
                  <a:srgbClr val="C00000"/>
                </a:solidFill>
                <a:ea typeface="Gulim" pitchFamily="34" charset="-127"/>
              </a:rPr>
              <a:t>Rendering</a:t>
            </a:r>
          </a:p>
          <a:p>
            <a:pPr lvl="1"/>
            <a:r>
              <a:rPr lang="en-US" altLang="ko-KR" dirty="0" smtClean="0"/>
              <a:t>Constructing 2D images from 3D models.</a:t>
            </a:r>
          </a:p>
          <a:p>
            <a:pPr lvl="1"/>
            <a:r>
              <a:rPr lang="en-US" altLang="ko-KR" dirty="0" smtClean="0"/>
              <a:t>Applying physically based  procedures  to generate (photorealistic) images from scenes (using lighting and shading).</a:t>
            </a:r>
          </a:p>
          <a:p>
            <a:pPr lvl="1"/>
            <a:r>
              <a:rPr lang="en-US" altLang="ko-KR" dirty="0" smtClean="0"/>
              <a:t>Simulate the way light sources interact with these surfaces, color, pattern.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7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643050"/>
            <a:ext cx="3024336" cy="22322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</p:pic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>
          <a:xfrm>
            <a:off x="500034" y="214290"/>
            <a:ext cx="8229600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Historical Timeline </a:t>
            </a:r>
            <a:b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Ivan 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Sutherland (1963) - SKETCHPAD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70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57158" y="1571612"/>
            <a:ext cx="5112568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800" dirty="0" smtClean="0"/>
              <a:t>First  truly interactive  graphics system, </a:t>
            </a:r>
            <a:r>
              <a:rPr lang="en-US" sz="2800" b="1" dirty="0" smtClean="0"/>
              <a:t>Sketchpad</a:t>
            </a:r>
            <a:r>
              <a:rPr lang="en-US" sz="2800" dirty="0" smtClean="0"/>
              <a:t>, pioneered at MIT by Ivan Sutherland for his </a:t>
            </a:r>
            <a:r>
              <a:rPr lang="en-US" sz="2800" dirty="0" err="1" smtClean="0"/>
              <a:t>Ph.D</a:t>
            </a:r>
            <a:r>
              <a:rPr lang="en-US" sz="2800" dirty="0" smtClean="0"/>
              <a:t> in 1963.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 Thesis Used TX-2 transistorized “mainframe” at  Lincoln Lab</a:t>
            </a:r>
          </a:p>
        </p:txBody>
      </p:sp>
      <p:pic>
        <p:nvPicPr>
          <p:cNvPr id="8" name="Picture 2" descr="Ivan Sutherland at CH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000504"/>
            <a:ext cx="3000396" cy="235745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28596" y="4429132"/>
            <a:ext cx="507209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buFont typeface="Wingdings" pitchFamily="2" charset="2"/>
              <a:buChar char="§"/>
            </a:pPr>
            <a:r>
              <a:rPr lang="en-US" sz="2500" b="1" dirty="0" smtClean="0"/>
              <a:t>PORN </a:t>
            </a:r>
            <a:r>
              <a:rPr lang="en-US" sz="2500" dirty="0" smtClean="0"/>
              <a:t>   May 16, 1938 (age 89)</a:t>
            </a:r>
            <a:br>
              <a:rPr lang="en-US" sz="2500" dirty="0" smtClean="0"/>
            </a:br>
            <a:r>
              <a:rPr lang="en-US" sz="2500" dirty="0" smtClean="0">
                <a:hlinkClick r:id="rId5" tooltip="Hastings, Nebraska"/>
              </a:rPr>
              <a:t>Hastings</a:t>
            </a:r>
            <a:r>
              <a:rPr lang="en-US" sz="2500" dirty="0" smtClean="0"/>
              <a:t>, Nebraska, United States </a:t>
            </a:r>
          </a:p>
          <a:p>
            <a:pPr marL="0" lvl="5"/>
            <a:r>
              <a:rPr lang="en-US" sz="2500" b="1" dirty="0" smtClean="0"/>
              <a:t>Fields</a:t>
            </a:r>
            <a:r>
              <a:rPr lang="en-US" sz="2500" dirty="0" smtClean="0"/>
              <a:t>    </a:t>
            </a:r>
            <a:r>
              <a:rPr lang="en-US" sz="2500" dirty="0" smtClean="0">
                <a:hlinkClick r:id="rId6" tooltip="Computer science"/>
              </a:rPr>
              <a:t>Computer science</a:t>
            </a:r>
            <a:r>
              <a:rPr lang="en-US" sz="2500" dirty="0" smtClean="0"/>
              <a:t>  ,  Internet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500034" y="214290"/>
            <a:ext cx="8229600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Historical Timeline </a:t>
            </a:r>
            <a:b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Ivan 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Sutherland (1963) - SKETCHPAD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4829196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3000" dirty="0" smtClean="0"/>
              <a:t>Recognized the potential of man-machine  interaction </a:t>
            </a:r>
          </a:p>
          <a:p>
            <a:pPr lvl="1"/>
            <a:r>
              <a:rPr lang="en-US" sz="3000" dirty="0" smtClean="0"/>
              <a:t>Loop</a:t>
            </a:r>
          </a:p>
          <a:p>
            <a:pPr lvl="2"/>
            <a:r>
              <a:rPr lang="en-US" sz="2600" dirty="0" smtClean="0"/>
              <a:t>Display something</a:t>
            </a:r>
          </a:p>
          <a:p>
            <a:pPr lvl="2"/>
            <a:r>
              <a:rPr lang="en-US" sz="2600" dirty="0" smtClean="0"/>
              <a:t>User moves light pen</a:t>
            </a:r>
          </a:p>
          <a:p>
            <a:pPr lvl="2"/>
            <a:r>
              <a:rPr lang="en-US" sz="2600" dirty="0" smtClean="0"/>
              <a:t>Computer generates new display</a:t>
            </a:r>
          </a:p>
          <a:p>
            <a:pPr lvl="1"/>
            <a:r>
              <a:rPr lang="en-US" sz="3000" dirty="0" smtClean="0"/>
              <a:t>Sutherland also created many of the now common algorithms for computer graphics</a:t>
            </a:r>
          </a:p>
          <a:p>
            <a:r>
              <a:rPr lang="en-US" sz="3000" dirty="0" smtClean="0"/>
              <a:t>pop-up menus</a:t>
            </a:r>
          </a:p>
          <a:p>
            <a:r>
              <a:rPr lang="en-US" sz="3000" dirty="0" smtClean="0"/>
              <a:t>constraint-based drawing</a:t>
            </a:r>
          </a:p>
          <a:p>
            <a:r>
              <a:rPr lang="en-US" sz="3000" dirty="0" smtClean="0"/>
              <a:t>hierarchical modeling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71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428596" y="214290"/>
            <a:ext cx="8229600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Historical Timeline </a:t>
            </a:r>
            <a:b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Display 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hardware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idx="1"/>
          </p:nvPr>
        </p:nvSpPr>
        <p:spPr>
          <a:xfrm>
            <a:off x="285720" y="1500174"/>
            <a:ext cx="8643998" cy="5143512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8600" b="1" dirty="0" smtClean="0">
                <a:solidFill>
                  <a:srgbClr val="C00000"/>
                </a:solidFill>
              </a:rPr>
              <a:t>Vector </a:t>
            </a:r>
            <a:r>
              <a:rPr lang="en-US" sz="8600" b="1" dirty="0">
                <a:solidFill>
                  <a:srgbClr val="C00000"/>
                </a:solidFill>
              </a:rPr>
              <a:t>displays</a:t>
            </a:r>
          </a:p>
          <a:p>
            <a:pPr lvl="1">
              <a:lnSpc>
                <a:spcPct val="120000"/>
              </a:lnSpc>
            </a:pPr>
            <a:r>
              <a:rPr lang="en-US" sz="8600" b="1" dirty="0">
                <a:solidFill>
                  <a:srgbClr val="0000CC"/>
                </a:solidFill>
              </a:rPr>
              <a:t>1963 </a:t>
            </a:r>
            <a:r>
              <a:rPr lang="en-US" sz="8600" dirty="0"/>
              <a:t>– </a:t>
            </a:r>
            <a:r>
              <a:rPr lang="en-US" sz="8600" dirty="0" smtClean="0"/>
              <a:t>Modified Oscilloscope</a:t>
            </a:r>
            <a:endParaRPr lang="en-US" sz="8600" dirty="0"/>
          </a:p>
          <a:p>
            <a:pPr lvl="1">
              <a:lnSpc>
                <a:spcPct val="120000"/>
              </a:lnSpc>
            </a:pPr>
            <a:r>
              <a:rPr lang="en-US" sz="8600" b="1" dirty="0">
                <a:solidFill>
                  <a:srgbClr val="0000CC"/>
                </a:solidFill>
              </a:rPr>
              <a:t>1974</a:t>
            </a:r>
            <a:r>
              <a:rPr lang="en-US" sz="8600" dirty="0"/>
              <a:t> – Evans and Sutherland Picture System</a:t>
            </a:r>
          </a:p>
          <a:p>
            <a:pPr>
              <a:lnSpc>
                <a:spcPct val="120000"/>
              </a:lnSpc>
            </a:pPr>
            <a:r>
              <a:rPr lang="en-US" sz="8600" b="1" dirty="0" smtClean="0">
                <a:solidFill>
                  <a:srgbClr val="C00000"/>
                </a:solidFill>
              </a:rPr>
              <a:t>Raster </a:t>
            </a:r>
            <a:r>
              <a:rPr lang="en-US" sz="8600" b="1" dirty="0">
                <a:solidFill>
                  <a:srgbClr val="C00000"/>
                </a:solidFill>
              </a:rPr>
              <a:t>displays</a:t>
            </a:r>
          </a:p>
          <a:p>
            <a:pPr lvl="1">
              <a:lnSpc>
                <a:spcPct val="120000"/>
              </a:lnSpc>
            </a:pPr>
            <a:r>
              <a:rPr lang="en-US" sz="8600" b="1" dirty="0">
                <a:solidFill>
                  <a:srgbClr val="0000CC"/>
                </a:solidFill>
              </a:rPr>
              <a:t>1975 </a:t>
            </a:r>
            <a:r>
              <a:rPr lang="en-US" sz="8600" b="1" dirty="0" smtClean="0">
                <a:solidFill>
                  <a:srgbClr val="0000CC"/>
                </a:solidFill>
              </a:rPr>
              <a:t>  </a:t>
            </a:r>
            <a:r>
              <a:rPr lang="en-US" sz="8600" dirty="0" smtClean="0"/>
              <a:t>–</a:t>
            </a:r>
            <a:r>
              <a:rPr lang="en-US" sz="7000" dirty="0" smtClean="0"/>
              <a:t> </a:t>
            </a:r>
            <a:r>
              <a:rPr lang="en-US" sz="8600" dirty="0"/>
              <a:t>Evans and Sutherland </a:t>
            </a:r>
            <a:r>
              <a:rPr lang="en-US" sz="8600" dirty="0" smtClean="0"/>
              <a:t> Frame Buffer (</a:t>
            </a:r>
            <a:r>
              <a:rPr lang="en-US" sz="8600" b="1" dirty="0" smtClean="0">
                <a:solidFill>
                  <a:srgbClr val="C00000"/>
                </a:solidFill>
              </a:rPr>
              <a:t>FB</a:t>
            </a:r>
            <a:r>
              <a:rPr lang="en-US" sz="8600" dirty="0" smtClean="0"/>
              <a:t>)</a:t>
            </a:r>
            <a:endParaRPr lang="en-US" sz="8600" dirty="0"/>
          </a:p>
          <a:p>
            <a:pPr lvl="1">
              <a:lnSpc>
                <a:spcPct val="120000"/>
              </a:lnSpc>
            </a:pPr>
            <a:r>
              <a:rPr lang="en-US" sz="8600" b="1" dirty="0">
                <a:solidFill>
                  <a:srgbClr val="0000CC"/>
                </a:solidFill>
              </a:rPr>
              <a:t>1980s</a:t>
            </a:r>
            <a:r>
              <a:rPr lang="en-US" sz="8600" dirty="0"/>
              <a:t> – cheap frame buffers </a:t>
            </a:r>
            <a:r>
              <a:rPr lang="en-US" sz="8600" dirty="0">
                <a:sym typeface="Symbol" pitchFamily="18" charset="2"/>
              </a:rPr>
              <a:t> </a:t>
            </a:r>
            <a:r>
              <a:rPr lang="en-US" sz="8600" dirty="0"/>
              <a:t>bit-mapped personal computers</a:t>
            </a:r>
          </a:p>
          <a:p>
            <a:pPr lvl="1">
              <a:lnSpc>
                <a:spcPct val="120000"/>
              </a:lnSpc>
            </a:pPr>
            <a:r>
              <a:rPr lang="en-US" sz="8600" b="1" dirty="0">
                <a:solidFill>
                  <a:srgbClr val="0000CC"/>
                </a:solidFill>
              </a:rPr>
              <a:t>1990s</a:t>
            </a:r>
            <a:r>
              <a:rPr lang="en-US" sz="8600" dirty="0"/>
              <a:t> – </a:t>
            </a:r>
            <a:r>
              <a:rPr lang="en-US" sz="8600" dirty="0" smtClean="0"/>
              <a:t>Liquid-Crystal Displays  (</a:t>
            </a:r>
            <a:r>
              <a:rPr lang="en-US" sz="8600" b="1" dirty="0" smtClean="0">
                <a:solidFill>
                  <a:srgbClr val="C00000"/>
                </a:solidFill>
              </a:rPr>
              <a:t>LCD</a:t>
            </a:r>
            <a:r>
              <a:rPr lang="en-US" sz="8600" dirty="0" smtClean="0"/>
              <a:t>)</a:t>
            </a:r>
            <a:r>
              <a:rPr lang="en-US" sz="8600" dirty="0" smtClean="0">
                <a:sym typeface="Symbol" pitchFamily="18" charset="2"/>
              </a:rPr>
              <a:t></a:t>
            </a:r>
            <a:r>
              <a:rPr lang="en-US" sz="8600" dirty="0" smtClean="0"/>
              <a:t> Laptops</a:t>
            </a:r>
            <a:endParaRPr lang="en-US" sz="8600" dirty="0"/>
          </a:p>
          <a:p>
            <a:pPr lvl="1">
              <a:lnSpc>
                <a:spcPct val="120000"/>
              </a:lnSpc>
            </a:pPr>
            <a:r>
              <a:rPr lang="en-US" sz="8600" b="1" dirty="0">
                <a:solidFill>
                  <a:srgbClr val="0000CC"/>
                </a:solidFill>
              </a:rPr>
              <a:t>2000s</a:t>
            </a:r>
            <a:r>
              <a:rPr lang="en-US" sz="8600" dirty="0"/>
              <a:t> – </a:t>
            </a:r>
            <a:r>
              <a:rPr lang="en-US" sz="8600" dirty="0" smtClean="0"/>
              <a:t>Micro-Mirror Projectors (</a:t>
            </a:r>
            <a:r>
              <a:rPr lang="en-US" sz="8600" b="1" dirty="0" smtClean="0">
                <a:solidFill>
                  <a:srgbClr val="C00000"/>
                </a:solidFill>
              </a:rPr>
              <a:t>MMP</a:t>
            </a:r>
            <a:r>
              <a:rPr lang="en-US" sz="8600" dirty="0" smtClean="0"/>
              <a:t>) </a:t>
            </a:r>
            <a:r>
              <a:rPr lang="en-US" sz="8600" dirty="0">
                <a:sym typeface="Symbol" pitchFamily="18" charset="2"/>
              </a:rPr>
              <a:t>  </a:t>
            </a:r>
            <a:r>
              <a:rPr lang="en-US" sz="8600" dirty="0" smtClean="0">
                <a:sym typeface="Symbol" pitchFamily="18" charset="2"/>
              </a:rPr>
              <a:t>Digital Cinema.</a:t>
            </a:r>
            <a:endParaRPr lang="en-US" sz="860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Historical Timeline </a:t>
            </a:r>
            <a:b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Input 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hardware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idx="1"/>
          </p:nvPr>
        </p:nvSpPr>
        <p:spPr>
          <a:xfrm>
            <a:off x="142844" y="1600200"/>
            <a:ext cx="8786874" cy="45259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2D</a:t>
            </a:r>
          </a:p>
          <a:p>
            <a:pPr lvl="1"/>
            <a:r>
              <a:rPr lang="en-US" dirty="0"/>
              <a:t>light pen, tablet, mouse, joystick, track ball, touch panel, etc.</a:t>
            </a:r>
          </a:p>
          <a:p>
            <a:pPr lvl="1"/>
            <a:r>
              <a:rPr lang="en-US" b="1" dirty="0">
                <a:solidFill>
                  <a:srgbClr val="0000CC"/>
                </a:solidFill>
              </a:rPr>
              <a:t>1970s &amp; 80s </a:t>
            </a:r>
            <a:r>
              <a:rPr lang="en-US" dirty="0"/>
              <a:t>- CCD analog image sensor + frame grabber</a:t>
            </a:r>
          </a:p>
          <a:p>
            <a:pPr lvl="1"/>
            <a:r>
              <a:rPr lang="en-US" b="1" dirty="0">
                <a:solidFill>
                  <a:srgbClr val="0000CC"/>
                </a:solidFill>
              </a:rPr>
              <a:t>1990s &amp; 2000’s </a:t>
            </a:r>
            <a:r>
              <a:rPr lang="en-US" dirty="0"/>
              <a:t>- CMOS digital sensor + in-camera processing</a:t>
            </a:r>
          </a:p>
        </p:txBody>
      </p:sp>
      <p:sp>
        <p:nvSpPr>
          <p:cNvPr id="14" name="عنصر نائب للتذييل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عنصر نائب لرقم الشريحة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73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85750" y="4214813"/>
            <a:ext cx="8704263" cy="2120900"/>
            <a:chOff x="180" y="2655"/>
            <a:chExt cx="5483" cy="1336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180" y="2842"/>
              <a:ext cx="5483" cy="1149"/>
              <a:chOff x="180" y="2590"/>
              <a:chExt cx="5483" cy="1149"/>
            </a:xfrm>
          </p:grpSpPr>
          <p:pic>
            <p:nvPicPr>
              <p:cNvPr id="20494" name="Picture 14" descr="C:\users\levoy\talks\dig-phot\nayar-cvpr00-mask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0" y="2628"/>
                <a:ext cx="1826" cy="111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0495" name="Picture 15" descr="C:\users\levoy\talks\dig-phot\nayar-cvpr00-curves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50" y="2628"/>
                <a:ext cx="1547" cy="109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0496" name="Text Box 16"/>
              <p:cNvSpPr txBox="1">
                <a:spLocks noChangeArrowheads="1"/>
              </p:cNvSpPr>
              <p:nvPr/>
            </p:nvSpPr>
            <p:spPr bwMode="auto">
              <a:xfrm>
                <a:off x="1960" y="2955"/>
                <a:ext cx="372" cy="36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ym typeface="Symbol" pitchFamily="18" charset="2"/>
                  </a:rPr>
                  <a:t></a:t>
                </a:r>
                <a:endParaRPr lang="en-US" dirty="0"/>
              </a:p>
            </p:txBody>
          </p:sp>
          <p:sp>
            <p:nvSpPr>
              <p:cNvPr id="20497" name="Text Box 17"/>
              <p:cNvSpPr txBox="1">
                <a:spLocks noChangeArrowheads="1"/>
              </p:cNvSpPr>
              <p:nvPr/>
            </p:nvSpPr>
            <p:spPr bwMode="auto">
              <a:xfrm>
                <a:off x="3874" y="2955"/>
                <a:ext cx="403" cy="40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ym typeface="Symbol" pitchFamily="18" charset="2"/>
                  </a:rPr>
                  <a:t></a:t>
                </a:r>
                <a:endParaRPr lang="en-US" sz="3600" dirty="0"/>
              </a:p>
            </p:txBody>
          </p:sp>
          <p:pic>
            <p:nvPicPr>
              <p:cNvPr id="20498" name="Picture 18" descr="C:\users\levoy\talks\dig-phot\nayar-cvpr00-composite-curve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210" y="2590"/>
                <a:ext cx="1453" cy="108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20500" name="Text Box 20"/>
            <p:cNvSpPr txBox="1">
              <a:spLocks noChangeArrowheads="1"/>
            </p:cNvSpPr>
            <p:nvPr/>
          </p:nvSpPr>
          <p:spPr bwMode="auto">
            <a:xfrm>
              <a:off x="5024" y="2655"/>
              <a:ext cx="5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[Nayar00]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714348" y="2143116"/>
            <a:ext cx="6592887" cy="3479800"/>
          </a:xfrm>
        </p:spPr>
        <p:txBody>
          <a:bodyPr>
            <a:normAutofit/>
          </a:bodyPr>
          <a:lstStyle/>
          <a:p>
            <a:r>
              <a:rPr lang="en-US" sz="2800" dirty="0"/>
              <a:t>negative film  =  130:1  (7 stops)</a:t>
            </a:r>
          </a:p>
          <a:p>
            <a:r>
              <a:rPr lang="en-US" sz="2800" dirty="0"/>
              <a:t>paper prints    =  46:1</a:t>
            </a:r>
          </a:p>
          <a:p>
            <a:r>
              <a:rPr lang="en-US" sz="2800" dirty="0"/>
              <a:t>[Debevec97]  =  250,000:1  (18 stops)</a:t>
            </a:r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Computer Graphics - Chapter (1)                       Diaa Eldein Mustafa Ahmed-2018</a:t>
            </a:r>
            <a:endParaRPr lang="en-US"/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mtClean="0"/>
              <a:pPr/>
              <a:t>74</a:t>
            </a:fld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74688" y="2824163"/>
            <a:ext cx="8140700" cy="3211512"/>
            <a:chOff x="397" y="2024"/>
            <a:chExt cx="5128" cy="2023"/>
          </a:xfrm>
        </p:grpSpPr>
        <p:pic>
          <p:nvPicPr>
            <p:cNvPr id="41994" name="Picture 10" descr="C:\users\levoy\talks\dig-phot\debevec-sig97-churche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" y="2857"/>
              <a:ext cx="3240" cy="1190"/>
            </a:xfrm>
            <a:prstGeom prst="rect">
              <a:avLst/>
            </a:prstGeom>
            <a:noFill/>
          </p:spPr>
        </p:pic>
        <p:sp>
          <p:nvSpPr>
            <p:cNvPr id="41995" name="Text Box 11"/>
            <p:cNvSpPr txBox="1">
              <a:spLocks noChangeArrowheads="1"/>
            </p:cNvSpPr>
            <p:nvPr/>
          </p:nvSpPr>
          <p:spPr bwMode="auto">
            <a:xfrm>
              <a:off x="3754" y="3301"/>
              <a:ext cx="305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ym typeface="Symbol" pitchFamily="18" charset="2"/>
                </a:rPr>
                <a:t></a:t>
              </a:r>
            </a:p>
          </p:txBody>
        </p:sp>
        <p:pic>
          <p:nvPicPr>
            <p:cNvPr id="41996" name="Picture 12" descr="C:\users\levoy\talks\dig-phot\debevec-sig97-highchurch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4" y="2024"/>
              <a:ext cx="1351" cy="202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Historical Timeline </a:t>
            </a:r>
            <a:b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Input 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hardware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35280" cy="4853136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2D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light pen, tablet, mouse, joystick, track ball, touch panel, etc.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1970s &amp; 80s - CCD analog image sensor + frame grabber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1990s &amp; 2000’s - CMOS digital sensor + in-camera processing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  high-X imaging  (dynamic range, resolution, depth of field</a:t>
            </a:r>
            <a:r>
              <a:rPr lang="en-US" dirty="0" smtClean="0">
                <a:sym typeface="Symbol" pitchFamily="18" charset="2"/>
              </a:rPr>
              <a:t>,…)</a:t>
            </a:r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b="1" dirty="0" err="1" smtClean="0">
                <a:solidFill>
                  <a:schemeClr val="tx1"/>
                </a:solidFill>
              </a:rPr>
              <a:t>Diaa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Eldein</a:t>
            </a:r>
            <a:r>
              <a:rPr lang="en-US" b="1" dirty="0" smtClean="0">
                <a:solidFill>
                  <a:schemeClr val="tx1"/>
                </a:solidFill>
              </a:rPr>
              <a:t> Mustafa Ahmed-2018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75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3D</a:t>
            </a:r>
          </a:p>
          <a:p>
            <a:pPr lvl="1"/>
            <a:r>
              <a:rPr lang="en-US" dirty="0" smtClean="0"/>
              <a:t>3D trackers</a:t>
            </a:r>
          </a:p>
          <a:p>
            <a:pPr lvl="1"/>
            <a:r>
              <a:rPr lang="en-US" dirty="0" smtClean="0"/>
              <a:t>multiple cameras</a:t>
            </a:r>
          </a:p>
          <a:p>
            <a:pPr lvl="1"/>
            <a:r>
              <a:rPr lang="en-US" dirty="0" smtClean="0"/>
              <a:t>active rangefinders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other</a:t>
            </a:r>
          </a:p>
          <a:p>
            <a:pPr lvl="1"/>
            <a:r>
              <a:rPr lang="en-US" dirty="0" smtClean="0"/>
              <a:t>data gloves</a:t>
            </a:r>
          </a:p>
          <a:p>
            <a:pPr lvl="1"/>
            <a:r>
              <a:rPr lang="en-US" dirty="0" smtClean="0"/>
              <a:t>voice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76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Historical Timeline </a:t>
            </a:r>
            <a:b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Input 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hardware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142852"/>
            <a:ext cx="8229600" cy="11430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Historical Timeline </a:t>
            </a:r>
            <a:b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Rendering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85860"/>
            <a:ext cx="9144000" cy="474198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+mj-lt"/>
              </a:rPr>
              <a:t>1960s - </a:t>
            </a:r>
            <a:r>
              <a:rPr lang="en-US" sz="2800" b="1" dirty="0" smtClean="0">
                <a:solidFill>
                  <a:srgbClr val="0000CC"/>
                </a:solidFill>
                <a:latin typeface="+mj-lt"/>
              </a:rPr>
              <a:t>The Visibility Problem</a:t>
            </a:r>
            <a:endParaRPr lang="en-US" sz="2800" b="1" dirty="0">
              <a:solidFill>
                <a:srgbClr val="0000CC"/>
              </a:solidFill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Roberts (1963), </a:t>
            </a:r>
            <a:r>
              <a:rPr lang="en-US" dirty="0" err="1">
                <a:latin typeface="+mj-lt"/>
              </a:rPr>
              <a:t>Appel</a:t>
            </a:r>
            <a:r>
              <a:rPr lang="en-US" dirty="0">
                <a:latin typeface="+mj-lt"/>
              </a:rPr>
              <a:t> (1967</a:t>
            </a:r>
            <a:r>
              <a:rPr lang="en-US" dirty="0" smtClean="0">
                <a:latin typeface="+mj-lt"/>
              </a:rPr>
              <a:t>)  </a:t>
            </a:r>
            <a:r>
              <a:rPr lang="en-US" dirty="0">
                <a:latin typeface="+mj-lt"/>
              </a:rPr>
              <a:t>-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Hidden-line Algorithms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Warnock (1969), Watkins (1970) -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Hidden-surface Algorithms</a:t>
            </a:r>
          </a:p>
          <a:p>
            <a:pPr lvl="1">
              <a:spcAft>
                <a:spcPct val="0"/>
              </a:spcAft>
              <a:buSzPct val="100000"/>
              <a:tabLst>
                <a:tab pos="457200" algn="l"/>
                <a:tab pos="9140825" algn="l"/>
              </a:tabLst>
            </a:pPr>
            <a:r>
              <a:rPr lang="en-GB" b="1" dirty="0" smtClean="0">
                <a:solidFill>
                  <a:srgbClr val="C00000"/>
                </a:solidFill>
                <a:latin typeface="+mj-lt"/>
              </a:rPr>
              <a:t>Wireframe graphics </a:t>
            </a:r>
            <a:r>
              <a:rPr lang="en-GB" dirty="0" smtClean="0">
                <a:latin typeface="+mj-lt"/>
              </a:rPr>
              <a:t>(</a:t>
            </a:r>
            <a:r>
              <a:rPr lang="en-GB" b="1" dirty="0" smtClean="0">
                <a:solidFill>
                  <a:srgbClr val="0000CC"/>
                </a:solidFill>
                <a:latin typeface="+mj-lt"/>
              </a:rPr>
              <a:t>Draw only lines</a:t>
            </a:r>
            <a:r>
              <a:rPr lang="en-GB" dirty="0" smtClean="0">
                <a:latin typeface="+mj-lt"/>
              </a:rPr>
              <a:t>).</a:t>
            </a:r>
          </a:p>
          <a:p>
            <a:pPr lvl="1"/>
            <a:r>
              <a:rPr lang="en-US" dirty="0" smtClean="0">
                <a:latin typeface="+mj-lt"/>
              </a:rPr>
              <a:t>Sutherland </a:t>
            </a:r>
            <a:r>
              <a:rPr lang="en-US" dirty="0">
                <a:latin typeface="+mj-lt"/>
              </a:rPr>
              <a:t>(1974) -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Visibility = Sorting</a:t>
            </a:r>
            <a:endParaRPr lang="en-US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77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59396" name="Picture 4" descr="C:\users\levoy\courses\CS 248, Autumn, 2001\history-images\foley-vec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256"/>
            <a:ext cx="2827368" cy="2019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9397" name="Picture 5" descr="C:\users\levoy\courses\CS 248, Autumn, 2001\history-images\foley-hidden-l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286256"/>
            <a:ext cx="3121025" cy="2000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9398" name="Picture 6" descr="C:\users\levoy\courses\CS 248, Autumn, 2001\history-images\foley-fl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42" y="4286256"/>
            <a:ext cx="2714676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78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i="1" dirty="0" smtClean="0"/>
              <a:t>Wireframe</a:t>
            </a:r>
            <a:r>
              <a:rPr lang="en-US" sz="2800" b="1" dirty="0" smtClean="0"/>
              <a:t> graphics</a:t>
            </a:r>
          </a:p>
          <a:p>
            <a:pPr lvl="1"/>
            <a:r>
              <a:rPr lang="en-US" sz="2400" b="1" dirty="0" smtClean="0"/>
              <a:t>Draw only lines</a:t>
            </a:r>
          </a:p>
          <a:p>
            <a:r>
              <a:rPr lang="en-US" sz="2800" b="1" dirty="0" smtClean="0"/>
              <a:t>Sketchpad</a:t>
            </a:r>
          </a:p>
          <a:p>
            <a:r>
              <a:rPr lang="en-US" sz="2800" b="1" dirty="0" smtClean="0"/>
              <a:t>Display Processors</a:t>
            </a:r>
          </a:p>
          <a:p>
            <a:r>
              <a:rPr lang="en-US" sz="2800" b="1" dirty="0" smtClean="0"/>
              <a:t>Storage tube</a:t>
            </a:r>
          </a:p>
        </p:txBody>
      </p:sp>
      <p:pic>
        <p:nvPicPr>
          <p:cNvPr id="7" name="Picture 5" descr="hu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81200"/>
            <a:ext cx="3962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33400" y="4953000"/>
            <a:ext cx="292323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Ctr="1">
            <a:spAutoFit/>
          </a:bodyPr>
          <a:lstStyle/>
          <a:p>
            <a:r>
              <a:rPr lang="en-US" sz="2000" b="1" dirty="0"/>
              <a:t>wireframe representation</a:t>
            </a:r>
          </a:p>
          <a:p>
            <a:r>
              <a:rPr lang="en-US" sz="2000" b="1" dirty="0"/>
              <a:t>of sun object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3571868" y="5072074"/>
            <a:ext cx="990600" cy="30480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triangle" w="med" len="med"/>
          </a:ln>
        </p:spPr>
        <p:txBody>
          <a:bodyPr anchor="ctr" anchorCtr="1"/>
          <a:lstStyle/>
          <a:p>
            <a:endParaRPr 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85728"/>
            <a:ext cx="7772400" cy="106680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Historical Timeline </a:t>
            </a:r>
            <a:b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Graphics: 1960-1970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79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Rectangle 580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28596" y="1214422"/>
            <a:ext cx="8286808" cy="5124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Appearance in available views is used to determine appearance in novel views.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Rendering is faster.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581" descr="boromini_illusio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2857496"/>
            <a:ext cx="3857652" cy="3357586"/>
          </a:xfrm>
          <a:prstGeom prst="rect">
            <a:avLst/>
          </a:prstGeom>
          <a:noFill/>
          <a:ln/>
        </p:spPr>
      </p:pic>
      <p:pic>
        <p:nvPicPr>
          <p:cNvPr id="8" name="Picture 583" descr="borromi_spadaCA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42910" y="2857496"/>
            <a:ext cx="3614736" cy="3357586"/>
          </a:xfrm>
          <a:prstGeom prst="rect">
            <a:avLst/>
          </a:prstGeom>
          <a:noFill/>
          <a:ln/>
        </p:spPr>
      </p:pic>
      <p:sp>
        <p:nvSpPr>
          <p:cNvPr id="9" name="Rectangle 579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842946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Image Based Rendering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Components of Computer Graphics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158" y="1571612"/>
            <a:ext cx="8496944" cy="4357718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altLang="ko-KR" sz="2800" b="1" dirty="0" smtClean="0">
                <a:solidFill>
                  <a:srgbClr val="C00000"/>
                </a:solidFill>
                <a:ea typeface="Gulim" pitchFamily="34" charset="-127"/>
              </a:rPr>
              <a:t>Animation</a:t>
            </a:r>
          </a:p>
          <a:p>
            <a:pPr lvl="1"/>
            <a:r>
              <a:rPr lang="en-US" altLang="ko-KR" dirty="0" smtClean="0"/>
              <a:t>Simulating changes over time.</a:t>
            </a:r>
          </a:p>
          <a:p>
            <a:pPr lvl="1"/>
            <a:r>
              <a:rPr lang="en-US" altLang="ko-KR" dirty="0" smtClean="0"/>
              <a:t>Simulates the way object move and interact.</a:t>
            </a:r>
          </a:p>
          <a:p>
            <a:pPr lvl="1"/>
            <a:r>
              <a:rPr lang="en-US" altLang="ko-KR" dirty="0" smtClean="0"/>
              <a:t> (movement) describing how objects change in time.</a:t>
            </a:r>
          </a:p>
          <a:p>
            <a:pPr>
              <a:buFont typeface="Wingdings" pitchFamily="2" charset="2"/>
              <a:buChar char="q"/>
            </a:pPr>
            <a:r>
              <a:rPr lang="en-US" altLang="ko-KR" sz="2800" b="1" dirty="0" smtClean="0">
                <a:solidFill>
                  <a:srgbClr val="C00000"/>
                </a:solidFill>
                <a:ea typeface="Gulim" pitchFamily="34" charset="-127"/>
              </a:rPr>
              <a:t>Storing</a:t>
            </a:r>
          </a:p>
          <a:p>
            <a:pPr lvl="1"/>
            <a:r>
              <a:rPr lang="en-US" altLang="ko-KR" dirty="0" smtClean="0"/>
              <a:t>Storing scenes and images in memory and on disk.</a:t>
            </a:r>
          </a:p>
          <a:p>
            <a:pPr>
              <a:buFont typeface="Wingdings" pitchFamily="2" charset="2"/>
              <a:buChar char="q"/>
            </a:pPr>
            <a:r>
              <a:rPr lang="en-US" altLang="ko-KR" sz="2800" b="1" dirty="0" smtClean="0">
                <a:solidFill>
                  <a:srgbClr val="C00000"/>
                </a:solidFill>
                <a:ea typeface="Gulim" pitchFamily="34" charset="-127"/>
              </a:rPr>
              <a:t>Imaging</a:t>
            </a:r>
          </a:p>
          <a:p>
            <a:pPr lvl="1"/>
            <a:r>
              <a:rPr lang="en-US" altLang="ko-KR" dirty="0" smtClean="0"/>
              <a:t>Representing  2D images</a:t>
            </a:r>
          </a:p>
          <a:p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8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80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عنصر نائب للنص 2"/>
          <p:cNvSpPr txBox="1">
            <a:spLocks/>
          </p:cNvSpPr>
          <p:nvPr/>
        </p:nvSpPr>
        <p:spPr>
          <a:xfrm>
            <a:off x="428596" y="1428736"/>
            <a:ext cx="8405813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>
                <a:tab pos="9140825" algn="l"/>
              </a:tabLst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Raster Graphics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Image produced as an array (the raster) of picture elements (pixels) in the frame buffer.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>
                <a:tab pos="9140825" algn="l"/>
              </a:tabLst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Allows to go from lines and wire frame images to filled polygons.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2066" y="3143248"/>
            <a:ext cx="3312368" cy="2941638"/>
          </a:xfrm>
          <a:prstGeom prst="rect">
            <a:avLst/>
          </a:prstGeom>
        </p:spPr>
      </p:pic>
      <p:sp>
        <p:nvSpPr>
          <p:cNvPr id="8" name="عنوان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1057260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Historical Timeline </a:t>
            </a: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GB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Graphics: 1970-1980</a:t>
            </a:r>
            <a: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63152"/>
            <a:ext cx="8229600" cy="4709120"/>
          </a:xfrm>
        </p:spPr>
        <p:txBody>
          <a:bodyPr>
            <a:normAutofit fontScale="92500"/>
          </a:bodyPr>
          <a:lstStyle/>
          <a:p>
            <a:endParaRPr lang="en-US" b="1" dirty="0" smtClean="0">
              <a:solidFill>
                <a:srgbClr val="0000CC"/>
              </a:solidFill>
            </a:endParaRPr>
          </a:p>
          <a:p>
            <a:endParaRPr lang="en-US" b="1" dirty="0" smtClean="0">
              <a:solidFill>
                <a:srgbClr val="0000CC"/>
              </a:solidFill>
            </a:endParaRPr>
          </a:p>
          <a:p>
            <a:endParaRPr lang="en-US" b="1" dirty="0" smtClean="0">
              <a:solidFill>
                <a:srgbClr val="0000CC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1970s </a:t>
            </a:r>
            <a:r>
              <a:rPr lang="en-US" b="1" dirty="0">
                <a:solidFill>
                  <a:srgbClr val="C00000"/>
                </a:solidFill>
              </a:rPr>
              <a:t>- raster graphics</a:t>
            </a:r>
          </a:p>
          <a:p>
            <a:pPr lvl="1"/>
            <a:r>
              <a:rPr lang="en-US" dirty="0" err="1"/>
              <a:t>Gouraud</a:t>
            </a:r>
            <a:r>
              <a:rPr lang="en-US" dirty="0"/>
              <a:t> (1971) - </a:t>
            </a:r>
            <a:r>
              <a:rPr lang="en-US" b="1" dirty="0" smtClean="0">
                <a:solidFill>
                  <a:srgbClr val="C00000"/>
                </a:solidFill>
              </a:rPr>
              <a:t>Diffuse Lighting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 err="1"/>
              <a:t>Phong</a:t>
            </a:r>
            <a:r>
              <a:rPr lang="en-US" dirty="0"/>
              <a:t> (1974) - </a:t>
            </a:r>
            <a:r>
              <a:rPr lang="en-US" b="1" dirty="0" err="1" smtClean="0">
                <a:solidFill>
                  <a:srgbClr val="C00000"/>
                </a:solidFill>
              </a:rPr>
              <a:t>Specular</a:t>
            </a:r>
            <a:r>
              <a:rPr lang="en-US" b="1" dirty="0" smtClean="0">
                <a:solidFill>
                  <a:srgbClr val="C00000"/>
                </a:solidFill>
              </a:rPr>
              <a:t> Lighting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 err="1"/>
              <a:t>Blinn</a:t>
            </a:r>
            <a:r>
              <a:rPr lang="en-US" dirty="0"/>
              <a:t> (1974) - </a:t>
            </a:r>
            <a:r>
              <a:rPr lang="en-US" b="1" dirty="0" smtClean="0">
                <a:solidFill>
                  <a:srgbClr val="C00000"/>
                </a:solidFill>
              </a:rPr>
              <a:t>Curved Surfaces, Texture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 err="1"/>
              <a:t>Catmull</a:t>
            </a:r>
            <a:r>
              <a:rPr lang="en-US" dirty="0"/>
              <a:t> (1974) - </a:t>
            </a:r>
            <a:r>
              <a:rPr lang="en-US" b="1" dirty="0" smtClean="0">
                <a:solidFill>
                  <a:srgbClr val="C00000"/>
                </a:solidFill>
              </a:rPr>
              <a:t>Z-buffer Hidden-surface Algorithm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Crow (1977) - </a:t>
            </a:r>
            <a:r>
              <a:rPr lang="en-US" b="1" dirty="0" smtClean="0">
                <a:solidFill>
                  <a:srgbClr val="C00000"/>
                </a:solidFill>
              </a:rPr>
              <a:t>Anti-aliasing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81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61444" name="Picture 4" descr="C:\users\levoy\courses\CS 248, Autumn, 2001\history-images\foley-pho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857364"/>
            <a:ext cx="2913062" cy="2011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5" name="Picture 5" descr="C:\users\levoy\courses\CS 248, Autumn, 2001\history-images\foley-gouraudnosp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571612"/>
            <a:ext cx="2855913" cy="2011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6" name="Picture 6" descr="C:\users\levoy\courses\CS 248, Autumn, 2001\history-images\foley-fl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46199"/>
            <a:ext cx="3036888" cy="2011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مستطيل 8"/>
          <p:cNvSpPr/>
          <p:nvPr/>
        </p:nvSpPr>
        <p:spPr>
          <a:xfrm>
            <a:off x="1142976" y="285728"/>
            <a:ext cx="6715172" cy="1000132"/>
          </a:xfrm>
          <a:prstGeom prst="rect">
            <a:avLst/>
          </a:prstGeo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Historical Timeline </a:t>
            </a:r>
            <a:endParaRPr lang="en-US" altLang="ko-KR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82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63496" name="Picture 8" descr="C:\users\levoy\courses\CS 248, Autumn, 2001\history-images\teapot-intererence-pa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928802"/>
            <a:ext cx="3635375" cy="2378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498" name="Picture 10" descr="C:\users\levoy\courses\CS 248, Autumn, 2001\history-images\teapot-text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2786058"/>
            <a:ext cx="3155950" cy="235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497" name="Picture 9" descr="C:\users\levoy\courses\CS 248, Autumn, 2001\history-images\teapot-anisotropic-west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714752"/>
            <a:ext cx="3565525" cy="2368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Historical Timeline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Historical Timeline </a:t>
            </a:r>
            <a:endParaRPr lang="en-US" altLang="ko-KR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Early </a:t>
            </a:r>
            <a:r>
              <a:rPr lang="en-US" sz="2800" b="1" dirty="0">
                <a:solidFill>
                  <a:srgbClr val="C00000"/>
                </a:solidFill>
              </a:rPr>
              <a:t>1980s - </a:t>
            </a:r>
            <a:r>
              <a:rPr lang="en-US" sz="2800" b="1" dirty="0" smtClean="0">
                <a:solidFill>
                  <a:srgbClr val="C00000"/>
                </a:solidFill>
              </a:rPr>
              <a:t>Global Illumination</a:t>
            </a:r>
            <a:endParaRPr lang="en-US" sz="2800" b="1" dirty="0">
              <a:solidFill>
                <a:srgbClr val="C00000"/>
              </a:solidFill>
            </a:endParaRPr>
          </a:p>
          <a:p>
            <a:pPr lvl="1"/>
            <a:r>
              <a:rPr lang="en-US" dirty="0" err="1"/>
              <a:t>Whitted</a:t>
            </a:r>
            <a:r>
              <a:rPr lang="en-US" dirty="0"/>
              <a:t> (1980) - </a:t>
            </a:r>
            <a:r>
              <a:rPr lang="en-US" sz="2400" b="1" dirty="0" smtClean="0">
                <a:solidFill>
                  <a:srgbClr val="C00000"/>
                </a:solidFill>
              </a:rPr>
              <a:t>Ray Tracing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Goral, Torrance et al. (1984), Cohen (1985) - </a:t>
            </a:r>
            <a:r>
              <a:rPr lang="en-US" sz="2400" b="1" dirty="0" err="1" smtClean="0">
                <a:solidFill>
                  <a:srgbClr val="C00000"/>
                </a:solidFill>
              </a:rPr>
              <a:t>Radiosity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 err="1"/>
              <a:t>Kajiya</a:t>
            </a:r>
            <a:r>
              <a:rPr lang="en-US" dirty="0"/>
              <a:t> (1986) - </a:t>
            </a:r>
            <a:r>
              <a:rPr lang="en-US" b="1" dirty="0" smtClean="0">
                <a:solidFill>
                  <a:srgbClr val="C00000"/>
                </a:solidFill>
              </a:rPr>
              <a:t>The </a:t>
            </a:r>
            <a:r>
              <a:rPr lang="en-US" b="1" dirty="0">
                <a:solidFill>
                  <a:srgbClr val="C00000"/>
                </a:solidFill>
              </a:rPr>
              <a:t>rendering equation</a:t>
            </a: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Computer Graphics - Chapter (1)                       Diaa Eldein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83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174" name="Picture 6" descr="C:\users\levoy\courses\CS 248, Autumn, 2001\history-images\whitted-checkerboard-sig80-w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857628"/>
            <a:ext cx="2886075" cy="211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5" name="Picture 7" descr="C:\users\levoy\courses\CS 248, Autumn, 2001\history-images\cornell-box-hemicu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857628"/>
            <a:ext cx="2143140" cy="2182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6" name="Picture 8" descr="C:\users\levoy\courses\CS 248, Autumn, 2001\history-images\kajiya-chess-sig8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857628"/>
            <a:ext cx="2527300" cy="2214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sz="2800" b="1" dirty="0" smtClean="0">
                <a:solidFill>
                  <a:srgbClr val="C00000"/>
                </a:solidFill>
              </a:rPr>
              <a:t>Late </a:t>
            </a:r>
            <a:r>
              <a:rPr lang="en-US" sz="2800" b="1" dirty="0">
                <a:solidFill>
                  <a:srgbClr val="C00000"/>
                </a:solidFill>
              </a:rPr>
              <a:t>1980s - </a:t>
            </a:r>
            <a:r>
              <a:rPr lang="en-US" sz="2800" b="1" dirty="0" smtClean="0">
                <a:solidFill>
                  <a:srgbClr val="C00000"/>
                </a:solidFill>
              </a:rPr>
              <a:t>Photorealism</a:t>
            </a:r>
            <a:endParaRPr lang="en-US" sz="2800" b="1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Cook (1984) - shade trees</a:t>
            </a:r>
          </a:p>
          <a:p>
            <a:pPr lvl="1"/>
            <a:r>
              <a:rPr lang="en-US" dirty="0" err="1"/>
              <a:t>Perlin</a:t>
            </a:r>
            <a:r>
              <a:rPr lang="en-US" dirty="0"/>
              <a:t> (1985) - shading languages</a:t>
            </a:r>
          </a:p>
          <a:p>
            <a:pPr lvl="1"/>
            <a:r>
              <a:rPr lang="en-US" dirty="0" err="1"/>
              <a:t>Hanrahan</a:t>
            </a:r>
            <a:r>
              <a:rPr lang="en-US" dirty="0"/>
              <a:t> and Lawson (1990) - </a:t>
            </a:r>
            <a:r>
              <a:rPr lang="en-US" dirty="0" err="1"/>
              <a:t>RenderMan</a:t>
            </a:r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84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51205" name="Picture 5" descr="C:\users\levoy\courses\CS 248, Autumn, 2001\history-images\cook-road-pt-reyes-sig84-nobor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71612"/>
            <a:ext cx="2552700" cy="2028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6" name="Picture 6" descr="C:\users\levoy\courses\CS 248, Autumn, 2001\history-images\perlin-marble-vase-sig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517090"/>
            <a:ext cx="2012950" cy="33406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7" name="Picture 7" descr="C:\users\levoy\courses\CS 248, Autumn, 2001\history-images\renderman-textbook-strik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571612"/>
            <a:ext cx="2827337" cy="20162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39553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Historical Timeline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500034" y="214290"/>
            <a:ext cx="8229600" cy="939784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idx="1"/>
          </p:nvPr>
        </p:nvSpPr>
        <p:spPr>
          <a:xfrm>
            <a:off x="142844" y="1189053"/>
            <a:ext cx="8784976" cy="4525963"/>
          </a:xfrm>
        </p:spPr>
        <p:txBody>
          <a:bodyPr/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Early </a:t>
            </a:r>
            <a:r>
              <a:rPr lang="en-US" sz="2800" b="1" dirty="0">
                <a:solidFill>
                  <a:srgbClr val="C00000"/>
                </a:solidFill>
              </a:rPr>
              <a:t>1990s - </a:t>
            </a:r>
            <a:r>
              <a:rPr lang="en-US" sz="2800" b="1" dirty="0" smtClean="0">
                <a:solidFill>
                  <a:srgbClr val="C00000"/>
                </a:solidFill>
              </a:rPr>
              <a:t>Non-photorealistic Rendering</a:t>
            </a:r>
            <a:endParaRPr lang="en-US" sz="2800" b="1" dirty="0">
              <a:solidFill>
                <a:srgbClr val="C00000"/>
              </a:solidFill>
            </a:endParaRPr>
          </a:p>
          <a:p>
            <a:pPr lvl="1"/>
            <a:r>
              <a:rPr lang="en-US" dirty="0" err="1"/>
              <a:t>Drebin</a:t>
            </a:r>
            <a:r>
              <a:rPr lang="en-US" dirty="0"/>
              <a:t> et al. (1988), </a:t>
            </a:r>
            <a:r>
              <a:rPr lang="en-US" dirty="0" err="1"/>
              <a:t>Levoy</a:t>
            </a:r>
            <a:r>
              <a:rPr lang="en-US" dirty="0"/>
              <a:t> (1988) - </a:t>
            </a:r>
            <a:r>
              <a:rPr lang="en-US" b="1" dirty="0" smtClean="0">
                <a:solidFill>
                  <a:srgbClr val="C00000"/>
                </a:solidFill>
              </a:rPr>
              <a:t>Volume Rendering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 err="1"/>
              <a:t>Haeberli</a:t>
            </a:r>
            <a:r>
              <a:rPr lang="en-US" dirty="0"/>
              <a:t> (1990) - </a:t>
            </a:r>
            <a:r>
              <a:rPr lang="en-US" b="1" dirty="0" smtClean="0">
                <a:solidFill>
                  <a:srgbClr val="C00000"/>
                </a:solidFill>
              </a:rPr>
              <a:t>Impressionistic Paint Programs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 err="1"/>
              <a:t>Salesin</a:t>
            </a:r>
            <a:r>
              <a:rPr lang="en-US" dirty="0"/>
              <a:t> et al. (1994-) - </a:t>
            </a:r>
            <a:r>
              <a:rPr lang="en-US" b="1" dirty="0" smtClean="0">
                <a:solidFill>
                  <a:srgbClr val="C00000"/>
                </a:solidFill>
              </a:rPr>
              <a:t>Automatic Pen-and-ink </a:t>
            </a:r>
            <a:r>
              <a:rPr lang="en-US" b="1" dirty="0">
                <a:solidFill>
                  <a:srgbClr val="C00000"/>
                </a:solidFill>
              </a:rPr>
              <a:t>illustration</a:t>
            </a:r>
          </a:p>
          <a:p>
            <a:pPr lvl="1"/>
            <a:r>
              <a:rPr lang="en-US" dirty="0"/>
              <a:t>Meier (1996) - </a:t>
            </a:r>
            <a:r>
              <a:rPr lang="en-US" b="1" dirty="0" smtClean="0">
                <a:solidFill>
                  <a:srgbClr val="C00000"/>
                </a:solidFill>
              </a:rPr>
              <a:t>Painterly Rendering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85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85786" y="4286257"/>
            <a:ext cx="7762875" cy="1857387"/>
            <a:chOff x="624" y="2468"/>
            <a:chExt cx="4890" cy="1558"/>
          </a:xfrm>
        </p:grpSpPr>
        <p:pic>
          <p:nvPicPr>
            <p:cNvPr id="5126" name="Picture 6" descr="C:\users\levoy\courses\CS 248, Autumn, 2001\history-images\vbboneBY-ba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" y="2468"/>
              <a:ext cx="1558" cy="15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33" name="Picture 13" descr="C:\users\levoy\courses\CS 248, Autumn, 2001\history-images\hologra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02" y="2513"/>
              <a:ext cx="1676" cy="1499"/>
            </a:xfrm>
            <a:prstGeom prst="rect">
              <a:avLst/>
            </a:prstGeom>
            <a:noFill/>
          </p:spPr>
        </p:pic>
        <p:pic>
          <p:nvPicPr>
            <p:cNvPr id="5135" name="Picture 15" descr="C:\users\levoy\courses\CS 248, Autumn, 2001\history-images\rna_twosurf-bal-sh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40" y="2510"/>
              <a:ext cx="1474" cy="1516"/>
            </a:xfrm>
            <a:prstGeom prst="rect">
              <a:avLst/>
            </a:prstGeom>
            <a:noFill/>
          </p:spPr>
        </p:pic>
      </p:grpSp>
      <p:sp>
        <p:nvSpPr>
          <p:cNvPr id="12" name="Rectangle 11"/>
          <p:cNvSpPr/>
          <p:nvPr/>
        </p:nvSpPr>
        <p:spPr>
          <a:xfrm>
            <a:off x="2428860" y="357166"/>
            <a:ext cx="4069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Historical Timeline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784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7347" name="Rectangle 1027"/>
          <p:cNvSpPr>
            <a:spLocks noGrp="1" noChangeArrowheads="1"/>
          </p:cNvSpPr>
          <p:nvPr>
            <p:ph idx="1"/>
          </p:nvPr>
        </p:nvSpPr>
        <p:spPr>
          <a:xfrm>
            <a:off x="428596" y="1214422"/>
            <a:ext cx="8286808" cy="4148253"/>
          </a:xfrm>
        </p:spPr>
        <p:txBody>
          <a:bodyPr/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Early 1990s - Non-photorealistic Rendering</a:t>
            </a:r>
          </a:p>
          <a:p>
            <a:pPr lvl="1"/>
            <a:r>
              <a:rPr lang="en-US" dirty="0" err="1" smtClean="0"/>
              <a:t>Drebin</a:t>
            </a:r>
            <a:r>
              <a:rPr lang="en-US" dirty="0" smtClean="0"/>
              <a:t> </a:t>
            </a:r>
            <a:r>
              <a:rPr lang="en-US" dirty="0"/>
              <a:t>et al. (1988), </a:t>
            </a:r>
            <a:r>
              <a:rPr lang="en-US" dirty="0" err="1"/>
              <a:t>Levoy</a:t>
            </a:r>
            <a:r>
              <a:rPr lang="en-US" dirty="0"/>
              <a:t> (1988) - </a:t>
            </a:r>
            <a:r>
              <a:rPr lang="en-US" b="1" dirty="0" smtClean="0">
                <a:solidFill>
                  <a:srgbClr val="C00000"/>
                </a:solidFill>
              </a:rPr>
              <a:t>Volume Rendering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 err="1"/>
              <a:t>Haeberli</a:t>
            </a:r>
            <a:r>
              <a:rPr lang="en-US" dirty="0"/>
              <a:t> (1990) </a:t>
            </a:r>
            <a:r>
              <a:rPr lang="en-US" dirty="0">
                <a:solidFill>
                  <a:srgbClr val="C00000"/>
                </a:solidFill>
              </a:rPr>
              <a:t>- </a:t>
            </a:r>
            <a:r>
              <a:rPr lang="en-US" b="1" dirty="0" smtClean="0">
                <a:solidFill>
                  <a:srgbClr val="C00000"/>
                </a:solidFill>
              </a:rPr>
              <a:t>Impressionistic Paint Programs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 err="1"/>
              <a:t>Salesin</a:t>
            </a:r>
            <a:r>
              <a:rPr lang="en-US" dirty="0"/>
              <a:t> et al. (1994-) - </a:t>
            </a:r>
            <a:r>
              <a:rPr lang="en-US" b="1" dirty="0" smtClean="0">
                <a:solidFill>
                  <a:srgbClr val="C00000"/>
                </a:solidFill>
              </a:rPr>
              <a:t>Automatic Pen-and-ink illustration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Meier (1996) - </a:t>
            </a:r>
            <a:r>
              <a:rPr lang="en-US" b="1" dirty="0" smtClean="0">
                <a:solidFill>
                  <a:srgbClr val="C00000"/>
                </a:solidFill>
              </a:rPr>
              <a:t>Painterly Rendering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86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28596" y="4643446"/>
            <a:ext cx="8380452" cy="1643074"/>
            <a:chOff x="571472" y="4643446"/>
            <a:chExt cx="8380452" cy="1643074"/>
          </a:xfrm>
        </p:grpSpPr>
        <p:pic>
          <p:nvPicPr>
            <p:cNvPr id="57349" name="Picture 1029" descr="C:\users\levoy\courses\CS 248, Autumn, 2001\history-images\haeberli-paint-by-numbers-sig90-c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472" y="4643446"/>
              <a:ext cx="1717675" cy="16430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7350" name="Picture 1030" descr="C:\users\levoy\courses\CS 248, Autumn, 2001\history-images\winkenbach-ju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5984" y="4643446"/>
              <a:ext cx="3943350" cy="16430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7351" name="Picture 1031" descr="C:\users\levoy\courses\CS 248, Autumn, 2001\history-images\meier-painterly-sig96-noborder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15074" y="4643446"/>
              <a:ext cx="2736850" cy="16430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0" name="Rectangle 9"/>
          <p:cNvSpPr/>
          <p:nvPr/>
        </p:nvSpPr>
        <p:spPr>
          <a:xfrm>
            <a:off x="2571736" y="428604"/>
            <a:ext cx="3657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Historical Timeline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87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82386" y="1565602"/>
            <a:ext cx="8147248" cy="450148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Late 1990s</a:t>
            </a:r>
          </a:p>
          <a:p>
            <a:r>
              <a:rPr lang="en-US" sz="2800" b="1" dirty="0" smtClean="0"/>
              <a:t>Special purpose hardware</a:t>
            </a:r>
          </a:p>
          <a:p>
            <a:pPr lvl="1"/>
            <a:r>
              <a:rPr lang="en-US" sz="2400" dirty="0" smtClean="0"/>
              <a:t>Silicon Graphics geometry engine</a:t>
            </a:r>
          </a:p>
          <a:p>
            <a:pPr lvl="2"/>
            <a:r>
              <a:rPr lang="en-US" sz="2000" dirty="0" smtClean="0"/>
              <a:t>VLSI implementation of graphics pipeline</a:t>
            </a:r>
          </a:p>
          <a:p>
            <a:r>
              <a:rPr lang="en-US" sz="2800" b="1" dirty="0" smtClean="0"/>
              <a:t>Industry-based standards</a:t>
            </a:r>
          </a:p>
          <a:p>
            <a:pPr lvl="1"/>
            <a:r>
              <a:rPr lang="en-US" sz="2400" b="1" dirty="0" smtClean="0">
                <a:solidFill>
                  <a:srgbClr val="C00000"/>
                </a:solidFill>
              </a:rPr>
              <a:t>PHIGS</a:t>
            </a:r>
          </a:p>
          <a:p>
            <a:pPr lvl="1"/>
            <a:r>
              <a:rPr lang="en-US" sz="2400" b="1" dirty="0" err="1" smtClean="0">
                <a:solidFill>
                  <a:srgbClr val="C00000"/>
                </a:solidFill>
              </a:rPr>
              <a:t>RenderMan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r>
              <a:rPr lang="en-US" sz="2800" b="1" dirty="0" smtClean="0"/>
              <a:t>Networked graphics: X Window System</a:t>
            </a:r>
          </a:p>
          <a:p>
            <a:r>
              <a:rPr lang="en-US" sz="2800" b="1" dirty="0" smtClean="0"/>
              <a:t>Human-Computer Interface (HCI)</a:t>
            </a:r>
            <a:endParaRPr lang="en-US" sz="3200" b="1" dirty="0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500034" y="285728"/>
            <a:ext cx="8229600" cy="1011222"/>
          </a:xfrm>
          <a:ln w="25400">
            <a:solidFill>
              <a:srgbClr val="0000CC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/>
            </a:pPr>
            <a: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Historical Timeline </a:t>
            </a:r>
            <a:endParaRPr lang="en-US" altLang="ko-KR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88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00034" y="1857364"/>
            <a:ext cx="8229600" cy="4286280"/>
          </a:xfrm>
        </p:spPr>
        <p:txBody>
          <a:bodyPr/>
          <a:lstStyle/>
          <a:p>
            <a:r>
              <a:rPr lang="en-US" sz="3200" b="1" dirty="0" smtClean="0"/>
              <a:t>OpenGL API</a:t>
            </a:r>
          </a:p>
          <a:p>
            <a:r>
              <a:rPr lang="en-US" sz="3200" b="1" dirty="0" smtClean="0"/>
              <a:t>Completely computer-generated feature-length movies (Toy Story) are successful</a:t>
            </a:r>
          </a:p>
          <a:p>
            <a:r>
              <a:rPr lang="en-US" sz="3200" b="1" dirty="0" smtClean="0"/>
              <a:t>New hardware capabilities</a:t>
            </a:r>
          </a:p>
          <a:p>
            <a:pPr lvl="1"/>
            <a:r>
              <a:rPr lang="en-US" sz="2800" dirty="0" smtClean="0"/>
              <a:t>Texture mapping</a:t>
            </a:r>
          </a:p>
          <a:p>
            <a:pPr lvl="1"/>
            <a:r>
              <a:rPr lang="en-US" sz="2800" dirty="0" smtClean="0"/>
              <a:t>Blending</a:t>
            </a:r>
          </a:p>
          <a:p>
            <a:pPr lvl="1"/>
            <a:r>
              <a:rPr lang="en-US" sz="2800" dirty="0" smtClean="0"/>
              <a:t>Accumulation, stencil buffers</a:t>
            </a:r>
            <a:endParaRPr lang="en-US" dirty="0" smtClean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57298"/>
            <a:ext cx="7315200" cy="571504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C00000"/>
                </a:solidFill>
              </a:rPr>
              <a:t>Computer Graphics: 1990-2000</a:t>
            </a: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395536" y="214290"/>
            <a:ext cx="8229600" cy="928710"/>
          </a:xfrm>
          <a:prstGeom prst="rect">
            <a:avLst/>
          </a:prstGeom>
          <a:ln w="381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Historical Timeline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89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57158" y="1571612"/>
            <a:ext cx="8435280" cy="4714908"/>
          </a:xfrm>
        </p:spPr>
        <p:txBody>
          <a:bodyPr>
            <a:noAutofit/>
          </a:bodyPr>
          <a:lstStyle/>
          <a:p>
            <a:r>
              <a:rPr lang="en-US" sz="2800" dirty="0" smtClean="0"/>
              <a:t>Photorealism</a:t>
            </a:r>
          </a:p>
          <a:p>
            <a:r>
              <a:rPr lang="en-US" sz="2800" dirty="0" smtClean="0"/>
              <a:t>Graphics cards for PCs dominate market</a:t>
            </a:r>
          </a:p>
          <a:p>
            <a:pPr lvl="1"/>
            <a:r>
              <a:rPr lang="en-US" sz="2400" dirty="0" err="1" smtClean="0"/>
              <a:t>Nvidia</a:t>
            </a:r>
            <a:r>
              <a:rPr lang="en-US" sz="2400" dirty="0" smtClean="0"/>
              <a:t>, ATI</a:t>
            </a:r>
          </a:p>
          <a:p>
            <a:r>
              <a:rPr lang="en-US" sz="2800" dirty="0" smtClean="0"/>
              <a:t>Game boxes and game players determine direction of market</a:t>
            </a:r>
          </a:p>
          <a:p>
            <a:r>
              <a:rPr lang="en-US" sz="2800" dirty="0" smtClean="0"/>
              <a:t>Computer graphics routine in movie industry: </a:t>
            </a:r>
            <a:r>
              <a:rPr lang="en-US" sz="2800" dirty="0" smtClean="0">
                <a:solidFill>
                  <a:srgbClr val="C00000"/>
                </a:solidFill>
              </a:rPr>
              <a:t>Maya, </a:t>
            </a:r>
            <a:r>
              <a:rPr lang="en-US" sz="2800" dirty="0" err="1" smtClean="0">
                <a:solidFill>
                  <a:srgbClr val="C00000"/>
                </a:solidFill>
              </a:rPr>
              <a:t>Lightwave</a:t>
            </a:r>
            <a:r>
              <a:rPr lang="en-US" sz="2800" dirty="0" smtClean="0">
                <a:solidFill>
                  <a:srgbClr val="C00000"/>
                </a:solidFill>
              </a:rPr>
              <a:t> ,adobe after effects, 3D Studio Max ,Corel Draw , DirectX, …</a:t>
            </a:r>
          </a:p>
          <a:p>
            <a:r>
              <a:rPr lang="en-US" sz="2800" dirty="0" smtClean="0"/>
              <a:t>Programmable pipelines</a:t>
            </a:r>
          </a:p>
          <a:p>
            <a:r>
              <a:rPr lang="en-US" sz="2800" dirty="0" smtClean="0"/>
              <a:t>New display technologies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1071546"/>
            <a:ext cx="7086600" cy="642942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C00000"/>
                </a:solidFill>
              </a:rPr>
              <a:t>Computer Graphics: 2000-2010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395536" y="214290"/>
            <a:ext cx="8229600" cy="928710"/>
          </a:xfrm>
          <a:prstGeom prst="rect">
            <a:avLst/>
          </a:prstGeom>
          <a:ln w="381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Historical Timeline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39784"/>
          </a:xfrm>
          <a:ln w="1905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Components of Computer Graphics</a:t>
            </a:r>
            <a:r>
              <a:rPr lang="en-US" altLang="ko-KR" sz="31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ko-KR" sz="31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altLang="ko-KR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14282" y="1214422"/>
            <a:ext cx="8715436" cy="514353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en-US" altLang="ko-KR" sz="3000" b="1" dirty="0" smtClean="0">
                <a:solidFill>
                  <a:srgbClr val="C00000"/>
                </a:solidFill>
                <a:ea typeface="Gulim" pitchFamily="34" charset="-127"/>
              </a:rPr>
              <a:t>Manipulating</a:t>
            </a:r>
            <a:r>
              <a:rPr lang="en-US" altLang="ko-KR" sz="2800" b="1" dirty="0" smtClean="0">
                <a:solidFill>
                  <a:srgbClr val="C00000"/>
                </a:solidFill>
                <a:ea typeface="Gulim" pitchFamily="34" charset="-127"/>
              </a:rPr>
              <a:t>:</a:t>
            </a:r>
          </a:p>
          <a:p>
            <a:pPr lvl="1"/>
            <a:r>
              <a:rPr lang="en-US" altLang="ko-KR" sz="3300" dirty="0" smtClean="0"/>
              <a:t>Changing the shape , position and  characteristics of objects.</a:t>
            </a:r>
          </a:p>
          <a:p>
            <a:pPr>
              <a:buFont typeface="Wingdings" pitchFamily="2" charset="2"/>
              <a:buChar char="q"/>
            </a:pPr>
            <a:r>
              <a:rPr lang="en-US" altLang="ko-KR" sz="3000" b="1" dirty="0" smtClean="0">
                <a:solidFill>
                  <a:srgbClr val="C00000"/>
                </a:solidFill>
                <a:ea typeface="Gulim" pitchFamily="34" charset="-127"/>
              </a:rPr>
              <a:t>Viewing:</a:t>
            </a:r>
          </a:p>
          <a:p>
            <a:pPr lvl="1"/>
            <a:r>
              <a:rPr lang="en-US" altLang="ko-KR" sz="3300" dirty="0" smtClean="0"/>
              <a:t>Displaying images from various viewpoints on various devices.</a:t>
            </a:r>
          </a:p>
          <a:p>
            <a:pPr>
              <a:buFont typeface="Wingdings" pitchFamily="2" charset="2"/>
              <a:buChar char="q"/>
            </a:pPr>
            <a:r>
              <a:rPr lang="en-US" altLang="ko-KR" sz="3000" b="1" dirty="0" smtClean="0">
                <a:solidFill>
                  <a:srgbClr val="C00000"/>
                </a:solidFill>
                <a:ea typeface="Gulim" pitchFamily="34" charset="-127"/>
              </a:rPr>
              <a:t>Texture mapping </a:t>
            </a:r>
            <a:r>
              <a:rPr lang="en-US" altLang="ko-KR" b="1" dirty="0" smtClean="0">
                <a:solidFill>
                  <a:srgbClr val="C00000"/>
                </a:solidFill>
                <a:ea typeface="Gulim" pitchFamily="34" charset="-127"/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n-US" altLang="ko-KR" sz="3300" dirty="0" smtClean="0"/>
              <a:t>Is a method of adding  realism  to a computer-generated graphic. </a:t>
            </a:r>
          </a:p>
          <a:p>
            <a:pPr lvl="1">
              <a:lnSpc>
                <a:spcPct val="120000"/>
              </a:lnSpc>
            </a:pPr>
            <a:r>
              <a:rPr lang="en-US" altLang="ko-KR" sz="3300" dirty="0" smtClean="0"/>
              <a:t>When a picture is mapped onto an object, the correspondence between the picture's pixels and points on the object's surface is calculated.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9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90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6" name="Content Placeholder 4" descr="an01f05.eps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7" y="2143116"/>
            <a:ext cx="5786478" cy="392909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 w="381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defRPr/>
            </a:pPr>
            <a: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Historical Timeline </a:t>
            </a:r>
            <a:br>
              <a:rPr lang="en-US" altLang="ko-KR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Generic Flat Panel Display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rgbClr val="0000CC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Historical Timeline </a:t>
            </a:r>
            <a:br>
              <a:rPr lang="en-US" altLang="ko-KR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Computer Graphics 2011-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Graphics is now ubiquitous(</a:t>
            </a:r>
            <a:r>
              <a:rPr lang="ar-OM" sz="2800" dirty="0" smtClean="0"/>
              <a:t> </a:t>
            </a:r>
            <a:r>
              <a:rPr lang="ar-OM" sz="2800" b="1" dirty="0" smtClean="0">
                <a:solidFill>
                  <a:srgbClr val="C00000"/>
                </a:solidFill>
              </a:rPr>
              <a:t>موجودة في كل مكان </a:t>
            </a:r>
            <a:r>
              <a:rPr lang="en-US" sz="2800" dirty="0" smtClean="0"/>
              <a:t>)</a:t>
            </a:r>
          </a:p>
          <a:p>
            <a:pPr lvl="1"/>
            <a:r>
              <a:rPr lang="en-US" dirty="0" smtClean="0"/>
              <a:t>Cell phones</a:t>
            </a:r>
          </a:p>
          <a:p>
            <a:pPr lvl="1"/>
            <a:r>
              <a:rPr lang="en-US" dirty="0" smtClean="0"/>
              <a:t>Embedded </a:t>
            </a:r>
          </a:p>
          <a:p>
            <a:r>
              <a:rPr lang="en-US" sz="2800" dirty="0" smtClean="0"/>
              <a:t>OpenGL ES and </a:t>
            </a:r>
            <a:r>
              <a:rPr lang="en-US" sz="2800" dirty="0" err="1" smtClean="0"/>
              <a:t>WebGL</a:t>
            </a:r>
            <a:endParaRPr lang="en-US" sz="2800" dirty="0" smtClean="0"/>
          </a:p>
          <a:p>
            <a:r>
              <a:rPr lang="en-US" sz="2800" dirty="0" smtClean="0"/>
              <a:t>Alternate and Enhanced Reality</a:t>
            </a:r>
          </a:p>
          <a:p>
            <a:r>
              <a:rPr lang="en-US" sz="2800" dirty="0" smtClean="0"/>
              <a:t>3D Movies and TV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91</a:t>
            </a:fld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9600" b="1" dirty="0" smtClean="0">
                <a:solidFill>
                  <a:srgbClr val="2A02BE"/>
                </a:solidFill>
              </a:rPr>
              <a:t>Thank You </a:t>
            </a:r>
            <a:br>
              <a:rPr lang="en-US" sz="9600" b="1" dirty="0" smtClean="0">
                <a:solidFill>
                  <a:srgbClr val="2A02BE"/>
                </a:solidFill>
              </a:rPr>
            </a:br>
            <a:r>
              <a:rPr lang="en-US" sz="9600" b="1" dirty="0" smtClean="0">
                <a:solidFill>
                  <a:srgbClr val="2A02BE"/>
                </a:solidFill>
              </a:rPr>
              <a:t>End </a:t>
            </a:r>
            <a:br>
              <a:rPr lang="en-US" sz="9600" b="1" dirty="0" smtClean="0">
                <a:solidFill>
                  <a:srgbClr val="2A02BE"/>
                </a:solidFill>
              </a:rPr>
            </a:br>
            <a:r>
              <a:rPr lang="en-US" sz="9600" b="1" dirty="0" smtClean="0">
                <a:solidFill>
                  <a:srgbClr val="C00000"/>
                </a:solidFill>
              </a:rPr>
              <a:t>Questions ?</a:t>
            </a:r>
            <a:endParaRPr lang="en-US" sz="9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Computer Graphics - Chapter (1)                       </a:t>
            </a:r>
            <a:r>
              <a:rPr lang="en-US" dirty="0" err="1" smtClean="0">
                <a:solidFill>
                  <a:schemeClr val="tx1"/>
                </a:solidFill>
              </a:rPr>
              <a:t>Diaa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Eldein</a:t>
            </a:r>
            <a:r>
              <a:rPr lang="en-US" dirty="0" smtClean="0">
                <a:solidFill>
                  <a:schemeClr val="tx1"/>
                </a:solidFill>
              </a:rPr>
              <a:t> Mustafa Ahmed-2018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24BD0-5ED9-408B-A799-2D0597A330AD}" type="slidenum">
              <a:rPr lang="en-US" sz="1600" b="1" smtClean="0">
                <a:solidFill>
                  <a:schemeClr val="tx1"/>
                </a:solidFill>
              </a:rPr>
              <a:pPr/>
              <a:t>92</a:t>
            </a:fld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Ya7hzwi3S1Fetx3gFeXrD"/>
</p:tagLst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19840</TotalTime>
  <Words>4244</Words>
  <Application>Microsoft Office PowerPoint</Application>
  <PresentationFormat>On-screen Show (4:3)</PresentationFormat>
  <Paragraphs>752</Paragraphs>
  <Slides>92</Slides>
  <Notes>26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4" baseType="lpstr">
      <vt:lpstr>سمة Office</vt:lpstr>
      <vt:lpstr>Image</vt:lpstr>
      <vt:lpstr> University of Bakht El-ruda Faculty of Science  Computer Science –Department 5th- Year  </vt:lpstr>
      <vt:lpstr>Overview</vt:lpstr>
      <vt:lpstr>What is Computer Graphics?</vt:lpstr>
      <vt:lpstr>What is Computer Graphics?</vt:lpstr>
      <vt:lpstr>What is Computer Graphics?</vt:lpstr>
      <vt:lpstr>Components of Computer Graphics</vt:lpstr>
      <vt:lpstr>Components of Computer Graphics</vt:lpstr>
      <vt:lpstr>Components of Computer Graphics</vt:lpstr>
      <vt:lpstr>   Components of Computer Graphics   </vt:lpstr>
      <vt:lpstr>Slide 10</vt:lpstr>
      <vt:lpstr>Computer Graphics Applications </vt:lpstr>
      <vt:lpstr>1.Graphical User Interfaces (GUI)</vt:lpstr>
      <vt:lpstr>1.Graphical User Interfaces(GUI)     Cont.</vt:lpstr>
      <vt:lpstr>1.Graphical User Interfaces(GUI)     Cont.</vt:lpstr>
      <vt:lpstr>1.Graphical User Interfaces(GUI)     Cont.</vt:lpstr>
      <vt:lpstr>Slide 16</vt:lpstr>
      <vt:lpstr>2- Computer Aided Design (CAD) Cont.</vt:lpstr>
      <vt:lpstr> 2- Computer Aided Design (CAD)  Cont. </vt:lpstr>
      <vt:lpstr>2-  Computer Aided Design (CAD)  Cont.</vt:lpstr>
      <vt:lpstr>2- Computer Aided Design (CAD)  Cont.</vt:lpstr>
      <vt:lpstr>2- Computer Aided Design (CAD)  Cont. CAD/CAM</vt:lpstr>
      <vt:lpstr>2- Computer Aided Design (CAD)  Cont.</vt:lpstr>
      <vt:lpstr>3- Presentation Graphics</vt:lpstr>
      <vt:lpstr>3- Presentation Graphics    Cont. Examples of presentation graphics</vt:lpstr>
      <vt:lpstr>3- Presentation Graphics     Cont. Examples of presentation graphics</vt:lpstr>
      <vt:lpstr>3- Presentation Graphics  Cont. Examples of presentation graphics</vt:lpstr>
      <vt:lpstr>3- Presentation Graphics     Cont.  Display of Information</vt:lpstr>
      <vt:lpstr>4- Computer Art</vt:lpstr>
      <vt:lpstr>4- Computer Art   Cont.  Examples :</vt:lpstr>
      <vt:lpstr>4-  Computer Art  Cont.   </vt:lpstr>
      <vt:lpstr>4-  Computer Art  Cont. Morphing </vt:lpstr>
      <vt:lpstr>4-  Computer Art  Cont. Morphing </vt:lpstr>
      <vt:lpstr>5- Entertainment</vt:lpstr>
      <vt:lpstr>5- Entertainment   Cont.                 Movies</vt:lpstr>
      <vt:lpstr>5- Entertainment   Cont.  Movies</vt:lpstr>
      <vt:lpstr>5- Entertainment   Cont.  Computer Animation</vt:lpstr>
      <vt:lpstr>5- Entertainment   Cont.  Aiding Traditional Animation</vt:lpstr>
      <vt:lpstr>5- Entertainment    Cont. Movies</vt:lpstr>
      <vt:lpstr>Slide 39</vt:lpstr>
      <vt:lpstr>Slide 40</vt:lpstr>
      <vt:lpstr>Photorealistic Fantasy</vt:lpstr>
      <vt:lpstr>6- Photorealism (PR)  Rendering Realism</vt:lpstr>
      <vt:lpstr>6- Photorealism (PR)  Rendering Realism</vt:lpstr>
      <vt:lpstr>Slide 44</vt:lpstr>
      <vt:lpstr>6- Photorealism (PR)  Is this real?</vt:lpstr>
      <vt:lpstr>6- Photorealism (PR)  Humans</vt:lpstr>
      <vt:lpstr> 7- Non-photorealistic Rendering  (NPR) </vt:lpstr>
      <vt:lpstr>Slide 48</vt:lpstr>
      <vt:lpstr>8- Education &amp; Training</vt:lpstr>
      <vt:lpstr>Slide 50</vt:lpstr>
      <vt:lpstr>8- Education &amp; Training    Cont.</vt:lpstr>
      <vt:lpstr>9 -Visualization ( Scientific &amp; Business ) </vt:lpstr>
      <vt:lpstr>9 -Visualization ( Scientific &amp; Business ) </vt:lpstr>
      <vt:lpstr>9 -Visualization ( Scientific &amp; Business)   Cont.</vt:lpstr>
      <vt:lpstr>9 -Visualization ( Scientific &amp; Business)  Cont.</vt:lpstr>
      <vt:lpstr>9 -Visualization ( Scientific &amp; Business) Cont.</vt:lpstr>
      <vt:lpstr>9 -Visualization  Abstract Imagery</vt:lpstr>
      <vt:lpstr>10- Image Processing</vt:lpstr>
      <vt:lpstr>10- Image Processing</vt:lpstr>
      <vt:lpstr>11-Medical &amp; Virtual Surgery Brain surgery</vt:lpstr>
      <vt:lpstr>11-Medical &amp; Virtual Surgery  Total Hip replacement -- principle</vt:lpstr>
      <vt:lpstr>12- Computer-Assisted Surgery</vt:lpstr>
      <vt:lpstr>13- Room Layout Design and Architectural Simulations</vt:lpstr>
      <vt:lpstr>13- Room Layout Design and Architectural Simulations</vt:lpstr>
      <vt:lpstr>14- Virtual Reality</vt:lpstr>
      <vt:lpstr>14- Virtual Reality   Cont.</vt:lpstr>
      <vt:lpstr>14- Virtual Reality   Cont.</vt:lpstr>
      <vt:lpstr>15- Data Visualization</vt:lpstr>
      <vt:lpstr>Historical Timeline Computer Graphics: 1950-1960</vt:lpstr>
      <vt:lpstr>Historical Timeline  Ivan Sutherland (1963) - SKETCHPAD</vt:lpstr>
      <vt:lpstr>Historical Timeline  Ivan Sutherland (1963) - SKETCHPAD</vt:lpstr>
      <vt:lpstr>Historical Timeline  Display hardware</vt:lpstr>
      <vt:lpstr>Historical Timeline  Input hardware</vt:lpstr>
      <vt:lpstr> </vt:lpstr>
      <vt:lpstr>Historical Timeline  Input hardware</vt:lpstr>
      <vt:lpstr>Historical Timeline  Input hardware</vt:lpstr>
      <vt:lpstr>Historical Timeline  Rendering</vt:lpstr>
      <vt:lpstr>Historical Timeline  Computer Graphics: 1960-1970</vt:lpstr>
      <vt:lpstr>Image Based Rendering</vt:lpstr>
      <vt:lpstr>  Historical Timeline  Computer Graphics: 1970-1980 </vt:lpstr>
      <vt:lpstr>Slide 81</vt:lpstr>
      <vt:lpstr>Historical Timeline </vt:lpstr>
      <vt:lpstr>Historical Timeline </vt:lpstr>
      <vt:lpstr> </vt:lpstr>
      <vt:lpstr> </vt:lpstr>
      <vt:lpstr> </vt:lpstr>
      <vt:lpstr>Historical Timeline </vt:lpstr>
      <vt:lpstr>Computer Graphics: 1990-2000</vt:lpstr>
      <vt:lpstr>Computer Graphics: 2000-2010</vt:lpstr>
      <vt:lpstr>Historical Timeline  Generic Flat Panel Display</vt:lpstr>
      <vt:lpstr>Historical Timeline  Computer Graphics 2011-</vt:lpstr>
      <vt:lpstr>Slide 92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Faculty of Computer Science and  Information Technology Computer Science –Department 4th- Year</dc:title>
  <dc:creator>user</dc:creator>
  <cp:lastModifiedBy>user</cp:lastModifiedBy>
  <cp:revision>109</cp:revision>
  <dcterms:created xsi:type="dcterms:W3CDTF">2015-01-28T15:39:41Z</dcterms:created>
  <dcterms:modified xsi:type="dcterms:W3CDTF">2018-04-30T07:12:21Z</dcterms:modified>
</cp:coreProperties>
</file>