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E6D5B-427B-4F44-9EB7-476B96CCD625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90946-D21C-41C5-82B0-DDFD2DAF3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3F48-1D24-4766-8749-895EEE0AC9B5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E951-A387-44B3-A5CF-4C6A2B305F46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3B1-56A2-43D6-B830-A0069376097A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Computer Graphics - Chapter (1)                       Diaa Eldein Mustafa Ahmed-2018</a:t>
            </a:r>
            <a:endParaRPr lang="en-US" altLang="ko-KR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FF22-F4D4-4A4F-9E5C-1B890DD4D3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D1F-95FF-42D1-964D-59E2B366BC56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FB53-A053-461E-B32C-4FA29EE1870C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B51C-B3BF-43A0-B0D2-E4EE8D976A10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AE74-E0C6-448F-B7B5-35A500B58D6F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83FD-DB40-46FA-9329-5C2B9C5F93AB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702-F1D6-4C03-9BA0-A446FBF78DDD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A832-F701-4ECB-9FE5-EE1EBFEB3EB8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C548-952A-48B1-BF4A-5213B784BA99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A87D-DE0A-47F0-A0D9-FD23A0C0AAE3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499C-E68C-4E5C-A2B2-3DAC16D07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332656"/>
            <a:ext cx="8572560" cy="270892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University of </a:t>
            </a:r>
            <a:r>
              <a:rPr lang="en-US" altLang="zh-TW" b="1" dirty="0" err="1" smtClean="0">
                <a:solidFill>
                  <a:srgbClr val="C00000"/>
                </a:solidFill>
                <a:ea typeface="新細明體" charset="-120"/>
              </a:rPr>
              <a:t>Bakhat</a:t>
            </a: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 </a:t>
            </a:r>
            <a:r>
              <a:rPr lang="en-US" altLang="zh-TW" b="1" dirty="0" err="1" smtClean="0">
                <a:solidFill>
                  <a:srgbClr val="C00000"/>
                </a:solidFill>
                <a:ea typeface="新細明體" charset="-120"/>
              </a:rPr>
              <a:t>Elruda</a:t>
            </a:r>
            <a:r>
              <a:rPr lang="en-US" altLang="zh-TW" b="1" smtClean="0">
                <a:solidFill>
                  <a:srgbClr val="C00000"/>
                </a:solidFill>
                <a:ea typeface="新細明體" charset="-120"/>
              </a:rPr>
              <a:t/>
            </a:r>
            <a:br>
              <a:rPr lang="en-US" altLang="zh-TW" b="1" smtClean="0">
                <a:solidFill>
                  <a:srgbClr val="C00000"/>
                </a:solidFill>
                <a:ea typeface="新細明體" charset="-120"/>
              </a:rPr>
            </a:br>
            <a:r>
              <a:rPr lang="en-US" altLang="zh-TW" b="1" smtClean="0">
                <a:solidFill>
                  <a:srgbClr val="C00000"/>
                </a:solidFill>
                <a:ea typeface="新細明體" charset="-120"/>
              </a:rPr>
              <a:t>Faculty of Science </a:t>
            </a:r>
            <a:r>
              <a:rPr lang="en-US" altLang="zh-TW" b="1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US" altLang="zh-TW" b="1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Computer Science –Department</a:t>
            </a:r>
            <a:br>
              <a:rPr lang="en-US" altLang="zh-TW" b="1" smtClean="0">
                <a:solidFill>
                  <a:srgbClr val="0000CC"/>
                </a:solidFill>
                <a:ea typeface="新細明體" charset="-120"/>
              </a:rPr>
            </a:b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5</a:t>
            </a:r>
            <a:r>
              <a:rPr lang="en-US" altLang="zh-TW" b="1" baseline="30000" smtClean="0">
                <a:solidFill>
                  <a:srgbClr val="0000CC"/>
                </a:solidFill>
                <a:ea typeface="新細明體" charset="-120"/>
              </a:rPr>
              <a:t>th</a:t>
            </a: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- Year </a:t>
            </a:r>
            <a:r>
              <a:rPr lang="en-US" altLang="zh-TW" b="1" smtClean="0">
                <a:solidFill>
                  <a:srgbClr val="0000FF"/>
                </a:solidFill>
                <a:ea typeface="新細明體" charset="-120"/>
              </a:rPr>
              <a:t/>
            </a:r>
            <a:br>
              <a:rPr lang="en-US" altLang="zh-TW" b="1" smtClean="0">
                <a:solidFill>
                  <a:srgbClr val="0000FF"/>
                </a:solidFill>
                <a:ea typeface="新細明體" charset="-120"/>
              </a:rPr>
            </a:b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643966" cy="3456384"/>
          </a:xfrm>
        </p:spPr>
        <p:txBody>
          <a:bodyPr>
            <a:normAutofit fontScale="25000" lnSpcReduction="20000"/>
          </a:bodyPr>
          <a:lstStyle/>
          <a:p>
            <a:r>
              <a:rPr lang="en-US" sz="32000" dirty="0" smtClean="0">
                <a:solidFill>
                  <a:srgbClr val="660066"/>
                </a:solidFill>
                <a:latin typeface="Franklin Gothic Medium Cond" pitchFamily="34" charset="0"/>
                <a:ea typeface="ＭＳ Ｐゴシック" pitchFamily="34" charset="-128"/>
              </a:rPr>
              <a:t>Computer Graphics</a:t>
            </a:r>
            <a:endParaRPr lang="en-US" sz="60800" b="1" dirty="0" smtClean="0">
              <a:solidFill>
                <a:srgbClr val="660066"/>
              </a:solidFill>
            </a:endParaRPr>
          </a:p>
          <a:p>
            <a:endParaRPr lang="en-US" sz="5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400" b="1" dirty="0" smtClean="0">
                <a:solidFill>
                  <a:schemeClr val="accent6">
                    <a:lumMod val="50000"/>
                  </a:schemeClr>
                </a:solidFill>
              </a:rPr>
              <a:t>Course Overview</a:t>
            </a:r>
          </a:p>
          <a:p>
            <a:endParaRPr lang="en-US" sz="5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1200" b="1" dirty="0" err="1" smtClean="0">
                <a:solidFill>
                  <a:schemeClr val="tx1"/>
                </a:solidFill>
              </a:rPr>
              <a:t>Dia</a:t>
            </a:r>
            <a:r>
              <a:rPr lang="en-US" sz="11200" b="1" dirty="0" smtClean="0">
                <a:solidFill>
                  <a:schemeClr val="tx1"/>
                </a:solidFill>
              </a:rPr>
              <a:t> </a:t>
            </a:r>
            <a:r>
              <a:rPr lang="en-US" sz="11200" b="1" dirty="0" err="1" smtClean="0">
                <a:solidFill>
                  <a:schemeClr val="tx1"/>
                </a:solidFill>
              </a:rPr>
              <a:t>Eldein</a:t>
            </a:r>
            <a:r>
              <a:rPr lang="en-US" sz="11200" b="1" dirty="0" smtClean="0">
                <a:solidFill>
                  <a:schemeClr val="tx1"/>
                </a:solidFill>
              </a:rPr>
              <a:t> Mustafa Ahmed</a:t>
            </a:r>
          </a:p>
          <a:p>
            <a:r>
              <a:rPr lang="en-US" sz="11200" b="1" dirty="0" smtClean="0">
                <a:solidFill>
                  <a:schemeClr val="tx1"/>
                </a:solidFill>
              </a:rPr>
              <a:t>2018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Contents and Schedule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4422"/>
            <a:ext cx="8348634" cy="5872178"/>
          </a:xfrm>
        </p:spPr>
        <p:txBody>
          <a:bodyPr>
            <a:normAutofit fontScale="77500" lnSpcReduction="20000"/>
          </a:bodyPr>
          <a:lstStyle/>
          <a:p>
            <a:pPr marL="590550" indent="-590550" algn="just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5- </a:t>
            </a:r>
            <a:r>
              <a:rPr lang="en-US" sz="3100" b="1" dirty="0" smtClean="0">
                <a:solidFill>
                  <a:srgbClr val="C00000"/>
                </a:solidFill>
              </a:rPr>
              <a:t>Two-dimensional viewing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marL="990600" lvl="1" indent="-590550" algn="just">
              <a:lnSpc>
                <a:spcPct val="110000"/>
              </a:lnSpc>
            </a:pPr>
            <a:r>
              <a:rPr lang="en-US" sz="3300" dirty="0" smtClean="0"/>
              <a:t>Window  to  view port  coordinate  transformations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sz="3300" dirty="0" smtClean="0"/>
              <a:t>Two-dimensional viewing functions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sz="3300" dirty="0" smtClean="0"/>
              <a:t>Clipping operations: line, point, polygon, and text</a:t>
            </a:r>
            <a:endParaRPr lang="en-US" dirty="0" smtClean="0"/>
          </a:p>
          <a:p>
            <a:pPr marL="590550" indent="-590550" algn="just">
              <a:lnSpc>
                <a:spcPct val="90000"/>
              </a:lnSpc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6-Three-dimensional concepts</a:t>
            </a: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Parallel and perspective projections</a:t>
            </a: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Depth cuing</a:t>
            </a: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Surface rendering</a:t>
            </a: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Visible line and surfaces</a:t>
            </a:r>
          </a:p>
          <a:p>
            <a:pPr marL="590550" indent="-590550" algn="just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7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3400" b="1" dirty="0" smtClean="0">
                <a:solidFill>
                  <a:srgbClr val="C00000"/>
                </a:solidFill>
              </a:rPr>
              <a:t>Three-dimensional transformations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Translations</a:t>
            </a: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Rotations</a:t>
            </a:r>
          </a:p>
          <a:p>
            <a:pPr marL="990600" lvl="1" indent="-590550" algn="just">
              <a:lnSpc>
                <a:spcPct val="120000"/>
              </a:lnSpc>
            </a:pPr>
            <a:r>
              <a:rPr lang="en-US" sz="3400" dirty="0" smtClean="0"/>
              <a:t>Scaling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Contents and Schedule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5276864"/>
          </a:xfrm>
        </p:spPr>
        <p:txBody>
          <a:bodyPr>
            <a:normAutofit fontScale="92500" lnSpcReduction="20000"/>
          </a:bodyPr>
          <a:lstStyle/>
          <a:p>
            <a:pPr marL="590550" indent="-59055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8-</a:t>
            </a:r>
            <a:r>
              <a:rPr lang="en-US" dirty="0" smtClean="0"/>
              <a:t>     </a:t>
            </a:r>
            <a:r>
              <a:rPr lang="en-US" sz="2800" b="1" dirty="0" smtClean="0">
                <a:solidFill>
                  <a:srgbClr val="C00000"/>
                </a:solidFill>
              </a:rPr>
              <a:t>Three-dimensional viewing 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dirty="0" smtClean="0"/>
              <a:t>Viewing coordinates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dirty="0" smtClean="0"/>
              <a:t>Transformations to viewing plane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dirty="0" smtClean="0"/>
              <a:t>General projection transformations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9-    Lighting  and Texture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mapping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ko-KR" sz="2800" b="1" dirty="0" smtClean="0">
                <a:solidFill>
                  <a:srgbClr val="C00000"/>
                </a:solidFill>
              </a:rPr>
              <a:t>10-    Modeling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altLang="ko-KR" dirty="0" smtClean="0"/>
              <a:t>Surface Modeling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altLang="ko-KR" dirty="0" smtClean="0"/>
              <a:t>Solid Modeling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altLang="ko-KR" dirty="0" smtClean="0"/>
              <a:t>Procedure Modeling</a:t>
            </a:r>
          </a:p>
          <a:p>
            <a:pPr marL="990600" lvl="1" indent="-590550" algn="just">
              <a:lnSpc>
                <a:spcPct val="110000"/>
              </a:lnSpc>
            </a:pPr>
            <a:r>
              <a:rPr lang="en-US" altLang="ko-KR" dirty="0" smtClean="0"/>
              <a:t>Simplification</a:t>
            </a:r>
          </a:p>
          <a:p>
            <a:pPr fontAlgn="base" latinLnBrk="1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11-     Visible-Surface Detection Methods </a:t>
            </a:r>
          </a:p>
          <a:p>
            <a:pPr fontAlgn="base" latinLnBrk="1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12-     Computer Animation </a:t>
            </a:r>
          </a:p>
          <a:p>
            <a:pPr marL="990600" lvl="1" indent="-590550">
              <a:lnSpc>
                <a:spcPct val="80000"/>
              </a:lnSpc>
            </a:pPr>
            <a:endParaRPr lang="en-US" altLang="ko-KR" sz="2600" dirty="0" smtClean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010400" cy="953204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Schedule</a:t>
            </a:r>
          </a:p>
        </p:txBody>
      </p:sp>
      <p:graphicFrame>
        <p:nvGraphicFramePr>
          <p:cNvPr id="80311" name="Group 439"/>
          <p:cNvGraphicFramePr>
            <a:graphicFrameLocks noGrp="1"/>
          </p:cNvGraphicFramePr>
          <p:nvPr>
            <p:ph type="tbl" idx="1"/>
          </p:nvPr>
        </p:nvGraphicFramePr>
        <p:xfrm>
          <a:off x="571472" y="1643050"/>
          <a:ext cx="8153400" cy="4389120"/>
        </p:xfrm>
        <a:graphic>
          <a:graphicData uri="http://schemas.openxmlformats.org/drawingml/2006/table">
            <a:tbl>
              <a:tblPr/>
              <a:tblGrid>
                <a:gridCol w="1309687"/>
                <a:gridCol w="5322888"/>
                <a:gridCol w="1520825"/>
              </a:tblGrid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1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st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Introduction to Computer Graphics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nd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Mathematics for Computer Graphics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Appendix A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rd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  <a:cs typeface="+mn-cs"/>
                        </a:rPr>
                        <a:t>Scan Conversion Algorithms Output Primitives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3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2D Geometric Transformations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5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2D Viewing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6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6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3D Object Representations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10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7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3D Geometric and Modeling Transformations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11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8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3D Viewing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12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9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  <a:cs typeface="+mn-cs"/>
                        </a:rPr>
                        <a:t>Lighting  ,Texture mapping illumination Models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14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10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Modeling  ,Surface-Rendering Methods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14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11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Visible-Surface Detection Methods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13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12</a:t>
                      </a:r>
                      <a:r>
                        <a:rPr kumimoji="1" lang="en-US" altLang="ko-K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th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week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Computer Animation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Chapter 16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Computer Graphics - Chapter (1)                       </a:t>
            </a:r>
            <a:r>
              <a:rPr lang="en-US" altLang="ko-KR" dirty="0" err="1" smtClean="0">
                <a:solidFill>
                  <a:schemeClr val="tx1"/>
                </a:solidFill>
              </a:rPr>
              <a:t>Diaa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Eldein</a:t>
            </a:r>
            <a:r>
              <a:rPr lang="en-US" altLang="ko-KR" dirty="0" smtClean="0">
                <a:solidFill>
                  <a:schemeClr val="tx1"/>
                </a:solidFill>
              </a:rPr>
              <a:t> Mustafa Ahmed-2018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CFF22-F4D4-4A4F-9E5C-1B890DD4D314}" type="slidenum">
              <a:rPr lang="en-US" altLang="ko-KR" sz="16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altLang="ko-K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 (Grading)</a:t>
            </a:r>
            <a:endParaRPr lang="en-US" altLang="ko-KR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8153400" cy="4800600"/>
          </a:xfrm>
        </p:spPr>
        <p:txBody>
          <a:bodyPr/>
          <a:lstStyle/>
          <a:p>
            <a:r>
              <a:rPr lang="en-US" b="1" dirty="0" smtClean="0"/>
              <a:t>Practical Work                 = </a:t>
            </a:r>
            <a:r>
              <a:rPr lang="en-US" b="1" dirty="0" smtClean="0">
                <a:solidFill>
                  <a:srgbClr val="C00000"/>
                </a:solidFill>
              </a:rPr>
              <a:t>20 %</a:t>
            </a:r>
          </a:p>
          <a:p>
            <a:r>
              <a:rPr lang="en-US" b="1" dirty="0" smtClean="0"/>
              <a:t>Projects                             = </a:t>
            </a:r>
            <a:r>
              <a:rPr lang="en-US" b="1" dirty="0" smtClean="0">
                <a:solidFill>
                  <a:srgbClr val="C00000"/>
                </a:solidFill>
              </a:rPr>
              <a:t>20  %</a:t>
            </a:r>
            <a:r>
              <a:rPr lang="en-US" b="1" dirty="0" smtClean="0"/>
              <a:t>          </a:t>
            </a:r>
          </a:p>
          <a:p>
            <a:r>
              <a:rPr lang="en-US" b="1" dirty="0" smtClean="0"/>
              <a:t>Final Exam                        = </a:t>
            </a:r>
            <a:r>
              <a:rPr lang="en-US" b="1" dirty="0" smtClean="0">
                <a:solidFill>
                  <a:srgbClr val="C00000"/>
                </a:solidFill>
              </a:rPr>
              <a:t>60%</a:t>
            </a:r>
          </a:p>
          <a:p>
            <a:endParaRPr lang="en-US" b="1" dirty="0"/>
          </a:p>
          <a:p>
            <a:r>
              <a:rPr lang="en-US" b="1" dirty="0" smtClean="0"/>
              <a:t>Course Credit hours        =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en-US" b="1" dirty="0" smtClean="0"/>
              <a:t>Examination hours          =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Material and Textbooks</a:t>
            </a:r>
            <a:endParaRPr lang="en-US" altLang="ko-KR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43444"/>
          </a:xfrm>
        </p:spPr>
        <p:txBody>
          <a:bodyPr/>
          <a:lstStyle/>
          <a:p>
            <a:r>
              <a:rPr lang="en-US" dirty="0" smtClean="0"/>
              <a:t>All lectures and assignment dropped in </a:t>
            </a:r>
            <a:r>
              <a:rPr lang="en-US" dirty="0" smtClean="0">
                <a:solidFill>
                  <a:srgbClr val="FF0000"/>
                </a:solidFill>
              </a:rPr>
              <a:t>www.acadox.com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028488" cy="244827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14620"/>
            <a:ext cx="2072754" cy="2448272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79512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1- Fundamentals  of Computer Graphics                               2- OpenGL   Programming Guide</a:t>
            </a:r>
          </a:p>
          <a:p>
            <a:pPr algn="r"/>
            <a:r>
              <a:rPr lang="en-US" dirty="0" smtClean="0">
                <a:solidFill>
                  <a:srgbClr val="C00000"/>
                </a:solidFill>
              </a:rPr>
              <a:t>Author</a:t>
            </a:r>
            <a:r>
              <a:rPr lang="en-US" dirty="0" smtClean="0"/>
              <a:t>: Peter Shirley                                     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Authors  </a:t>
            </a:r>
            <a:r>
              <a:rPr lang="en-US" dirty="0" smtClean="0"/>
              <a:t>:Mason Woo </a:t>
            </a:r>
            <a:r>
              <a:rPr lang="en-US" dirty="0" err="1" smtClean="0"/>
              <a:t>Jackle</a:t>
            </a:r>
            <a:r>
              <a:rPr lang="en-US" dirty="0" smtClean="0"/>
              <a:t>            </a:t>
            </a:r>
            <a:r>
              <a:rPr lang="en-US" dirty="0" err="1" smtClean="0"/>
              <a:t>Neider</a:t>
            </a:r>
            <a:r>
              <a:rPr lang="en-US" dirty="0" smtClean="0"/>
              <a:t>, Tom Davis , Dave </a:t>
            </a:r>
            <a:r>
              <a:rPr lang="en-US" dirty="0" err="1" smtClean="0"/>
              <a:t>Shreiner</a:t>
            </a:r>
            <a:endParaRPr lang="en-US" dirty="0" smtClean="0"/>
          </a:p>
          <a:p>
            <a:pPr algn="r">
              <a:buNone/>
            </a:pPr>
            <a:r>
              <a:rPr lang="en-US" dirty="0" smtClean="0"/>
              <a:t>                     </a:t>
            </a:r>
          </a:p>
          <a:p>
            <a:pPr algn="r">
              <a:buNone/>
            </a:pPr>
            <a:r>
              <a:rPr lang="en-US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2A02BE"/>
                </a:solidFill>
              </a:rPr>
              <a:t>Thank You </a:t>
            </a:r>
            <a:br>
              <a:rPr lang="en-US" sz="8800" b="1" dirty="0" smtClean="0">
                <a:solidFill>
                  <a:srgbClr val="2A02BE"/>
                </a:solidFill>
              </a:rPr>
            </a:br>
            <a:r>
              <a:rPr lang="en-US" sz="8800" b="1" dirty="0" smtClean="0">
                <a:solidFill>
                  <a:srgbClr val="2A02BE"/>
                </a:solidFill>
              </a:rPr>
              <a:t>End </a:t>
            </a:r>
            <a:br>
              <a:rPr lang="en-US" sz="8800" b="1" dirty="0" smtClean="0">
                <a:solidFill>
                  <a:srgbClr val="2A02BE"/>
                </a:solidFill>
              </a:rPr>
            </a:br>
            <a:r>
              <a:rPr lang="en-US" sz="8800" b="1" dirty="0" smtClean="0">
                <a:solidFill>
                  <a:srgbClr val="C00000"/>
                </a:solidFill>
              </a:rPr>
              <a:t>Questions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CE62-DEB8-40B5-ADE0-09807C9F11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real ?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34290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4357686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00174"/>
            <a:ext cx="44291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  <a:ln w="19050"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Computer Graphics ?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85778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 smtClean="0"/>
              <a:t>Computers have become a powerful tool for the rapid and economical production of pictures.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 smtClean="0"/>
              <a:t>There is virtually no area in which graphical displays cannot be used to some advantage, and so it is not surprising to find the use of computer graphics so widespread.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  <a:ln w="19050"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Computer Graphics ?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Today, we find computer graphics used routinely in such diverse areas as </a:t>
            </a:r>
            <a:r>
              <a:rPr lang="en-US" b="1" i="1" dirty="0" smtClean="0">
                <a:solidFill>
                  <a:srgbClr val="660033"/>
                </a:solidFill>
              </a:rPr>
              <a:t>science, engineering, medicine, business, industry, government, art, entertainment, advertising, education, and training, simulations, education, and graph presentations.</a:t>
            </a:r>
            <a:endParaRPr lang="en-US" dirty="0" smtClean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Graphics - Chapter (1)                       </a:t>
            </a:r>
            <a:r>
              <a:rPr lang="en-US" dirty="0" err="1" smtClean="0">
                <a:solidFill>
                  <a:schemeClr val="tx1"/>
                </a:solidFill>
              </a:rPr>
              <a:t>Diaa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Eldein</a:t>
            </a:r>
            <a:r>
              <a:rPr lang="en-US" dirty="0" smtClean="0">
                <a:solidFill>
                  <a:schemeClr val="tx1"/>
                </a:solidFill>
              </a:rPr>
              <a:t>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Goal of the Course</a:t>
            </a:r>
            <a:b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43051"/>
            <a:ext cx="8140926" cy="435771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The goal of this course is to provide an introduction to the theory and practice of computer graphics.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The course will assume a good background in programming in C++ and a background in mathematics including familiarity with the theory and use of coordinate geometry and of linear algebra such as matrix multiplication.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 of Course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676400"/>
            <a:ext cx="8568952" cy="464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There will be three components to the course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 smtClean="0"/>
              <a:t>You will gain an understanding of the fundamentals of computer graphics through study of the </a:t>
            </a:r>
            <a:r>
              <a:rPr lang="en-US" b="1" dirty="0" smtClean="0"/>
              <a:t>techniques, algorithms and hardware</a:t>
            </a:r>
            <a:r>
              <a:rPr lang="en-US" dirty="0" smtClean="0"/>
              <a:t> used in computer graphics.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 smtClean="0"/>
              <a:t>You will gain experience in the techniques involved in </a:t>
            </a:r>
            <a:r>
              <a:rPr lang="en-US" b="1" dirty="0" smtClean="0"/>
              <a:t>low level computer graphics programming</a:t>
            </a:r>
            <a:r>
              <a:rPr lang="en-US" dirty="0" smtClean="0"/>
              <a:t> such as that used to create computer graphics packages (such as  </a:t>
            </a:r>
            <a:r>
              <a:rPr lang="en-US" b="1" dirty="0" smtClean="0"/>
              <a:t>OpenGL</a:t>
            </a:r>
            <a:r>
              <a:rPr lang="en-US" dirty="0" smtClean="0"/>
              <a:t>).</a:t>
            </a:r>
          </a:p>
          <a:p>
            <a:endParaRPr lang="en-US" sz="36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 of Course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14489"/>
            <a:ext cx="8435280" cy="2071702"/>
          </a:xfrm>
        </p:spPr>
        <p:txBody>
          <a:bodyPr/>
          <a:lstStyle/>
          <a:p>
            <a:pPr marL="514350" indent="-514350" algn="just">
              <a:buNone/>
            </a:pPr>
            <a:r>
              <a:rPr lang="en-US" sz="2800" dirty="0" smtClean="0"/>
              <a:t>3) You will use the industry standard based OpenGL library in several programming projects illustrating the theory and practice of programming computer graphics applications</a:t>
            </a:r>
          </a:p>
          <a:p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Contents and Schedule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1-Introduction to Computer Graphics</a:t>
            </a:r>
          </a:p>
          <a:p>
            <a:pPr lvl="1" algn="just"/>
            <a:r>
              <a:rPr lang="en-US" b="1" dirty="0" smtClean="0"/>
              <a:t>Definition</a:t>
            </a:r>
            <a:r>
              <a:rPr lang="en-US" dirty="0" smtClean="0"/>
              <a:t> , </a:t>
            </a:r>
            <a:r>
              <a:rPr lang="en-US" b="1" dirty="0" smtClean="0"/>
              <a:t>Applications </a:t>
            </a:r>
            <a:r>
              <a:rPr lang="en-US" dirty="0" smtClean="0"/>
              <a:t>,Historical timeline, </a:t>
            </a:r>
            <a:r>
              <a:rPr lang="en-US" b="1" dirty="0" smtClean="0"/>
              <a:t>Graphics Hardware</a:t>
            </a:r>
            <a:r>
              <a:rPr lang="en-US" dirty="0" smtClean="0"/>
              <a:t> , </a:t>
            </a:r>
            <a:r>
              <a:rPr lang="en-US" b="1" dirty="0" smtClean="0"/>
              <a:t>Primitives</a:t>
            </a:r>
          </a:p>
          <a:p>
            <a:pPr lvl="1" algn="just"/>
            <a:r>
              <a:rPr lang="en-US" dirty="0" smtClean="0"/>
              <a:t>Overview of </a:t>
            </a:r>
            <a:r>
              <a:rPr lang="en-US" b="1" dirty="0" smtClean="0"/>
              <a:t>graphics systems</a:t>
            </a:r>
          </a:p>
          <a:p>
            <a:pPr lvl="1" algn="just"/>
            <a:r>
              <a:rPr lang="en-US" dirty="0" smtClean="0"/>
              <a:t> Video display devices: </a:t>
            </a:r>
            <a:r>
              <a:rPr lang="en-US" b="1" dirty="0" smtClean="0"/>
              <a:t>raster-scan &amp; random scan</a:t>
            </a:r>
          </a:p>
          <a:p>
            <a:pPr lvl="1" algn="just"/>
            <a:r>
              <a:rPr lang="en-US" dirty="0" smtClean="0"/>
              <a:t>Input devices</a:t>
            </a:r>
          </a:p>
          <a:p>
            <a:pPr lvl="1" algn="just"/>
            <a:r>
              <a:rPr lang="en-US" dirty="0" smtClean="0"/>
              <a:t>Graphics software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2-Mathematics For Computer Graphics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Coordinate  Systems (</a:t>
            </a:r>
            <a:r>
              <a:rPr lang="en-US" b="1" dirty="0" smtClean="0"/>
              <a:t>Cartesian , Polar , Spherical</a:t>
            </a:r>
            <a:r>
              <a:rPr lang="en-US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Vectors &amp; Matrices (</a:t>
            </a:r>
            <a:r>
              <a:rPr lang="en-US" b="1" dirty="0" smtClean="0"/>
              <a:t>Algebra of matrices</a:t>
            </a:r>
            <a:r>
              <a:rPr lang="en-US" dirty="0" smtClean="0"/>
              <a:t>)</a:t>
            </a:r>
          </a:p>
          <a:p>
            <a:pPr lvl="1" algn="just"/>
            <a:r>
              <a:rPr lang="en-US" b="1" dirty="0" smtClean="0"/>
              <a:t>Homogeneous Transforms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Computer Graphics - Chapter (1)                       Diaa Eldein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  <a:ln w="1905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Contents and Schedule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382000" cy="5257816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3- </a:t>
            </a:r>
            <a:r>
              <a:rPr lang="en-US" sz="3100" b="1" dirty="0" smtClean="0">
                <a:solidFill>
                  <a:srgbClr val="C00000"/>
                </a:solidFill>
              </a:rPr>
              <a:t>Scan Conversion Algorithms (Output primitives)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/>
              <a:t>  Point, Line ,Circle , Ellipse , Polygons , filling , Curves  </a:t>
            </a:r>
          </a:p>
          <a:p>
            <a:pPr marL="590550" indent="-590550" algn="just">
              <a:lnSpc>
                <a:spcPct val="90000"/>
              </a:lnSpc>
              <a:buNone/>
            </a:pPr>
            <a:r>
              <a:rPr lang="en-US" sz="3100" b="1" dirty="0" smtClean="0">
                <a:solidFill>
                  <a:srgbClr val="C00000"/>
                </a:solidFill>
              </a:rPr>
              <a:t>4-Two-dimensional  geometric  transformation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Basic transformations: </a:t>
            </a:r>
            <a:r>
              <a:rPr lang="en-US" b="1" dirty="0" smtClean="0"/>
              <a:t>translation, rotation</a:t>
            </a:r>
            <a:r>
              <a:rPr lang="en-US" dirty="0" smtClean="0"/>
              <a:t>, </a:t>
            </a:r>
            <a:r>
              <a:rPr lang="en-US" b="1" dirty="0" smtClean="0"/>
              <a:t>scaling</a:t>
            </a:r>
            <a:r>
              <a:rPr lang="en-US" dirty="0" smtClean="0"/>
              <a:t>, and  other transformations (reflection ,shearing , clipping , etc..)</a:t>
            </a:r>
            <a:endParaRPr lang="en-US" b="1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Matrix representation and Homogenous coordinate systems.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Composite</a:t>
            </a:r>
            <a:r>
              <a:rPr lang="en-US" dirty="0" smtClean="0"/>
              <a:t>  or  (</a:t>
            </a:r>
            <a:r>
              <a:rPr lang="en-US" i="1" dirty="0" smtClean="0"/>
              <a:t>successive</a:t>
            </a:r>
            <a:r>
              <a:rPr lang="en-US" dirty="0" smtClean="0"/>
              <a:t>) transformations.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Other  transformations: reflection and shear</a:t>
            </a:r>
          </a:p>
          <a:p>
            <a:pPr marL="1009650" lvl="2" indent="-495300" algn="just">
              <a:lnSpc>
                <a:spcPct val="90000"/>
              </a:lnSpc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pPr lvl="2"/>
            <a:endParaRPr lang="en-US" sz="1800" dirty="0" smtClean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Graphics - Chapter (1)                       </a:t>
            </a:r>
            <a:r>
              <a:rPr lang="en-US" dirty="0" err="1" smtClean="0">
                <a:solidFill>
                  <a:schemeClr val="tx1"/>
                </a:solidFill>
              </a:rPr>
              <a:t>Diaa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Eldein</a:t>
            </a:r>
            <a:r>
              <a:rPr lang="en-US" dirty="0" smtClean="0">
                <a:solidFill>
                  <a:schemeClr val="tx1"/>
                </a:solidFill>
              </a:rPr>
              <a:t> Mustafa Ahmed-2018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800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University of Bakhat Elruda Faculty of Science  Computer Science –Department 5th- Year   </vt:lpstr>
      <vt:lpstr>Is this real ?</vt:lpstr>
      <vt:lpstr>Why Computer Graphics ?</vt:lpstr>
      <vt:lpstr>Why Computer Graphics ?</vt:lpstr>
      <vt:lpstr> Goal of the Course </vt:lpstr>
      <vt:lpstr>Components of Course</vt:lpstr>
      <vt:lpstr>Components of Course</vt:lpstr>
      <vt:lpstr>Course Contents and Schedule </vt:lpstr>
      <vt:lpstr>Course Contents and Schedule </vt:lpstr>
      <vt:lpstr>Course Contents and Schedule </vt:lpstr>
      <vt:lpstr>Course Contents and Schedule </vt:lpstr>
      <vt:lpstr>Schedule</vt:lpstr>
      <vt:lpstr>Assessment (Grading)</vt:lpstr>
      <vt:lpstr>Course Material and Textbooks</vt:lpstr>
      <vt:lpstr>Thank You  End  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University of Science and Technology Faculty of Computer Science and  Information Technology Computer Science –Department 4th- Year  </dc:title>
  <dc:creator>user</dc:creator>
  <cp:lastModifiedBy>user</cp:lastModifiedBy>
  <cp:revision>5</cp:revision>
  <dcterms:created xsi:type="dcterms:W3CDTF">2018-01-20T10:45:36Z</dcterms:created>
  <dcterms:modified xsi:type="dcterms:W3CDTF">2018-04-30T07:11:30Z</dcterms:modified>
</cp:coreProperties>
</file>