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4" r:id="rId3"/>
    <p:sldId id="269" r:id="rId4"/>
    <p:sldId id="265" r:id="rId5"/>
    <p:sldId id="266" r:id="rId6"/>
    <p:sldId id="267"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ADB4CC-80FF-40BD-AA4C-F02CB7130AFA}" type="datetimeFigureOut">
              <a:rPr lang="en-US" smtClean="0"/>
              <a:t>9/16/2019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2174F-E3F7-46E2-BB52-2F081C98F53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72C699-2144-4561-8249-5FE41370BF43}" type="datetimeFigureOut">
              <a:rPr lang="en-US" smtClean="0"/>
              <a:pPr/>
              <a:t>9/16/2019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DC45D-A174-47B2-88B8-161F2C47AC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0032C0B-9E77-4209-BA96-8542EBA53881}" type="slidenum">
              <a:rPr lang="en-CA" smtClean="0"/>
              <a:pPr/>
              <a:t>2</a:t>
            </a:fld>
            <a:endParaRPr lang="en-CA"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6D68EF-9942-46CD-ACBE-71471181E53D}" type="slidenum">
              <a:rPr lang="en-US"/>
              <a:pPr/>
              <a:t>3</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711" y="4344025"/>
            <a:ext cx="5028579" cy="4114488"/>
          </a:xfrm>
        </p:spPr>
        <p:txBody>
          <a:bodyPr/>
          <a:lstStyle/>
          <a:p>
            <a:r>
              <a:rPr lang="en-US"/>
              <a:t>Binary search is a smart algorithm that is much more efficient than the linear search. The elements in the array must be sorted in order. In stead of testing the array’s first element, it starts with the element in the middle. If the middle element happens to be the specific item we want to search, then the search is over. The middle element is greater than the specific item, then the desired item will be found somewhere in the first half of the array. if it is less, then the desired item will be found somewhere in the second half of the array. in either cases, half of the array’s elements have been eliminated from the further searching. The procedure is repeated for the half of the array that potentially contains the value.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8C52029-7E84-4CAE-9763-F2BA775A3F68}" type="slidenum">
              <a:rPr lang="en-CA" smtClean="0"/>
              <a:pPr/>
              <a:t>4</a:t>
            </a:fld>
            <a:endParaRPr lang="en-CA"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03076BB-341B-4DF0-B486-5121471FB0BF}" type="slidenum">
              <a:rPr lang="en-CA" smtClean="0"/>
              <a:pPr/>
              <a:t>7</a:t>
            </a:fld>
            <a:endParaRPr lang="en-CA"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767D3-7A08-4BAE-A519-D4B954A489F5}" type="datetime1">
              <a:rPr lang="en-US" smtClean="0"/>
              <a:pPr/>
              <a:t>9/16/2019</a:t>
            </a:fld>
            <a:endParaRPr lang="en-US"/>
          </a:p>
        </p:txBody>
      </p:sp>
      <p:sp>
        <p:nvSpPr>
          <p:cNvPr id="5" name="Footer Placeholder 4"/>
          <p:cNvSpPr>
            <a:spLocks noGrp="1"/>
          </p:cNvSpPr>
          <p:nvPr>
            <p:ph type="ftr" sz="quarter" idx="11"/>
          </p:nvPr>
        </p:nvSpPr>
        <p:spPr/>
        <p:txBody>
          <a:bodyPr/>
          <a:lstStyle/>
          <a:p>
            <a:r>
              <a:rPr lang="en-US" smtClean="0"/>
              <a:t>Data Structure _ ICT&amp; CS                                                       Lecture 3	    	Ms. Hiba Sayed </a:t>
            </a:r>
            <a:endParaRPr lang="en-US"/>
          </a:p>
        </p:txBody>
      </p:sp>
      <p:sp>
        <p:nvSpPr>
          <p:cNvPr id="6" name="Slide Number Placeholder 5"/>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1ECA7-F5FC-42A5-8A44-75E3FA299D76}" type="datetime1">
              <a:rPr lang="en-US" smtClean="0"/>
              <a:pPr/>
              <a:t>9/16/2019</a:t>
            </a:fld>
            <a:endParaRPr lang="en-US"/>
          </a:p>
        </p:txBody>
      </p:sp>
      <p:sp>
        <p:nvSpPr>
          <p:cNvPr id="5" name="Footer Placeholder 4"/>
          <p:cNvSpPr>
            <a:spLocks noGrp="1"/>
          </p:cNvSpPr>
          <p:nvPr>
            <p:ph type="ftr" sz="quarter" idx="11"/>
          </p:nvPr>
        </p:nvSpPr>
        <p:spPr/>
        <p:txBody>
          <a:bodyPr/>
          <a:lstStyle/>
          <a:p>
            <a:r>
              <a:rPr lang="en-US" smtClean="0"/>
              <a:t>Data Structure _ ICT&amp; CS                                                       Lecture 3	    	Ms. Hiba Sayed </a:t>
            </a:r>
            <a:endParaRPr lang="en-US"/>
          </a:p>
        </p:txBody>
      </p:sp>
      <p:sp>
        <p:nvSpPr>
          <p:cNvPr id="6" name="Slide Number Placeholder 5"/>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C39D0A-B849-420D-A845-8CB62C664AD6}" type="datetime1">
              <a:rPr lang="en-US" smtClean="0"/>
              <a:pPr/>
              <a:t>9/16/2019</a:t>
            </a:fld>
            <a:endParaRPr lang="en-US"/>
          </a:p>
        </p:txBody>
      </p:sp>
      <p:sp>
        <p:nvSpPr>
          <p:cNvPr id="5" name="Footer Placeholder 4"/>
          <p:cNvSpPr>
            <a:spLocks noGrp="1"/>
          </p:cNvSpPr>
          <p:nvPr>
            <p:ph type="ftr" sz="quarter" idx="11"/>
          </p:nvPr>
        </p:nvSpPr>
        <p:spPr/>
        <p:txBody>
          <a:bodyPr/>
          <a:lstStyle/>
          <a:p>
            <a:r>
              <a:rPr lang="en-US" smtClean="0"/>
              <a:t>Data Structure _ ICT&amp; CS                                                       Lecture 3	    	Ms. Hiba Sayed </a:t>
            </a:r>
            <a:endParaRPr lang="en-US"/>
          </a:p>
        </p:txBody>
      </p:sp>
      <p:sp>
        <p:nvSpPr>
          <p:cNvPr id="6" name="Slide Number Placeholder 5"/>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BBF9E-5957-4C80-834B-3090B17EF470}" type="datetime1">
              <a:rPr lang="en-US" smtClean="0"/>
              <a:pPr/>
              <a:t>9/16/2019</a:t>
            </a:fld>
            <a:endParaRPr lang="en-US"/>
          </a:p>
        </p:txBody>
      </p:sp>
      <p:sp>
        <p:nvSpPr>
          <p:cNvPr id="5" name="Footer Placeholder 4"/>
          <p:cNvSpPr>
            <a:spLocks noGrp="1"/>
          </p:cNvSpPr>
          <p:nvPr>
            <p:ph type="ftr" sz="quarter" idx="11"/>
          </p:nvPr>
        </p:nvSpPr>
        <p:spPr/>
        <p:txBody>
          <a:bodyPr/>
          <a:lstStyle/>
          <a:p>
            <a:r>
              <a:rPr lang="en-US" smtClean="0"/>
              <a:t>Data Structure _ ICT&amp; CS                                                       Lecture 3	    	Ms. Hiba Sayed </a:t>
            </a:r>
            <a:endParaRPr lang="en-US"/>
          </a:p>
        </p:txBody>
      </p:sp>
      <p:sp>
        <p:nvSpPr>
          <p:cNvPr id="6" name="Slide Number Placeholder 5"/>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542C5-A5CE-4AB2-B325-1B34AD17B232}" type="datetime1">
              <a:rPr lang="en-US" smtClean="0"/>
              <a:pPr/>
              <a:t>9/16/2019</a:t>
            </a:fld>
            <a:endParaRPr lang="en-US"/>
          </a:p>
        </p:txBody>
      </p:sp>
      <p:sp>
        <p:nvSpPr>
          <p:cNvPr id="5" name="Footer Placeholder 4"/>
          <p:cNvSpPr>
            <a:spLocks noGrp="1"/>
          </p:cNvSpPr>
          <p:nvPr>
            <p:ph type="ftr" sz="quarter" idx="11"/>
          </p:nvPr>
        </p:nvSpPr>
        <p:spPr/>
        <p:txBody>
          <a:bodyPr/>
          <a:lstStyle/>
          <a:p>
            <a:r>
              <a:rPr lang="en-US" smtClean="0"/>
              <a:t>Data Structure _ ICT&amp; CS                                                       Lecture 3	    	Ms. Hiba Sayed </a:t>
            </a:r>
            <a:endParaRPr lang="en-US"/>
          </a:p>
        </p:txBody>
      </p:sp>
      <p:sp>
        <p:nvSpPr>
          <p:cNvPr id="6" name="Slide Number Placeholder 5"/>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8D0E7-67CE-4C2E-B47B-A99732CCF11B}" type="datetime1">
              <a:rPr lang="en-US" smtClean="0"/>
              <a:pPr/>
              <a:t>9/16/2019</a:t>
            </a:fld>
            <a:endParaRPr lang="en-US"/>
          </a:p>
        </p:txBody>
      </p:sp>
      <p:sp>
        <p:nvSpPr>
          <p:cNvPr id="6" name="Footer Placeholder 5"/>
          <p:cNvSpPr>
            <a:spLocks noGrp="1"/>
          </p:cNvSpPr>
          <p:nvPr>
            <p:ph type="ftr" sz="quarter" idx="11"/>
          </p:nvPr>
        </p:nvSpPr>
        <p:spPr/>
        <p:txBody>
          <a:bodyPr/>
          <a:lstStyle/>
          <a:p>
            <a:r>
              <a:rPr lang="en-US" smtClean="0"/>
              <a:t>Data Structure _ ICT&amp; CS                                                       Lecture 3	    	Ms. Hiba Sayed </a:t>
            </a:r>
            <a:endParaRPr lang="en-US"/>
          </a:p>
        </p:txBody>
      </p:sp>
      <p:sp>
        <p:nvSpPr>
          <p:cNvPr id="7" name="Slide Number Placeholder 6"/>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4112D4-D8C9-430F-80BB-B6E7ACB97DB7}" type="datetime1">
              <a:rPr lang="en-US" smtClean="0"/>
              <a:pPr/>
              <a:t>9/16/2019</a:t>
            </a:fld>
            <a:endParaRPr lang="en-US"/>
          </a:p>
        </p:txBody>
      </p:sp>
      <p:sp>
        <p:nvSpPr>
          <p:cNvPr id="8" name="Footer Placeholder 7"/>
          <p:cNvSpPr>
            <a:spLocks noGrp="1"/>
          </p:cNvSpPr>
          <p:nvPr>
            <p:ph type="ftr" sz="quarter" idx="11"/>
          </p:nvPr>
        </p:nvSpPr>
        <p:spPr/>
        <p:txBody>
          <a:bodyPr/>
          <a:lstStyle/>
          <a:p>
            <a:r>
              <a:rPr lang="en-US" smtClean="0"/>
              <a:t>Data Structure _ ICT&amp; CS                                                       Lecture 3	    	Ms. Hiba Sayed </a:t>
            </a:r>
            <a:endParaRPr lang="en-US"/>
          </a:p>
        </p:txBody>
      </p:sp>
      <p:sp>
        <p:nvSpPr>
          <p:cNvPr id="9" name="Slide Number Placeholder 8"/>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59094-724B-47E9-AE6C-726372ACEFAA}" type="datetime1">
              <a:rPr lang="en-US" smtClean="0"/>
              <a:pPr/>
              <a:t>9/16/2019</a:t>
            </a:fld>
            <a:endParaRPr lang="en-US"/>
          </a:p>
        </p:txBody>
      </p:sp>
      <p:sp>
        <p:nvSpPr>
          <p:cNvPr id="4" name="Footer Placeholder 3"/>
          <p:cNvSpPr>
            <a:spLocks noGrp="1"/>
          </p:cNvSpPr>
          <p:nvPr>
            <p:ph type="ftr" sz="quarter" idx="11"/>
          </p:nvPr>
        </p:nvSpPr>
        <p:spPr/>
        <p:txBody>
          <a:bodyPr/>
          <a:lstStyle/>
          <a:p>
            <a:r>
              <a:rPr lang="en-US" smtClean="0"/>
              <a:t>Data Structure _ ICT&amp; CS                                                       Lecture 3	    	Ms. Hiba Sayed </a:t>
            </a:r>
            <a:endParaRPr lang="en-US"/>
          </a:p>
        </p:txBody>
      </p:sp>
      <p:sp>
        <p:nvSpPr>
          <p:cNvPr id="5" name="Slide Number Placeholder 4"/>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40F94-3B08-4599-BD5C-2FEF1315D933}" type="datetime1">
              <a:rPr lang="en-US" smtClean="0"/>
              <a:pPr/>
              <a:t>9/16/2019</a:t>
            </a:fld>
            <a:endParaRPr lang="en-US"/>
          </a:p>
        </p:txBody>
      </p:sp>
      <p:sp>
        <p:nvSpPr>
          <p:cNvPr id="3" name="Footer Placeholder 2"/>
          <p:cNvSpPr>
            <a:spLocks noGrp="1"/>
          </p:cNvSpPr>
          <p:nvPr>
            <p:ph type="ftr" sz="quarter" idx="11"/>
          </p:nvPr>
        </p:nvSpPr>
        <p:spPr/>
        <p:txBody>
          <a:bodyPr/>
          <a:lstStyle/>
          <a:p>
            <a:r>
              <a:rPr lang="en-US" smtClean="0"/>
              <a:t>Data Structure _ ICT&amp; CS                                                       Lecture 3	    	Ms. Hiba Sayed </a:t>
            </a:r>
            <a:endParaRPr lang="en-US"/>
          </a:p>
        </p:txBody>
      </p:sp>
      <p:sp>
        <p:nvSpPr>
          <p:cNvPr id="4" name="Slide Number Placeholder 3"/>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AA5D1-12C6-45D6-9AF3-3E4684C06523}" type="datetime1">
              <a:rPr lang="en-US" smtClean="0"/>
              <a:pPr/>
              <a:t>9/16/2019</a:t>
            </a:fld>
            <a:endParaRPr lang="en-US"/>
          </a:p>
        </p:txBody>
      </p:sp>
      <p:sp>
        <p:nvSpPr>
          <p:cNvPr id="6" name="Footer Placeholder 5"/>
          <p:cNvSpPr>
            <a:spLocks noGrp="1"/>
          </p:cNvSpPr>
          <p:nvPr>
            <p:ph type="ftr" sz="quarter" idx="11"/>
          </p:nvPr>
        </p:nvSpPr>
        <p:spPr/>
        <p:txBody>
          <a:bodyPr/>
          <a:lstStyle/>
          <a:p>
            <a:r>
              <a:rPr lang="en-US" smtClean="0"/>
              <a:t>Data Structure _ ICT&amp; CS                                                       Lecture 3	    	Ms. Hiba Sayed </a:t>
            </a:r>
            <a:endParaRPr lang="en-US"/>
          </a:p>
        </p:txBody>
      </p:sp>
      <p:sp>
        <p:nvSpPr>
          <p:cNvPr id="7" name="Slide Number Placeholder 6"/>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0FF84-B313-4C89-9C7A-C149C59E2E32}" type="datetime1">
              <a:rPr lang="en-US" smtClean="0"/>
              <a:pPr/>
              <a:t>9/16/2019</a:t>
            </a:fld>
            <a:endParaRPr lang="en-US"/>
          </a:p>
        </p:txBody>
      </p:sp>
      <p:sp>
        <p:nvSpPr>
          <p:cNvPr id="6" name="Footer Placeholder 5"/>
          <p:cNvSpPr>
            <a:spLocks noGrp="1"/>
          </p:cNvSpPr>
          <p:nvPr>
            <p:ph type="ftr" sz="quarter" idx="11"/>
          </p:nvPr>
        </p:nvSpPr>
        <p:spPr/>
        <p:txBody>
          <a:bodyPr/>
          <a:lstStyle/>
          <a:p>
            <a:r>
              <a:rPr lang="en-US" smtClean="0"/>
              <a:t>Data Structure _ ICT&amp; CS                                                       Lecture 3	    	Ms. Hiba Sayed </a:t>
            </a:r>
            <a:endParaRPr lang="en-US"/>
          </a:p>
        </p:txBody>
      </p:sp>
      <p:sp>
        <p:nvSpPr>
          <p:cNvPr id="7" name="Slide Number Placeholder 6"/>
          <p:cNvSpPr>
            <a:spLocks noGrp="1"/>
          </p:cNvSpPr>
          <p:nvPr>
            <p:ph type="sldNum" sz="quarter" idx="12"/>
          </p:nvPr>
        </p:nvSpPr>
        <p:spPr/>
        <p:txBody>
          <a:bodyPr/>
          <a:lstStyle/>
          <a:p>
            <a:fld id="{D9C2B5F6-61A5-44A9-94D6-5948BE50AE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020FC-A856-42B6-A8BF-F8AA52FFE926}" type="datetime1">
              <a:rPr lang="en-US" smtClean="0"/>
              <a:pPr/>
              <a:t>9/16/2019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Data Structure _ ICT&amp; CS                                                       Lecture 3	    	Ms. Hiba Sayed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2B5F6-61A5-44A9-94D6-5948BE50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09600" y="6356350"/>
            <a:ext cx="8153400" cy="365125"/>
          </a:xfrm>
        </p:spPr>
        <p:txBody>
          <a:bodyPr/>
          <a:lstStyle/>
          <a:p>
            <a:r>
              <a:rPr lang="en-US" smtClean="0"/>
              <a:t>Data Structure _ ICT&amp; CS                                                       Lecture 3	    	Ms. Hiba Sayed </a:t>
            </a:r>
            <a:endParaRPr lang="en-US" dirty="0"/>
          </a:p>
        </p:txBody>
      </p:sp>
      <p:sp>
        <p:nvSpPr>
          <p:cNvPr id="5" name="Text Box 4"/>
          <p:cNvSpPr txBox="1">
            <a:spLocks noGrp="1" noChangeArrowheads="1"/>
          </p:cNvSpPr>
          <p:nvPr>
            <p:ph type="ctrTitle"/>
          </p:nvPr>
        </p:nvSpPr>
        <p:spPr bwMode="auto">
          <a:xfrm>
            <a:off x="381000" y="1295401"/>
            <a:ext cx="8305800" cy="3693319"/>
          </a:xfrm>
          <a:prstGeom prst="rect">
            <a:avLst/>
          </a:prstGeom>
          <a:noFill/>
          <a:ln w="9525">
            <a:noFill/>
            <a:miter lim="800000"/>
            <a:headEnd/>
            <a:tailEnd/>
          </a:ln>
        </p:spPr>
        <p:txBody>
          <a:bodyPr wrap="square">
            <a:spAutoFit/>
          </a:bodyPr>
          <a:lstStyle/>
          <a:p>
            <a:pPr>
              <a:spcBef>
                <a:spcPct val="50000"/>
              </a:spcBef>
            </a:pPr>
            <a:r>
              <a:rPr lang="en-US" sz="3600" b="1" dirty="0" smtClean="0">
                <a:solidFill>
                  <a:schemeClr val="tx1">
                    <a:lumMod val="95000"/>
                    <a:lumOff val="5000"/>
                  </a:schemeClr>
                </a:solidFill>
              </a:rPr>
              <a:t>Data Structures and Algorithms </a:t>
            </a:r>
            <a:br>
              <a:rPr lang="en-US" sz="3600" b="1" dirty="0" smtClean="0">
                <a:solidFill>
                  <a:schemeClr val="tx1">
                    <a:lumMod val="95000"/>
                    <a:lumOff val="5000"/>
                  </a:schemeClr>
                </a:solidFill>
              </a:rPr>
            </a:br>
            <a:r>
              <a:rPr lang="en-US" sz="3600" b="1" u="sng" dirty="0" smtClean="0">
                <a:solidFill>
                  <a:schemeClr val="tx1">
                    <a:lumMod val="95000"/>
                    <a:lumOff val="5000"/>
                  </a:schemeClr>
                </a:solidFill>
              </a:rPr>
              <a:t>Search Algorithms(II)</a:t>
            </a:r>
            <a:br>
              <a:rPr lang="en-US" sz="3600" b="1" u="sng" dirty="0" smtClean="0">
                <a:solidFill>
                  <a:schemeClr val="tx1">
                    <a:lumMod val="95000"/>
                    <a:lumOff val="5000"/>
                  </a:schemeClr>
                </a:solidFill>
              </a:rPr>
            </a:br>
            <a:r>
              <a:rPr lang="en-US" sz="3600" b="1" u="sng" dirty="0" smtClean="0">
                <a:solidFill>
                  <a:schemeClr val="tx1">
                    <a:lumMod val="95000"/>
                    <a:lumOff val="5000"/>
                  </a:schemeClr>
                </a:solidFill>
              </a:rPr>
              <a:t>Binary Search</a:t>
            </a:r>
            <a:r>
              <a:rPr lang="en-US" sz="3600" b="1" dirty="0" smtClean="0">
                <a:solidFill>
                  <a:schemeClr val="tx1">
                    <a:lumMod val="95000"/>
                    <a:lumOff val="5000"/>
                  </a:schemeClr>
                </a:solidFill>
              </a:rPr>
              <a:t/>
            </a:r>
            <a:br>
              <a:rPr lang="en-US" sz="3600" b="1" dirty="0" smtClean="0">
                <a:solidFill>
                  <a:schemeClr val="tx1">
                    <a:lumMod val="95000"/>
                    <a:lumOff val="5000"/>
                  </a:schemeClr>
                </a:solidFill>
              </a:rPr>
            </a:br>
            <a:r>
              <a:rPr lang="en-US" sz="3600" b="1" dirty="0" smtClean="0">
                <a:solidFill>
                  <a:schemeClr val="tx1">
                    <a:lumMod val="95000"/>
                    <a:lumOff val="5000"/>
                  </a:schemeClr>
                </a:solidFill>
              </a:rPr>
              <a:t/>
            </a:r>
            <a:br>
              <a:rPr lang="en-US" sz="3600" b="1" dirty="0" smtClean="0">
                <a:solidFill>
                  <a:schemeClr val="tx1">
                    <a:lumMod val="95000"/>
                    <a:lumOff val="5000"/>
                  </a:schemeClr>
                </a:solidFill>
              </a:rPr>
            </a:br>
            <a:endParaRPr lang="en-US" sz="3600" dirty="0" smtClean="0">
              <a:solidFill>
                <a:schemeClr val="tx1">
                  <a:lumMod val="95000"/>
                  <a:lumOff val="5000"/>
                </a:schemeClr>
              </a:solidFill>
            </a:endParaRPr>
          </a:p>
          <a:p>
            <a:pPr algn="ctr">
              <a:spcBef>
                <a:spcPct val="50000"/>
              </a:spcBef>
            </a:pPr>
            <a:endParaRPr lang="en-US" sz="3600" b="1" dirty="0">
              <a:solidFill>
                <a:srgbClr val="FF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0"/>
            <a:ext cx="8229600" cy="990600"/>
          </a:xfrm>
        </p:spPr>
        <p:txBody>
          <a:bodyPr/>
          <a:lstStyle/>
          <a:p>
            <a:r>
              <a:rPr lang="en-US" dirty="0" smtClean="0"/>
              <a:t>Binary Search</a:t>
            </a:r>
          </a:p>
        </p:txBody>
      </p:sp>
      <p:sp>
        <p:nvSpPr>
          <p:cNvPr id="7" name="Content Placeholder 6"/>
          <p:cNvSpPr>
            <a:spLocks noGrp="1"/>
          </p:cNvSpPr>
          <p:nvPr>
            <p:ph idx="1"/>
          </p:nvPr>
        </p:nvSpPr>
        <p:spPr>
          <a:xfrm>
            <a:off x="304800" y="990600"/>
            <a:ext cx="8610600" cy="5334000"/>
          </a:xfrm>
        </p:spPr>
        <p:txBody>
          <a:bodyPr>
            <a:noAutofit/>
          </a:bodyPr>
          <a:lstStyle/>
          <a:p>
            <a:pPr algn="just"/>
            <a:r>
              <a:rPr lang="en-US" sz="2200" dirty="0"/>
              <a:t>A </a:t>
            </a:r>
            <a:r>
              <a:rPr lang="en-US" sz="2200" b="1" dirty="0"/>
              <a:t>binary search </a:t>
            </a:r>
            <a:r>
              <a:rPr lang="en-US" sz="2200" dirty="0"/>
              <a:t>or </a:t>
            </a:r>
            <a:r>
              <a:rPr lang="en-US" sz="2200" b="1" dirty="0"/>
              <a:t>half-interval search</a:t>
            </a:r>
            <a:r>
              <a:rPr lang="en-US" sz="2200" dirty="0"/>
              <a:t> algorithm finds the position of a specified value </a:t>
            </a:r>
            <a:r>
              <a:rPr lang="en-US" sz="2200" dirty="0" smtClean="0"/>
              <a:t>“</a:t>
            </a:r>
            <a:r>
              <a:rPr lang="en-US" sz="2200" b="1" dirty="0" smtClean="0"/>
              <a:t>Desired value </a:t>
            </a:r>
            <a:r>
              <a:rPr lang="en-US" sz="2200" dirty="0" smtClean="0"/>
              <a:t>") </a:t>
            </a:r>
            <a:r>
              <a:rPr lang="en-US" sz="2200" dirty="0"/>
              <a:t>within a </a:t>
            </a:r>
            <a:r>
              <a:rPr lang="en-US" sz="2200" b="1" u="sng" dirty="0"/>
              <a:t>sorted</a:t>
            </a:r>
            <a:r>
              <a:rPr lang="en-US" sz="2200" dirty="0"/>
              <a:t> array</a:t>
            </a:r>
            <a:r>
              <a:rPr lang="en-US" sz="2200" dirty="0" smtClean="0"/>
              <a:t>.</a:t>
            </a:r>
          </a:p>
          <a:p>
            <a:pPr algn="just">
              <a:buNone/>
            </a:pPr>
            <a:endParaRPr lang="en-US" sz="2200" dirty="0"/>
          </a:p>
          <a:p>
            <a:pPr algn="just"/>
            <a:r>
              <a:rPr lang="en-US" sz="2200" dirty="0" smtClean="0"/>
              <a:t>Binary search is a smart algorithm that is much more efficient than the linear search. The elements in the array must be sorted in order. In stead of testing the array’s first element, it starts with the element in the middle.</a:t>
            </a:r>
          </a:p>
          <a:p>
            <a:pPr algn="just"/>
            <a:r>
              <a:rPr lang="en-US" sz="2200" dirty="0" smtClean="0"/>
              <a:t>At </a:t>
            </a:r>
            <a:r>
              <a:rPr lang="en-US" sz="2200" dirty="0"/>
              <a:t>each stage, the algorithm compares the </a:t>
            </a:r>
            <a:r>
              <a:rPr lang="en-US" sz="2200" dirty="0" smtClean="0"/>
              <a:t>searched value ” desired ”  with </a:t>
            </a:r>
            <a:r>
              <a:rPr lang="en-US" sz="2200" dirty="0"/>
              <a:t>the </a:t>
            </a:r>
            <a:r>
              <a:rPr lang="en-US" sz="2200" dirty="0" smtClean="0"/>
              <a:t>  </a:t>
            </a:r>
            <a:r>
              <a:rPr lang="en-US" sz="2200" dirty="0"/>
              <a:t>value of the </a:t>
            </a:r>
            <a:r>
              <a:rPr lang="en-US" sz="2200" b="1" dirty="0"/>
              <a:t>middle</a:t>
            </a:r>
            <a:r>
              <a:rPr lang="en-US" sz="2200" dirty="0"/>
              <a:t> element of the array. If the keys match, then a matching element has been found so its index, or position, is returned.</a:t>
            </a:r>
          </a:p>
          <a:p>
            <a:pPr algn="just"/>
            <a:r>
              <a:rPr lang="en-US" sz="2200" dirty="0"/>
              <a:t>Otherwise, if the Searched value </a:t>
            </a:r>
            <a:r>
              <a:rPr lang="en-US" sz="2200" dirty="0" smtClean="0"/>
              <a:t>” desired ”value is </a:t>
            </a:r>
            <a:r>
              <a:rPr lang="en-US" sz="2200" dirty="0"/>
              <a:t>less than the middle element's </a:t>
            </a:r>
            <a:r>
              <a:rPr lang="en-US" sz="2200" dirty="0" smtClean="0"/>
              <a:t>value, </a:t>
            </a:r>
            <a:r>
              <a:rPr lang="en-US" sz="2200" dirty="0"/>
              <a:t>then the algorithm repeats its action on the sub-array to the left of the middle element or, if the input </a:t>
            </a:r>
            <a:r>
              <a:rPr lang="en-US" sz="2200" dirty="0" smtClean="0"/>
              <a:t>” desired ”value </a:t>
            </a:r>
            <a:r>
              <a:rPr lang="en-US" sz="2200" dirty="0"/>
              <a:t>is greater, on the sub-array to the right.</a:t>
            </a:r>
          </a:p>
          <a:p>
            <a:pPr algn="just"/>
            <a:endParaRPr lang="en-US" sz="2200" dirty="0"/>
          </a:p>
        </p:txBody>
      </p:sp>
      <p:sp>
        <p:nvSpPr>
          <p:cNvPr id="2" name="Footer Placeholder 1"/>
          <p:cNvSpPr>
            <a:spLocks noGrp="1"/>
          </p:cNvSpPr>
          <p:nvPr>
            <p:ph type="ftr" sz="quarter" idx="11"/>
          </p:nvPr>
        </p:nvSpPr>
        <p:spPr>
          <a:xfrm>
            <a:off x="1143000" y="6356350"/>
            <a:ext cx="7391400" cy="365125"/>
          </a:xfrm>
        </p:spPr>
        <p:txBody>
          <a:bodyPr/>
          <a:lstStyle/>
          <a:p>
            <a:r>
              <a:rPr lang="en-US" smtClean="0"/>
              <a:t>Data Structure _ ICT&amp; CS                                                       Lecture 3	    	Ms. Hiba Sayed </a:t>
            </a:r>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Binary Search</a:t>
            </a:r>
          </a:p>
        </p:txBody>
      </p:sp>
      <p:sp>
        <p:nvSpPr>
          <p:cNvPr id="29699" name="Rectangle 3"/>
          <p:cNvSpPr>
            <a:spLocks noGrp="1" noChangeArrowheads="1"/>
          </p:cNvSpPr>
          <p:nvPr>
            <p:ph type="body" idx="1"/>
          </p:nvPr>
        </p:nvSpPr>
        <p:spPr>
          <a:xfrm>
            <a:off x="533400" y="1295400"/>
            <a:ext cx="8382000" cy="4724400"/>
          </a:xfrm>
        </p:spPr>
        <p:txBody>
          <a:bodyPr/>
          <a:lstStyle/>
          <a:p>
            <a:pPr marL="609600" indent="-609600">
              <a:lnSpc>
                <a:spcPct val="80000"/>
              </a:lnSpc>
              <a:buFont typeface="Wingdings" pitchFamily="2" charset="2"/>
              <a:buNone/>
            </a:pPr>
            <a:r>
              <a:rPr lang="en-US" sz="2800" dirty="0"/>
              <a:t>	Requires array elements to be in order</a:t>
            </a:r>
          </a:p>
          <a:p>
            <a:pPr marL="609600" indent="-609600">
              <a:lnSpc>
                <a:spcPct val="80000"/>
              </a:lnSpc>
              <a:buClr>
                <a:schemeClr val="tx1"/>
              </a:buClr>
              <a:buFontTx/>
              <a:buAutoNum type="arabicPeriod"/>
            </a:pPr>
            <a:r>
              <a:rPr lang="en-US" sz="2800" dirty="0"/>
              <a:t>Divides the array into three sections:</a:t>
            </a:r>
          </a:p>
          <a:p>
            <a:pPr marL="990600" lvl="1" indent="-533400">
              <a:lnSpc>
                <a:spcPct val="80000"/>
              </a:lnSpc>
            </a:pPr>
            <a:r>
              <a:rPr lang="en-US" sz="2400" dirty="0"/>
              <a:t>middle element</a:t>
            </a:r>
          </a:p>
          <a:p>
            <a:pPr marL="990600" lvl="1" indent="-533400">
              <a:lnSpc>
                <a:spcPct val="80000"/>
              </a:lnSpc>
            </a:pPr>
            <a:r>
              <a:rPr lang="en-US" sz="2400" dirty="0"/>
              <a:t>elements on one side of the middle element</a:t>
            </a:r>
          </a:p>
          <a:p>
            <a:pPr marL="990600" lvl="1" indent="-533400">
              <a:lnSpc>
                <a:spcPct val="80000"/>
              </a:lnSpc>
            </a:pPr>
            <a:r>
              <a:rPr lang="en-US" sz="2400" dirty="0"/>
              <a:t>elements on the other side of the middle element</a:t>
            </a:r>
          </a:p>
          <a:p>
            <a:pPr marL="609600" indent="-609600">
              <a:lnSpc>
                <a:spcPct val="80000"/>
              </a:lnSpc>
              <a:buClr>
                <a:schemeClr val="tx1"/>
              </a:buClr>
              <a:buFontTx/>
              <a:buAutoNum type="arabicPeriod" startAt="2"/>
            </a:pPr>
            <a:r>
              <a:rPr lang="en-US" sz="2800" dirty="0"/>
              <a:t>If the middle element is the correct value, done.  Otherwise, go to step 1. using only the half of the array that may contain the correct value.  </a:t>
            </a:r>
          </a:p>
          <a:p>
            <a:pPr marL="609600" indent="-609600">
              <a:lnSpc>
                <a:spcPct val="80000"/>
              </a:lnSpc>
              <a:buClr>
                <a:schemeClr val="tx1"/>
              </a:buClr>
              <a:buFontTx/>
              <a:buAutoNum type="arabicPeriod" startAt="2"/>
            </a:pPr>
            <a:r>
              <a:rPr lang="en-US" sz="2800" dirty="0"/>
              <a:t>Continue steps 1. and 2. until either the value is found or there are no more elements to examine</a:t>
            </a:r>
          </a:p>
        </p:txBody>
      </p:sp>
      <p:sp>
        <p:nvSpPr>
          <p:cNvPr id="4" name="Footer Placeholder 3"/>
          <p:cNvSpPr>
            <a:spLocks noGrp="1"/>
          </p:cNvSpPr>
          <p:nvPr>
            <p:ph type="ftr" sz="quarter" idx="11"/>
          </p:nvPr>
        </p:nvSpPr>
        <p:spPr/>
        <p:txBody>
          <a:bodyPr/>
          <a:lstStyle/>
          <a:p>
            <a:r>
              <a:rPr lang="en-US" smtClean="0"/>
              <a:t>Data Structure _ ICT&amp; CS                                                       Lecture 3	    	Ms. Hiba Sayed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Binary Search - Example</a:t>
            </a:r>
          </a:p>
        </p:txBody>
      </p:sp>
      <p:sp>
        <p:nvSpPr>
          <p:cNvPr id="13315" name="Rectangle 3"/>
          <p:cNvSpPr>
            <a:spLocks noGrp="1" noChangeArrowheads="1"/>
          </p:cNvSpPr>
          <p:nvPr>
            <p:ph idx="1"/>
          </p:nvPr>
        </p:nvSpPr>
        <p:spPr>
          <a:xfrm>
            <a:off x="457200" y="1874838"/>
            <a:ext cx="8075613" cy="3741737"/>
          </a:xfrm>
        </p:spPr>
        <p:txBody>
          <a:bodyPr/>
          <a:lstStyle/>
          <a:p>
            <a:pPr>
              <a:lnSpc>
                <a:spcPct val="90000"/>
              </a:lnSpc>
            </a:pPr>
            <a:r>
              <a:rPr lang="en-US" smtClean="0"/>
              <a:t>Array </a:t>
            </a:r>
            <a:r>
              <a:rPr lang="en-US" smtClean="0">
                <a:latin typeface="Courier New" pitchFamily="49" charset="0"/>
              </a:rPr>
              <a:t>numlist2</a:t>
            </a:r>
            <a:r>
              <a:rPr lang="en-US" smtClean="0"/>
              <a:t> contains:</a:t>
            </a:r>
          </a:p>
          <a:p>
            <a:pPr>
              <a:lnSpc>
                <a:spcPct val="90000"/>
              </a:lnSpc>
            </a:pPr>
            <a:endParaRPr lang="en-US" smtClean="0"/>
          </a:p>
          <a:p>
            <a:pPr>
              <a:lnSpc>
                <a:spcPct val="90000"/>
              </a:lnSpc>
            </a:pPr>
            <a:endParaRPr lang="en-US" smtClean="0"/>
          </a:p>
          <a:p>
            <a:pPr>
              <a:lnSpc>
                <a:spcPct val="90000"/>
              </a:lnSpc>
            </a:pPr>
            <a:r>
              <a:rPr lang="en-US" smtClean="0"/>
              <a:t>Searching for the the value </a:t>
            </a:r>
            <a:r>
              <a:rPr lang="en-US" smtClean="0">
                <a:latin typeface="Courier New" pitchFamily="49" charset="0"/>
              </a:rPr>
              <a:t>11</a:t>
            </a:r>
            <a:r>
              <a:rPr lang="en-US" smtClean="0"/>
              <a:t>, binary search examines </a:t>
            </a:r>
            <a:r>
              <a:rPr lang="en-US" smtClean="0">
                <a:latin typeface="Courier New" pitchFamily="49" charset="0"/>
              </a:rPr>
              <a:t>11</a:t>
            </a:r>
            <a:r>
              <a:rPr lang="en-US" smtClean="0"/>
              <a:t> and stops</a:t>
            </a:r>
          </a:p>
          <a:p>
            <a:pPr>
              <a:lnSpc>
                <a:spcPct val="90000"/>
              </a:lnSpc>
            </a:pPr>
            <a:r>
              <a:rPr lang="en-US" smtClean="0"/>
              <a:t>Searching for the the value </a:t>
            </a:r>
            <a:r>
              <a:rPr lang="en-US" smtClean="0">
                <a:latin typeface="Courier New" pitchFamily="49" charset="0"/>
              </a:rPr>
              <a:t>7</a:t>
            </a:r>
            <a:r>
              <a:rPr lang="en-US" smtClean="0"/>
              <a:t>, linear search examines </a:t>
            </a:r>
            <a:r>
              <a:rPr lang="en-US" smtClean="0">
                <a:latin typeface="Courier New" pitchFamily="49" charset="0"/>
              </a:rPr>
              <a:t>11, 3, 5,</a:t>
            </a:r>
            <a:r>
              <a:rPr lang="en-US" smtClean="0"/>
              <a:t> and stops</a:t>
            </a:r>
            <a:endParaRPr lang="en-US" smtClean="0">
              <a:latin typeface="Courier New" pitchFamily="49" charset="0"/>
            </a:endParaRPr>
          </a:p>
        </p:txBody>
      </p:sp>
      <p:graphicFrame>
        <p:nvGraphicFramePr>
          <p:cNvPr id="736260" name="Group 4"/>
          <p:cNvGraphicFramePr>
            <a:graphicFrameLocks noGrp="1"/>
          </p:cNvGraphicFramePr>
          <p:nvPr/>
        </p:nvGraphicFramePr>
        <p:xfrm>
          <a:off x="1524000" y="2514600"/>
          <a:ext cx="6096000" cy="762000"/>
        </p:xfrm>
        <a:graphic>
          <a:graphicData uri="http://schemas.openxmlformats.org/drawingml/2006/table">
            <a:tbl>
              <a:tblPr/>
              <a:tblGrid>
                <a:gridCol w="871538">
                  <a:extLst>
                    <a:ext uri="{9D8B030D-6E8A-4147-A177-3AD203B41FA5}">
                      <a16:colId xmlns:a16="http://schemas.microsoft.com/office/drawing/2014/main" xmlns="" val="20000"/>
                    </a:ext>
                  </a:extLst>
                </a:gridCol>
                <a:gridCol w="869950">
                  <a:extLst>
                    <a:ext uri="{9D8B030D-6E8A-4147-A177-3AD203B41FA5}">
                      <a16:colId xmlns:a16="http://schemas.microsoft.com/office/drawing/2014/main" xmlns="" val="20001"/>
                    </a:ext>
                  </a:extLst>
                </a:gridCol>
                <a:gridCol w="871537">
                  <a:extLst>
                    <a:ext uri="{9D8B030D-6E8A-4147-A177-3AD203B41FA5}">
                      <a16:colId xmlns:a16="http://schemas.microsoft.com/office/drawing/2014/main" xmlns="" val="20002"/>
                    </a:ext>
                  </a:extLst>
                </a:gridCol>
                <a:gridCol w="869950">
                  <a:extLst>
                    <a:ext uri="{9D8B030D-6E8A-4147-A177-3AD203B41FA5}">
                      <a16:colId xmlns:a16="http://schemas.microsoft.com/office/drawing/2014/main" xmlns="" val="20003"/>
                    </a:ext>
                  </a:extLst>
                </a:gridCol>
                <a:gridCol w="871538">
                  <a:extLst>
                    <a:ext uri="{9D8B030D-6E8A-4147-A177-3AD203B41FA5}">
                      <a16:colId xmlns:a16="http://schemas.microsoft.com/office/drawing/2014/main" xmlns="" val="20004"/>
                    </a:ext>
                  </a:extLst>
                </a:gridCol>
                <a:gridCol w="869950">
                  <a:extLst>
                    <a:ext uri="{9D8B030D-6E8A-4147-A177-3AD203B41FA5}">
                      <a16:colId xmlns:a16="http://schemas.microsoft.com/office/drawing/2014/main" xmlns="" val="20005"/>
                    </a:ext>
                  </a:extLst>
                </a:gridCol>
                <a:gridCol w="871537">
                  <a:extLst>
                    <a:ext uri="{9D8B030D-6E8A-4147-A177-3AD203B41FA5}">
                      <a16:colId xmlns:a16="http://schemas.microsoft.com/office/drawing/2014/main" xmlns="" val="20006"/>
                    </a:ext>
                  </a:extLst>
                </a:gridCol>
              </a:tblGrid>
              <a:tr h="762000">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ourier New" pitchFamily="112" charset="0"/>
                          <a:ea typeface="ヒラギノ角ゴ Pro W3" pitchFamily="112" charset="-128"/>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 name="Footer Placeholder 1"/>
          <p:cNvSpPr>
            <a:spLocks noGrp="1"/>
          </p:cNvSpPr>
          <p:nvPr>
            <p:ph type="ftr" sz="quarter" idx="11"/>
          </p:nvPr>
        </p:nvSpPr>
        <p:spPr>
          <a:xfrm>
            <a:off x="533400" y="6356350"/>
            <a:ext cx="8153400" cy="365125"/>
          </a:xfrm>
        </p:spPr>
        <p:txBody>
          <a:bodyPr/>
          <a:lstStyle/>
          <a:p>
            <a:r>
              <a:rPr lang="en-US" smtClean="0"/>
              <a:t>Data Structure _ ICT&amp; CS                                                       Lecture 3	    	Ms. Hiba Sayed </a:t>
            </a:r>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Binary Search Algorithm</a:t>
            </a:r>
          </a:p>
        </p:txBody>
      </p:sp>
      <p:sp>
        <p:nvSpPr>
          <p:cNvPr id="14339" name="Text Box 3"/>
          <p:cNvSpPr txBox="1">
            <a:spLocks noChangeArrowheads="1"/>
          </p:cNvSpPr>
          <p:nvPr/>
        </p:nvSpPr>
        <p:spPr bwMode="auto">
          <a:xfrm>
            <a:off x="304800" y="1524000"/>
            <a:ext cx="8458200" cy="4486275"/>
          </a:xfrm>
          <a:prstGeom prst="rect">
            <a:avLst/>
          </a:prstGeom>
          <a:noFill/>
          <a:ln w="9525">
            <a:noFill/>
            <a:miter lim="800000"/>
            <a:headEnd/>
            <a:tailEnd/>
          </a:ln>
        </p:spPr>
        <p:txBody>
          <a:bodyPr>
            <a:spAutoFit/>
          </a:bodyPr>
          <a:lstStyle/>
          <a:p>
            <a:r>
              <a:rPr lang="en-US" i="1" dirty="0">
                <a:latin typeface="Times New Roman" charset="0"/>
              </a:rPr>
              <a:t>Set first index to 0.</a:t>
            </a:r>
          </a:p>
          <a:p>
            <a:r>
              <a:rPr lang="en-US" i="1" dirty="0">
                <a:latin typeface="Times New Roman" charset="0"/>
              </a:rPr>
              <a:t>Set last index to the last subscript in the array.</a:t>
            </a:r>
          </a:p>
          <a:p>
            <a:r>
              <a:rPr lang="en-US" i="1" dirty="0">
                <a:latin typeface="Times New Roman" charset="0"/>
              </a:rPr>
              <a:t>Set found to false.</a:t>
            </a:r>
          </a:p>
          <a:p>
            <a:r>
              <a:rPr lang="en-US" i="1" dirty="0">
                <a:latin typeface="Times New Roman" charset="0"/>
              </a:rPr>
              <a:t>Set position to -1.</a:t>
            </a:r>
          </a:p>
          <a:p>
            <a:r>
              <a:rPr lang="en-US" i="1" dirty="0">
                <a:latin typeface="Times New Roman" charset="0"/>
              </a:rPr>
              <a:t>While found is not true and first is less than or equal to last</a:t>
            </a:r>
          </a:p>
          <a:p>
            <a:r>
              <a:rPr lang="en-US" i="1" dirty="0">
                <a:latin typeface="Times New Roman" charset="0"/>
              </a:rPr>
              <a:t>     Set middle to the subscript half-way between array[first] and array[last].</a:t>
            </a:r>
          </a:p>
          <a:p>
            <a:r>
              <a:rPr lang="en-US" i="1" dirty="0">
                <a:latin typeface="Times New Roman" charset="0"/>
              </a:rPr>
              <a:t>     If array[middle] equals the desired value</a:t>
            </a:r>
          </a:p>
          <a:p>
            <a:r>
              <a:rPr lang="en-US" i="1" dirty="0">
                <a:latin typeface="Times New Roman" charset="0"/>
              </a:rPr>
              <a:t>          Set found to true.</a:t>
            </a:r>
          </a:p>
          <a:p>
            <a:r>
              <a:rPr lang="en-US" i="1" dirty="0">
                <a:latin typeface="Times New Roman" charset="0"/>
              </a:rPr>
              <a:t>          Set position to middle.</a:t>
            </a:r>
          </a:p>
          <a:p>
            <a:r>
              <a:rPr lang="en-US" i="1" dirty="0">
                <a:latin typeface="Times New Roman" charset="0"/>
              </a:rPr>
              <a:t>     Else If array[middle] is greater than the desired value</a:t>
            </a:r>
          </a:p>
          <a:p>
            <a:r>
              <a:rPr lang="en-US" i="1" dirty="0">
                <a:latin typeface="Times New Roman" charset="0"/>
              </a:rPr>
              <a:t>          Set last to middle - 1.</a:t>
            </a:r>
          </a:p>
          <a:p>
            <a:r>
              <a:rPr lang="en-US" i="1" dirty="0">
                <a:latin typeface="Times New Roman" charset="0"/>
              </a:rPr>
              <a:t>     Else</a:t>
            </a:r>
          </a:p>
          <a:p>
            <a:r>
              <a:rPr lang="en-US" i="1" dirty="0">
                <a:latin typeface="Times New Roman" charset="0"/>
              </a:rPr>
              <a:t>          Set first to middle + 1.</a:t>
            </a:r>
          </a:p>
          <a:p>
            <a:r>
              <a:rPr lang="en-US" i="1" dirty="0">
                <a:latin typeface="Times New Roman" charset="0"/>
              </a:rPr>
              <a:t>     End If.</a:t>
            </a:r>
          </a:p>
          <a:p>
            <a:r>
              <a:rPr lang="en-US" i="1" dirty="0">
                <a:latin typeface="Times New Roman" charset="0"/>
              </a:rPr>
              <a:t>End While.</a:t>
            </a:r>
          </a:p>
          <a:p>
            <a:r>
              <a:rPr lang="en-US" i="1" dirty="0">
                <a:latin typeface="Times New Roman" charset="0"/>
              </a:rPr>
              <a:t>Return position.</a:t>
            </a:r>
            <a:endParaRPr lang="en-US" dirty="0">
              <a:latin typeface="Times New Roman" charset="0"/>
            </a:endParaRPr>
          </a:p>
        </p:txBody>
      </p:sp>
      <p:sp>
        <p:nvSpPr>
          <p:cNvPr id="2" name="Footer Placeholder 1"/>
          <p:cNvSpPr>
            <a:spLocks noGrp="1"/>
          </p:cNvSpPr>
          <p:nvPr>
            <p:ph type="ftr" sz="quarter" idx="11"/>
          </p:nvPr>
        </p:nvSpPr>
        <p:spPr>
          <a:xfrm>
            <a:off x="304800" y="6356350"/>
            <a:ext cx="8610600" cy="365125"/>
          </a:xfrm>
        </p:spPr>
        <p:txBody>
          <a:bodyPr/>
          <a:lstStyle/>
          <a:p>
            <a:r>
              <a:rPr lang="en-US" smtClean="0"/>
              <a:t>Data Structure _ ICT&amp; CS                                                       Lecture 3	    	Ms. Hiba Sayed </a:t>
            </a:r>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0"/>
            <a:ext cx="7743825" cy="992188"/>
          </a:xfrm>
        </p:spPr>
        <p:txBody>
          <a:bodyPr/>
          <a:lstStyle/>
          <a:p>
            <a:r>
              <a:rPr lang="en-US" dirty="0" smtClean="0"/>
              <a:t>Binary _Search() Function</a:t>
            </a:r>
          </a:p>
        </p:txBody>
      </p:sp>
      <p:sp>
        <p:nvSpPr>
          <p:cNvPr id="15363" name="Text Box 3"/>
          <p:cNvSpPr txBox="1">
            <a:spLocks noChangeArrowheads="1"/>
          </p:cNvSpPr>
          <p:nvPr/>
        </p:nvSpPr>
        <p:spPr bwMode="auto">
          <a:xfrm>
            <a:off x="561975" y="942962"/>
            <a:ext cx="8582025" cy="5755422"/>
          </a:xfrm>
          <a:prstGeom prst="rect">
            <a:avLst/>
          </a:prstGeom>
          <a:noFill/>
          <a:ln w="9525">
            <a:noFill/>
            <a:miter lim="800000"/>
            <a:headEnd/>
            <a:tailEnd/>
          </a:ln>
        </p:spPr>
        <p:txBody>
          <a:bodyPr>
            <a:spAutoFit/>
          </a:bodyPr>
          <a:lstStyle/>
          <a:p>
            <a:pPr>
              <a:spcBef>
                <a:spcPct val="50000"/>
              </a:spcBef>
            </a:pPr>
            <a:r>
              <a:rPr lang="en-US" sz="1600" dirty="0" err="1">
                <a:latin typeface="Century Schoolbook" panose="02040604050505020304" pitchFamily="18" charset="0"/>
              </a:rPr>
              <a:t>int</a:t>
            </a:r>
            <a:r>
              <a:rPr lang="en-US" sz="1600" dirty="0">
                <a:latin typeface="Century Schoolbook" panose="02040604050505020304" pitchFamily="18" charset="0"/>
              </a:rPr>
              <a:t> </a:t>
            </a:r>
            <a:r>
              <a:rPr lang="en-US" sz="1600" dirty="0" err="1" smtClean="0">
                <a:latin typeface="Century Schoolbook" panose="02040604050505020304" pitchFamily="18" charset="0"/>
              </a:rPr>
              <a:t>Binary_Search</a:t>
            </a:r>
            <a:r>
              <a:rPr lang="en-US" sz="1600" dirty="0" smtClean="0">
                <a:latin typeface="Century Schoolbook" panose="02040604050505020304" pitchFamily="18" charset="0"/>
              </a:rPr>
              <a:t>(</a:t>
            </a:r>
            <a:r>
              <a:rPr lang="en-US" sz="1600" dirty="0" err="1" smtClean="0">
                <a:latin typeface="Century Schoolbook" panose="02040604050505020304" pitchFamily="18" charset="0"/>
              </a:rPr>
              <a:t>int</a:t>
            </a:r>
            <a:r>
              <a:rPr lang="en-US" sz="1600" dirty="0" smtClean="0">
                <a:latin typeface="Century Schoolbook" panose="02040604050505020304" pitchFamily="18" charset="0"/>
              </a:rPr>
              <a:t> </a:t>
            </a:r>
            <a:r>
              <a:rPr lang="en-US" sz="1600" dirty="0">
                <a:latin typeface="Century Schoolbook" panose="02040604050505020304" pitchFamily="18" charset="0"/>
              </a:rPr>
              <a:t>array[], </a:t>
            </a:r>
            <a:r>
              <a:rPr lang="en-US" sz="1600" dirty="0" err="1">
                <a:latin typeface="Century Schoolbook" panose="02040604050505020304" pitchFamily="18" charset="0"/>
              </a:rPr>
              <a:t>int</a:t>
            </a:r>
            <a:r>
              <a:rPr lang="en-US" sz="1600" dirty="0">
                <a:latin typeface="Century Schoolbook" panose="02040604050505020304" pitchFamily="18" charset="0"/>
              </a:rPr>
              <a:t> size, </a:t>
            </a:r>
            <a:r>
              <a:rPr lang="en-US" sz="1600" dirty="0" err="1">
                <a:latin typeface="Century Schoolbook" panose="02040604050505020304" pitchFamily="18" charset="0"/>
              </a:rPr>
              <a:t>int</a:t>
            </a:r>
            <a:r>
              <a:rPr lang="en-US" sz="1600" dirty="0">
                <a:latin typeface="Century Schoolbook" panose="02040604050505020304" pitchFamily="18" charset="0"/>
              </a:rPr>
              <a:t> value)</a:t>
            </a:r>
            <a:br>
              <a:rPr lang="en-US" sz="1600" dirty="0">
                <a:latin typeface="Century Schoolbook" panose="02040604050505020304" pitchFamily="18" charset="0"/>
              </a:rPr>
            </a:br>
            <a:r>
              <a:rPr lang="en-US" sz="1600" dirty="0">
                <a:latin typeface="Century Schoolbook" panose="02040604050505020304" pitchFamily="18" charset="0"/>
              </a:rPr>
              <a:t>{</a:t>
            </a:r>
            <a:br>
              <a:rPr lang="en-US" sz="1600" dirty="0">
                <a:latin typeface="Century Schoolbook" panose="02040604050505020304" pitchFamily="18" charset="0"/>
              </a:rPr>
            </a:br>
            <a:r>
              <a:rPr lang="en-US" sz="1600" dirty="0">
                <a:latin typeface="Century Schoolbook" panose="02040604050505020304" pitchFamily="18" charset="0"/>
              </a:rPr>
              <a:t>   </a:t>
            </a:r>
            <a:r>
              <a:rPr lang="en-US" sz="1600" dirty="0" err="1">
                <a:latin typeface="Century Schoolbook" panose="02040604050505020304" pitchFamily="18" charset="0"/>
              </a:rPr>
              <a:t>int</a:t>
            </a:r>
            <a:r>
              <a:rPr lang="en-US" sz="1600" dirty="0">
                <a:latin typeface="Century Schoolbook" panose="02040604050505020304" pitchFamily="18" charset="0"/>
              </a:rPr>
              <a:t> first = 0,             // First array element</a:t>
            </a:r>
            <a:br>
              <a:rPr lang="en-US" sz="1600" dirty="0">
                <a:latin typeface="Century Schoolbook" panose="02040604050505020304" pitchFamily="18" charset="0"/>
              </a:rPr>
            </a:br>
            <a:r>
              <a:rPr lang="en-US" sz="1600" dirty="0">
                <a:latin typeface="Century Schoolbook" panose="02040604050505020304" pitchFamily="18" charset="0"/>
              </a:rPr>
              <a:t>       last = size - 1,       // Last array element</a:t>
            </a:r>
            <a:br>
              <a:rPr lang="en-US" sz="1600" dirty="0">
                <a:latin typeface="Century Schoolbook" panose="02040604050505020304" pitchFamily="18" charset="0"/>
              </a:rPr>
            </a:br>
            <a:r>
              <a:rPr lang="en-US" sz="1600" dirty="0">
                <a:latin typeface="Century Schoolbook" panose="02040604050505020304" pitchFamily="18" charset="0"/>
              </a:rPr>
              <a:t>       middle,                // Mid point of search</a:t>
            </a:r>
            <a:br>
              <a:rPr lang="en-US" sz="1600" dirty="0">
                <a:latin typeface="Century Schoolbook" panose="02040604050505020304" pitchFamily="18" charset="0"/>
              </a:rPr>
            </a:br>
            <a:r>
              <a:rPr lang="en-US" sz="1600" dirty="0">
                <a:latin typeface="Century Schoolbook" panose="02040604050505020304" pitchFamily="18" charset="0"/>
              </a:rPr>
              <a:t>       position = -1;         // Position of search value</a:t>
            </a:r>
            <a:br>
              <a:rPr lang="en-US" sz="1600" dirty="0">
                <a:latin typeface="Century Schoolbook" panose="02040604050505020304" pitchFamily="18" charset="0"/>
              </a:rPr>
            </a:br>
            <a:r>
              <a:rPr lang="en-US" sz="1600" dirty="0">
                <a:latin typeface="Century Schoolbook" panose="02040604050505020304" pitchFamily="18" charset="0"/>
              </a:rPr>
              <a:t>   bool found = false;        // Flag</a:t>
            </a:r>
            <a:br>
              <a:rPr lang="en-US" sz="1600" dirty="0">
                <a:latin typeface="Century Schoolbook" panose="02040604050505020304" pitchFamily="18" charset="0"/>
              </a:rPr>
            </a:br>
            <a:r>
              <a:rPr lang="en-US" sz="1600" dirty="0">
                <a:latin typeface="Century Schoolbook" panose="02040604050505020304" pitchFamily="18" charset="0"/>
              </a:rPr>
              <a:t/>
            </a:r>
            <a:br>
              <a:rPr lang="en-US" sz="1600" dirty="0">
                <a:latin typeface="Century Schoolbook" panose="02040604050505020304" pitchFamily="18" charset="0"/>
              </a:rPr>
            </a:br>
            <a:r>
              <a:rPr lang="en-US" sz="1600" dirty="0">
                <a:latin typeface="Century Schoolbook" panose="02040604050505020304" pitchFamily="18" charset="0"/>
              </a:rPr>
              <a:t>   while (!found &amp;&amp; first &lt;= last)</a:t>
            </a:r>
            <a:br>
              <a:rPr lang="en-US" sz="1600" dirty="0">
                <a:latin typeface="Century Schoolbook" panose="02040604050505020304" pitchFamily="18" charset="0"/>
              </a:rPr>
            </a:br>
            <a:r>
              <a:rPr lang="en-US" sz="1600" dirty="0">
                <a:latin typeface="Century Schoolbook" panose="02040604050505020304" pitchFamily="18" charset="0"/>
              </a:rPr>
              <a:t>   {</a:t>
            </a:r>
            <a:br>
              <a:rPr lang="en-US" sz="1600" dirty="0">
                <a:latin typeface="Century Schoolbook" panose="02040604050505020304" pitchFamily="18" charset="0"/>
              </a:rPr>
            </a:br>
            <a:r>
              <a:rPr lang="en-US" sz="1600" dirty="0">
                <a:latin typeface="Century Schoolbook" panose="02040604050505020304" pitchFamily="18" charset="0"/>
              </a:rPr>
              <a:t>      middle = (first + last) / 2;     // Calculate mid point</a:t>
            </a:r>
            <a:br>
              <a:rPr lang="en-US" sz="1600" dirty="0">
                <a:latin typeface="Century Schoolbook" panose="02040604050505020304" pitchFamily="18" charset="0"/>
              </a:rPr>
            </a:br>
            <a:r>
              <a:rPr lang="en-US" sz="1600" dirty="0">
                <a:latin typeface="Century Schoolbook" panose="02040604050505020304" pitchFamily="18" charset="0"/>
              </a:rPr>
              <a:t>      if (array[middle] == value)      // If value is found at mid</a:t>
            </a:r>
            <a:br>
              <a:rPr lang="en-US" sz="1600" dirty="0">
                <a:latin typeface="Century Schoolbook" panose="02040604050505020304" pitchFamily="18" charset="0"/>
              </a:rPr>
            </a:br>
            <a:r>
              <a:rPr lang="en-US" sz="1600" dirty="0">
                <a:latin typeface="Century Schoolbook" panose="02040604050505020304" pitchFamily="18" charset="0"/>
              </a:rPr>
              <a:t>      {</a:t>
            </a:r>
            <a:br>
              <a:rPr lang="en-US" sz="1600" dirty="0">
                <a:latin typeface="Century Schoolbook" panose="02040604050505020304" pitchFamily="18" charset="0"/>
              </a:rPr>
            </a:br>
            <a:r>
              <a:rPr lang="en-US" sz="1600" dirty="0">
                <a:latin typeface="Century Schoolbook" panose="02040604050505020304" pitchFamily="18" charset="0"/>
              </a:rPr>
              <a:t>         found = true;</a:t>
            </a:r>
            <a:br>
              <a:rPr lang="en-US" sz="1600" dirty="0">
                <a:latin typeface="Century Schoolbook" panose="02040604050505020304" pitchFamily="18" charset="0"/>
              </a:rPr>
            </a:br>
            <a:r>
              <a:rPr lang="en-US" sz="1600" dirty="0">
                <a:latin typeface="Century Schoolbook" panose="02040604050505020304" pitchFamily="18" charset="0"/>
              </a:rPr>
              <a:t>         position = middle;</a:t>
            </a:r>
            <a:br>
              <a:rPr lang="en-US" sz="1600" dirty="0">
                <a:latin typeface="Century Schoolbook" panose="02040604050505020304" pitchFamily="18" charset="0"/>
              </a:rPr>
            </a:br>
            <a:r>
              <a:rPr lang="en-US" sz="1600" dirty="0">
                <a:latin typeface="Century Schoolbook" panose="02040604050505020304" pitchFamily="18" charset="0"/>
              </a:rPr>
              <a:t>      }</a:t>
            </a:r>
            <a:br>
              <a:rPr lang="en-US" sz="1600" dirty="0">
                <a:latin typeface="Century Schoolbook" panose="02040604050505020304" pitchFamily="18" charset="0"/>
              </a:rPr>
            </a:br>
            <a:r>
              <a:rPr lang="en-US" sz="1600" dirty="0">
                <a:latin typeface="Century Schoolbook" panose="02040604050505020304" pitchFamily="18" charset="0"/>
              </a:rPr>
              <a:t>      else if (array[middle] &gt; value)  // If value is in lower half</a:t>
            </a:r>
            <a:br>
              <a:rPr lang="en-US" sz="1600" dirty="0">
                <a:latin typeface="Century Schoolbook" panose="02040604050505020304" pitchFamily="18" charset="0"/>
              </a:rPr>
            </a:br>
            <a:r>
              <a:rPr lang="en-US" sz="1600" dirty="0">
                <a:latin typeface="Century Schoolbook" panose="02040604050505020304" pitchFamily="18" charset="0"/>
              </a:rPr>
              <a:t>         last = middle - 1;</a:t>
            </a:r>
            <a:br>
              <a:rPr lang="en-US" sz="1600" dirty="0">
                <a:latin typeface="Century Schoolbook" panose="02040604050505020304" pitchFamily="18" charset="0"/>
              </a:rPr>
            </a:br>
            <a:r>
              <a:rPr lang="en-US" sz="1600" dirty="0">
                <a:latin typeface="Century Schoolbook" panose="02040604050505020304" pitchFamily="18" charset="0"/>
              </a:rPr>
              <a:t>      else</a:t>
            </a:r>
            <a:br>
              <a:rPr lang="en-US" sz="1600" dirty="0">
                <a:latin typeface="Century Schoolbook" panose="02040604050505020304" pitchFamily="18" charset="0"/>
              </a:rPr>
            </a:br>
            <a:r>
              <a:rPr lang="en-US" sz="1600" dirty="0">
                <a:latin typeface="Century Schoolbook" panose="02040604050505020304" pitchFamily="18" charset="0"/>
              </a:rPr>
              <a:t>         first = middle + 1;           // If value is in upper half</a:t>
            </a:r>
            <a:br>
              <a:rPr lang="en-US" sz="1600" dirty="0">
                <a:latin typeface="Century Schoolbook" panose="02040604050505020304" pitchFamily="18" charset="0"/>
              </a:rPr>
            </a:br>
            <a:r>
              <a:rPr lang="en-US" sz="1600" dirty="0">
                <a:latin typeface="Century Schoolbook" panose="02040604050505020304" pitchFamily="18" charset="0"/>
              </a:rPr>
              <a:t>   }</a:t>
            </a:r>
            <a:br>
              <a:rPr lang="en-US" sz="1600" dirty="0">
                <a:latin typeface="Century Schoolbook" panose="02040604050505020304" pitchFamily="18" charset="0"/>
              </a:rPr>
            </a:br>
            <a:r>
              <a:rPr lang="en-US" sz="1600" dirty="0">
                <a:latin typeface="Century Schoolbook" panose="02040604050505020304" pitchFamily="18" charset="0"/>
              </a:rPr>
              <a:t>   return position;</a:t>
            </a:r>
            <a:br>
              <a:rPr lang="en-US" sz="1600" dirty="0">
                <a:latin typeface="Century Schoolbook" panose="02040604050505020304" pitchFamily="18" charset="0"/>
              </a:rPr>
            </a:br>
            <a:r>
              <a:rPr lang="en-US" sz="1600" dirty="0">
                <a:latin typeface="Century Schoolbook" panose="02040604050505020304" pitchFamily="18" charset="0"/>
              </a:rPr>
              <a:t>} </a:t>
            </a:r>
          </a:p>
        </p:txBody>
      </p:sp>
      <p:sp>
        <p:nvSpPr>
          <p:cNvPr id="2" name="Footer Placeholder 1"/>
          <p:cNvSpPr>
            <a:spLocks noGrp="1"/>
          </p:cNvSpPr>
          <p:nvPr>
            <p:ph type="ftr" sz="quarter" idx="11"/>
          </p:nvPr>
        </p:nvSpPr>
        <p:spPr>
          <a:xfrm>
            <a:off x="685800" y="6356350"/>
            <a:ext cx="7924800" cy="365125"/>
          </a:xfrm>
        </p:spPr>
        <p:txBody>
          <a:bodyPr/>
          <a:lstStyle/>
          <a:p>
            <a:r>
              <a:rPr lang="en-US" smtClean="0"/>
              <a:t>Data Structure _ ICT&amp; CS                                                       Lecture 3	    	Ms. Hiba Sayed </a:t>
            </a: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dirty="0" smtClean="0"/>
              <a:t>Binary Search - Tradeoffs</a:t>
            </a:r>
          </a:p>
        </p:txBody>
      </p:sp>
      <p:sp>
        <p:nvSpPr>
          <p:cNvPr id="1028" name="Rectangle 3"/>
          <p:cNvSpPr>
            <a:spLocks noGrp="1" noChangeArrowheads="1"/>
          </p:cNvSpPr>
          <p:nvPr>
            <p:ph idx="1"/>
          </p:nvPr>
        </p:nvSpPr>
        <p:spPr/>
        <p:txBody>
          <a:bodyPr/>
          <a:lstStyle/>
          <a:p>
            <a:r>
              <a:rPr lang="en-US" smtClean="0"/>
              <a:t>Benefits:</a:t>
            </a:r>
          </a:p>
          <a:p>
            <a:pPr lvl="1"/>
            <a:r>
              <a:rPr lang="en-US" smtClean="0"/>
              <a:t>Much more efficient than linear search.  For array of N elements, performs at most </a:t>
            </a:r>
            <a:r>
              <a:rPr lang="en-US" b="1" i="1" smtClean="0">
                <a:latin typeface="Times New Roman" charset="0"/>
              </a:rPr>
              <a:t>log</a:t>
            </a:r>
            <a:r>
              <a:rPr lang="en-US" b="1" i="1" baseline="-25000" smtClean="0">
                <a:latin typeface="Times New Roman" charset="0"/>
              </a:rPr>
              <a:t>2</a:t>
            </a:r>
            <a:r>
              <a:rPr lang="en-US" b="1" i="1" smtClean="0">
                <a:latin typeface="Times New Roman" charset="0"/>
              </a:rPr>
              <a:t>N</a:t>
            </a:r>
            <a:r>
              <a:rPr lang="en-US" smtClean="0"/>
              <a:t> comparisons</a:t>
            </a:r>
            <a:br>
              <a:rPr lang="en-US" smtClean="0"/>
            </a:br>
            <a:endParaRPr lang="en-US" smtClean="0"/>
          </a:p>
          <a:p>
            <a:r>
              <a:rPr lang="en-US" smtClean="0"/>
              <a:t>Disadvantages:</a:t>
            </a:r>
          </a:p>
          <a:p>
            <a:pPr lvl="1"/>
            <a:r>
              <a:rPr lang="en-US" smtClean="0"/>
              <a:t>Requires that array elements be sorted</a:t>
            </a:r>
          </a:p>
        </p:txBody>
      </p:sp>
      <p:graphicFrame>
        <p:nvGraphicFramePr>
          <p:cNvPr id="1026" name="Object 2"/>
          <p:cNvGraphicFramePr>
            <a:graphicFrameLocks noChangeAspect="1"/>
          </p:cNvGraphicFramePr>
          <p:nvPr/>
        </p:nvGraphicFramePr>
        <p:xfrm>
          <a:off x="4514850" y="3321050"/>
          <a:ext cx="114300" cy="215900"/>
        </p:xfrm>
        <a:graphic>
          <a:graphicData uri="http://schemas.openxmlformats.org/presentationml/2006/ole">
            <p:oleObj spid="_x0000_s1029" name="Equation" r:id="rId4" imgW="114151" imgH="215619" progId="Equation.3">
              <p:embed/>
            </p:oleObj>
          </a:graphicData>
        </a:graphic>
      </p:graphicFrame>
      <p:sp>
        <p:nvSpPr>
          <p:cNvPr id="2" name="Footer Placeholder 1"/>
          <p:cNvSpPr>
            <a:spLocks noGrp="1"/>
          </p:cNvSpPr>
          <p:nvPr>
            <p:ph type="ftr" sz="quarter" idx="11"/>
          </p:nvPr>
        </p:nvSpPr>
        <p:spPr>
          <a:xfrm>
            <a:off x="457200" y="6356350"/>
            <a:ext cx="8229600" cy="365125"/>
          </a:xfrm>
        </p:spPr>
        <p:txBody>
          <a:bodyPr/>
          <a:lstStyle/>
          <a:p>
            <a:r>
              <a:rPr lang="en-US" smtClean="0"/>
              <a:t>Data Structure _ ICT&amp; CS                                                       Lecture 3	    	Ms. Hiba Sayed </a:t>
            </a: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8153400" cy="5334000"/>
          </a:xfrm>
        </p:spPr>
        <p:txBody>
          <a:bodyPr/>
          <a:lstStyle/>
          <a:p>
            <a:r>
              <a:rPr lang="en-US" sz="4000" dirty="0" smtClean="0"/>
              <a:t>Linear Search </a:t>
            </a:r>
          </a:p>
          <a:p>
            <a:pPr lvl="1"/>
            <a:r>
              <a:rPr lang="fr-FR" altLang="zh-TW" dirty="0" smtClean="0">
                <a:ea typeface="PMingLiU" pitchFamily="18" charset="-120"/>
              </a:rPr>
              <a:t>Time </a:t>
            </a:r>
            <a:r>
              <a:rPr lang="fr-FR" altLang="zh-TW" dirty="0" err="1" smtClean="0">
                <a:ea typeface="PMingLiU" pitchFamily="18" charset="-120"/>
              </a:rPr>
              <a:t>complexity</a:t>
            </a:r>
            <a:r>
              <a:rPr lang="fr-FR" altLang="zh-TW" dirty="0" smtClean="0">
                <a:ea typeface="PMingLiU" pitchFamily="18" charset="-120"/>
              </a:rPr>
              <a:t> in </a:t>
            </a:r>
            <a:r>
              <a:rPr lang="fr-FR" altLang="zh-TW" dirty="0" err="1" smtClean="0">
                <a:ea typeface="PMingLiU" pitchFamily="18" charset="-120"/>
              </a:rPr>
              <a:t>worst</a:t>
            </a:r>
            <a:r>
              <a:rPr lang="fr-FR" altLang="zh-TW" dirty="0" smtClean="0">
                <a:ea typeface="PMingLiU" pitchFamily="18" charset="-120"/>
              </a:rPr>
              <a:t> case?</a:t>
            </a:r>
          </a:p>
          <a:p>
            <a:pPr lvl="2"/>
            <a:r>
              <a:rPr lang="fr-FR" altLang="zh-TW" dirty="0" smtClean="0">
                <a:ea typeface="PMingLiU" pitchFamily="18" charset="-120"/>
              </a:rPr>
              <a:t>If N </a:t>
            </a:r>
            <a:r>
              <a:rPr lang="fr-FR" altLang="zh-TW" dirty="0" err="1" smtClean="0">
                <a:ea typeface="PMingLiU" pitchFamily="18" charset="-120"/>
              </a:rPr>
              <a:t>is</a:t>
            </a:r>
            <a:r>
              <a:rPr lang="fr-FR" altLang="zh-TW" dirty="0" smtClean="0">
                <a:ea typeface="PMingLiU" pitchFamily="18" charset="-120"/>
              </a:rPr>
              <a:t> </a:t>
            </a:r>
            <a:r>
              <a:rPr lang="fr-FR" altLang="zh-TW" dirty="0" err="1" smtClean="0">
                <a:ea typeface="PMingLiU" pitchFamily="18" charset="-120"/>
              </a:rPr>
              <a:t>number</a:t>
            </a:r>
            <a:r>
              <a:rPr lang="fr-FR" altLang="zh-TW" dirty="0" smtClean="0">
                <a:ea typeface="PMingLiU" pitchFamily="18" charset="-120"/>
              </a:rPr>
              <a:t> of </a:t>
            </a:r>
            <a:r>
              <a:rPr lang="fr-FR" altLang="zh-TW" dirty="0" err="1" smtClean="0">
                <a:ea typeface="PMingLiU" pitchFamily="18" charset="-120"/>
              </a:rPr>
              <a:t>elements</a:t>
            </a:r>
            <a:r>
              <a:rPr lang="fr-FR" altLang="zh-TW" dirty="0" smtClean="0">
                <a:ea typeface="PMingLiU" pitchFamily="18" charset="-120"/>
              </a:rPr>
              <a:t>,</a:t>
            </a:r>
          </a:p>
          <a:p>
            <a:pPr lvl="2"/>
            <a:r>
              <a:rPr lang="fr-FR" altLang="zh-TW" dirty="0" smtClean="0">
                <a:ea typeface="PMingLiU" pitchFamily="18" charset="-120"/>
              </a:rPr>
              <a:t>Time </a:t>
            </a:r>
            <a:r>
              <a:rPr lang="fr-FR" altLang="zh-TW" dirty="0" err="1" smtClean="0">
                <a:ea typeface="PMingLiU" pitchFamily="18" charset="-120"/>
              </a:rPr>
              <a:t>complexity</a:t>
            </a:r>
            <a:r>
              <a:rPr lang="fr-FR" altLang="zh-TW" dirty="0" smtClean="0">
                <a:ea typeface="PMingLiU" pitchFamily="18" charset="-120"/>
              </a:rPr>
              <a:t> = O(N)</a:t>
            </a:r>
          </a:p>
          <a:p>
            <a:r>
              <a:rPr lang="en-US" sz="4000" dirty="0" smtClean="0"/>
              <a:t>Binary Search</a:t>
            </a:r>
            <a:endParaRPr lang="fr-FR" altLang="zh-TW" sz="4000" dirty="0" smtClean="0"/>
          </a:p>
          <a:p>
            <a:pPr lvl="1"/>
            <a:r>
              <a:rPr lang="fr-FR" altLang="zh-TW" dirty="0" smtClean="0">
                <a:ea typeface="PMingLiU" pitchFamily="18" charset="-120"/>
              </a:rPr>
              <a:t>Time </a:t>
            </a:r>
            <a:r>
              <a:rPr lang="fr-FR" altLang="zh-TW" dirty="0" err="1" smtClean="0">
                <a:ea typeface="PMingLiU" pitchFamily="18" charset="-120"/>
              </a:rPr>
              <a:t>complexity</a:t>
            </a:r>
            <a:r>
              <a:rPr lang="fr-FR" altLang="zh-TW" dirty="0" smtClean="0">
                <a:ea typeface="PMingLiU" pitchFamily="18" charset="-120"/>
              </a:rPr>
              <a:t> in the </a:t>
            </a:r>
            <a:r>
              <a:rPr lang="fr-FR" altLang="zh-TW" dirty="0" err="1" smtClean="0">
                <a:ea typeface="PMingLiU" pitchFamily="18" charset="-120"/>
              </a:rPr>
              <a:t>worst</a:t>
            </a:r>
            <a:r>
              <a:rPr lang="fr-FR" altLang="zh-TW" dirty="0" smtClean="0">
                <a:ea typeface="PMingLiU" pitchFamily="18" charset="-120"/>
              </a:rPr>
              <a:t> case?</a:t>
            </a:r>
          </a:p>
          <a:p>
            <a:pPr lvl="2"/>
            <a:r>
              <a:rPr lang="fr-FR" altLang="zh-TW" dirty="0" smtClean="0">
                <a:ea typeface="PMingLiU" pitchFamily="18" charset="-120"/>
              </a:rPr>
              <a:t>If N </a:t>
            </a:r>
            <a:r>
              <a:rPr lang="fr-FR" altLang="zh-TW" dirty="0" err="1" smtClean="0">
                <a:ea typeface="PMingLiU" pitchFamily="18" charset="-120"/>
              </a:rPr>
              <a:t>is</a:t>
            </a:r>
            <a:r>
              <a:rPr lang="fr-FR" altLang="zh-TW" dirty="0" smtClean="0">
                <a:ea typeface="PMingLiU" pitchFamily="18" charset="-120"/>
              </a:rPr>
              <a:t> the </a:t>
            </a:r>
            <a:r>
              <a:rPr lang="fr-FR" altLang="zh-TW" dirty="0" err="1" smtClean="0">
                <a:ea typeface="PMingLiU" pitchFamily="18" charset="-120"/>
              </a:rPr>
              <a:t>number</a:t>
            </a:r>
            <a:r>
              <a:rPr lang="fr-FR" altLang="zh-TW" dirty="0" smtClean="0">
                <a:ea typeface="PMingLiU" pitchFamily="18" charset="-120"/>
              </a:rPr>
              <a:t> of </a:t>
            </a:r>
            <a:r>
              <a:rPr lang="fr-FR" altLang="zh-TW" dirty="0" err="1" smtClean="0">
                <a:ea typeface="PMingLiU" pitchFamily="18" charset="-120"/>
              </a:rPr>
              <a:t>elements</a:t>
            </a:r>
            <a:r>
              <a:rPr lang="fr-FR" altLang="zh-TW" dirty="0" smtClean="0">
                <a:ea typeface="PMingLiU" pitchFamily="18" charset="-120"/>
              </a:rPr>
              <a:t>,</a:t>
            </a:r>
          </a:p>
          <a:p>
            <a:pPr lvl="2"/>
            <a:r>
              <a:rPr lang="fr-FR" altLang="zh-TW" dirty="0" smtClean="0">
                <a:ea typeface="PMingLiU" pitchFamily="18" charset="-120"/>
              </a:rPr>
              <a:t>Time </a:t>
            </a:r>
            <a:r>
              <a:rPr lang="fr-FR" altLang="zh-TW" dirty="0" err="1" smtClean="0">
                <a:ea typeface="PMingLiU" pitchFamily="18" charset="-120"/>
              </a:rPr>
              <a:t>complexity</a:t>
            </a:r>
            <a:r>
              <a:rPr lang="fr-FR" altLang="zh-TW" dirty="0" smtClean="0">
                <a:ea typeface="PMingLiU" pitchFamily="18" charset="-120"/>
              </a:rPr>
              <a:t> = O(lg N)</a:t>
            </a:r>
          </a:p>
          <a:p>
            <a:pPr lvl="2">
              <a:buNone/>
            </a:pPr>
            <a:endParaRPr lang="fr-FR" altLang="zh-TW" dirty="0" smtClean="0">
              <a:ea typeface="PMingLiU" pitchFamily="18" charset="-120"/>
            </a:endParaRPr>
          </a:p>
        </p:txBody>
      </p:sp>
      <p:sp>
        <p:nvSpPr>
          <p:cNvPr id="4" name="Footer Placeholder 3"/>
          <p:cNvSpPr>
            <a:spLocks noGrp="1"/>
          </p:cNvSpPr>
          <p:nvPr>
            <p:ph type="ftr" sz="quarter" idx="11"/>
          </p:nvPr>
        </p:nvSpPr>
        <p:spPr>
          <a:xfrm>
            <a:off x="685800" y="6356350"/>
            <a:ext cx="8001000" cy="365125"/>
          </a:xfrm>
        </p:spPr>
        <p:txBody>
          <a:bodyPr/>
          <a:lstStyle/>
          <a:p>
            <a:r>
              <a:rPr lang="en-US" smtClean="0"/>
              <a:t>Data Structure _ ICT&amp; CS                                                       Lecture 3	    	Ms. Hiba Sayed </a:t>
            </a:r>
            <a:endParaRPr lang="en-US" dirty="0"/>
          </a:p>
        </p:txBody>
      </p:sp>
      <p:sp>
        <p:nvSpPr>
          <p:cNvPr id="5" name="Rectangle 2"/>
          <p:cNvSpPr>
            <a:spLocks noGrp="1" noChangeArrowheads="1"/>
          </p:cNvSpPr>
          <p:nvPr>
            <p:ph type="title"/>
          </p:nvPr>
        </p:nvSpPr>
        <p:spPr>
          <a:xfrm>
            <a:off x="457200" y="274638"/>
            <a:ext cx="8229600" cy="868362"/>
          </a:xfrm>
        </p:spPr>
        <p:txBody>
          <a:bodyPr/>
          <a:lstStyle/>
          <a:p>
            <a:r>
              <a:rPr lang="fr-FR" altLang="zh-TW" dirty="0" smtClean="0">
                <a:ea typeface="PMingLiU" pitchFamily="18" charset="-120"/>
              </a:rPr>
              <a:t>Complexity of search </a:t>
            </a:r>
            <a:r>
              <a:rPr lang="fr-FR" altLang="zh-TW" dirty="0" err="1" smtClean="0">
                <a:ea typeface="PMingLiU" pitchFamily="18" charset="-120"/>
              </a:rPr>
              <a:t>algorithms</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638</Words>
  <Application>Microsoft Office PowerPoint</Application>
  <PresentationFormat>On-screen Show (4:3)</PresentationFormat>
  <Paragraphs>74</Paragraphs>
  <Slides>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Equation</vt:lpstr>
      <vt:lpstr>Data Structures and Algorithms  Search Algorithms(II) Binary Search   </vt:lpstr>
      <vt:lpstr>Binary Search</vt:lpstr>
      <vt:lpstr>Binary Search</vt:lpstr>
      <vt:lpstr>Binary Search - Example</vt:lpstr>
      <vt:lpstr>Binary Search Algorithm</vt:lpstr>
      <vt:lpstr>Binary _Search() Function</vt:lpstr>
      <vt:lpstr>Binary Search - Tradeoffs</vt:lpstr>
      <vt:lpstr>Complexity of search algorithms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Algorithms</dc:title>
  <dc:creator>Administrator</dc:creator>
  <cp:lastModifiedBy>Marwa</cp:lastModifiedBy>
  <cp:revision>39</cp:revision>
  <dcterms:created xsi:type="dcterms:W3CDTF">2019-07-28T09:35:47Z</dcterms:created>
  <dcterms:modified xsi:type="dcterms:W3CDTF">2019-09-16T13:15:24Z</dcterms:modified>
</cp:coreProperties>
</file>