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5"/>
  </p:notesMasterIdLst>
  <p:handoutMasterIdLst>
    <p:handoutMasterId r:id="rId26"/>
  </p:handoutMasterIdLst>
  <p:sldIdLst>
    <p:sldId id="275" r:id="rId2"/>
    <p:sldId id="256" r:id="rId3"/>
    <p:sldId id="257" r:id="rId4"/>
    <p:sldId id="326" r:id="rId5"/>
    <p:sldId id="327" r:id="rId6"/>
    <p:sldId id="328" r:id="rId7"/>
    <p:sldId id="329" r:id="rId8"/>
    <p:sldId id="330" r:id="rId9"/>
    <p:sldId id="325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2" r:id="rId19"/>
    <p:sldId id="340" r:id="rId20"/>
    <p:sldId id="341" r:id="rId21"/>
    <p:sldId id="343" r:id="rId22"/>
    <p:sldId id="344" r:id="rId23"/>
    <p:sldId id="34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2" autoAdjust="0"/>
    <p:restoredTop sz="90929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14.xml"/><Relationship Id="rId18" Type="http://schemas.openxmlformats.org/officeDocument/2006/relationships/slide" Target="slides/slide19.xml"/><Relationship Id="rId3" Type="http://schemas.openxmlformats.org/officeDocument/2006/relationships/slide" Target="slides/slide4.xml"/><Relationship Id="rId21" Type="http://schemas.openxmlformats.org/officeDocument/2006/relationships/slide" Target="slides/slide22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18.xml"/><Relationship Id="rId2" Type="http://schemas.openxmlformats.org/officeDocument/2006/relationships/slide" Target="slides/slide3.xml"/><Relationship Id="rId16" Type="http://schemas.openxmlformats.org/officeDocument/2006/relationships/slide" Target="slides/slide17.xml"/><Relationship Id="rId20" Type="http://schemas.openxmlformats.org/officeDocument/2006/relationships/slide" Target="slides/slide21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5" Type="http://schemas.openxmlformats.org/officeDocument/2006/relationships/slide" Target="slides/slide16.xml"/><Relationship Id="rId10" Type="http://schemas.openxmlformats.org/officeDocument/2006/relationships/slide" Target="slides/slide11.xml"/><Relationship Id="rId19" Type="http://schemas.openxmlformats.org/officeDocument/2006/relationships/slide" Target="slides/slide20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15.xml"/><Relationship Id="rId22" Type="http://schemas.openxmlformats.org/officeDocument/2006/relationships/slide" Target="slides/slide2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66F2558-AFBE-4BB9-9619-4757A6457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472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ar-SA"/>
              <a:t>قسم علوم الحاسوب - الفصل السادس - تنظيم الحاسوب المهيكل </a:t>
            </a: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E8E061D-849E-4BB0-93E5-D437A0688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398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ED4245A-E395-4F4D-84CB-E6154AE093BE}" type="slidenum">
              <a:rPr lang="en-US" altLang="en-US" sz="1200" smtClean="0">
                <a:latin typeface="Arial" charset="0"/>
              </a:rPr>
              <a:pPr/>
              <a:t>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19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6AFFE39-B053-4B7C-8895-2993E0A43889}" type="slidenum">
              <a:rPr lang="en-US" altLang="en-US" sz="1200" smtClean="0">
                <a:latin typeface="Arial" charset="0"/>
              </a:rPr>
              <a:pPr/>
              <a:t>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37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20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21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22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23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3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4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5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6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7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8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2D2940C-217E-4A55-8527-FA16A0FFD788}" type="slidenum">
              <a:rPr lang="en-US" altLang="en-US" sz="1200" smtClean="0">
                <a:latin typeface="Arial" charset="0"/>
              </a:rPr>
              <a:pPr/>
              <a:t>9</a:t>
            </a:fld>
            <a:endParaRPr lang="en-US" altLang="en-US" sz="1200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34821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ar-SA" altLang="en-US" sz="1200">
                <a:latin typeface="Arial" charset="0"/>
              </a:rPr>
              <a:t>قسم علوم الحاسوب - الفصل السادس - تنظيم الحاسوب المهيكل </a:t>
            </a:r>
            <a:endParaRPr lang="en-US" altLang="en-US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604000" y="6229350"/>
            <a:ext cx="1828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3F48798F-25A5-4B23-B6AF-B5C9D5464A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75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3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8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114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0668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49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9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73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793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085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1788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+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o"/>
        <a:defRPr kumimoj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Grp="1" noChangeAspect="1" noChangeArrowheads="1"/>
          </p:cNvSpPr>
          <p:nvPr>
            <p:ph type="ctrTitle"/>
          </p:nvPr>
        </p:nvSpPr>
        <p:spPr>
          <a:xfrm>
            <a:off x="533400" y="3429000"/>
            <a:ext cx="8153400" cy="1470025"/>
          </a:xfrm>
        </p:spPr>
        <p:txBody>
          <a:bodyPr anchor="t">
            <a:normAutofit fontScale="90000"/>
          </a:bodyPr>
          <a:lstStyle/>
          <a:p>
            <a:pPr algn="ctr">
              <a:defRPr/>
            </a:pP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File Management &amp; Organization</a:t>
            </a:r>
          </a:p>
        </p:txBody>
      </p:sp>
      <p:sp>
        <p:nvSpPr>
          <p:cNvPr id="3075" name="AutoShape 4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AutoShape 6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7" name="AutoShape 8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sp>
        <p:nvSpPr>
          <p:cNvPr id="3078" name="AutoShape 10" descr="data:image/jpeg;base64,/9j/4AAQSkZJRgABAQAAAQABAAD/2wCEAAkGBxMHEhISBxQWFhEWGBgaGRUWFxobHRggGBoaFxcZGB8ZHDQiHB4lIhgYITEhJSotMC46GSAzOjMsNygtLi0BCgoKBQUFDgUFDisZExkrKysrKysrKysrKysrKysrKysrKysrKysrKysrKysrKysrKysrKysrKysrKysrKysrK//AABEIAJUBUgMBIgACEQEDEQH/xAAcAAEAAgMBAQEAAAAAAAAAAAAABQYBBAcDAgj/xABGEAACAQMCAwUEBwUGAwkBAAABAgMABBEFIQYSMQcTQVFhIjJxgRQVQlJikaEWIzNDklNyc4KisUSy0SQlNDVjZHSj4Qj/xAAUAQEAAAAAAAAAAAAAAAAAAAAA/8QAFBEBAAAAAAAAAAAAAAAAAAAAAP/aAAwDAQACEQMRAD8A7bPMtupe4YKg3LMQAPUk7CvCz1KO9JFsS22c8rcpHTZiMH5GtGyg+tZDcXe6IxWBD7o5TymYjoXYg8rb4XGMFmzM0ClKUCoi91hmdodFjE0y4DktyxxZGf3j4PtY35FBbcZCgg19a3cSMY7fTzyyy5zIMHuo1x3kgB2Lbqq9d3BIIBrc0+xj02NYrNeVF6DJJJJyzMTuzEkksSSSSSSTQRH1DPe76xeSnI3jtv8As8Y+BUmXPh/E+Qr7ThG0X3lkY+bzzuT8S0hJqdpQV9uELdTm1e5ibzjupwP6TIVPzFYWxv8ATf8Awdwt0g+xcqEc/CWFQo+cZ+Iqw0oInSteS/cxTK8NyBloJQA2NgWQglZF3HtISBkA4O1S1aepabHqSgXI3U8yONnjbpzIw3U7keoJByCRWvpV64drbUjmdF5g4GBKmcCQeAYHZlHQkHoy0EpSlKBSlKBSlKBSlKBSlKBSlKBSlKBSlKBSlKBSlKBSlKBSlKBSlKBSlKBSlKBSlKCJ4SfvLGzI8YIf+Rc59alqrfCd39He5sLk/vLdyyfihlYvCV8wuTEf8P1qyUClKUEPpKd/cXcz/eSFN8+xEvOdvA95LKD/AHV8tpiorhwYjl8/pFzn5zuR+hFStB5XNwtqjyXBCoilmY9AFGST8AKh9N4mW8lWG7gnt3kBMRnVQJQBkheVzhwBzFGw2MnGxxIa3bNeW88cGOd43Vc9MlSBn0zUfqs6X9vBPD4TW7KT1UmVY3U+TYZ0I8MkUE7SlQ+pcU2emP3d3Onff2S5eQ+O0cYLnp5UExUJxUPoyR3SbNbOrk+cbEJOp8xyEtjplEPhWE4njk3SG75fP6JOP0ZA36VDcW8SWuoWc9usjJLcL3CJLHJC7NMRECqzKpbHPk48ATQXWlKUClKUClKUClKUClKUClKUClKUClKUClKUClKUClKUClKUClKUClKUClKUClKUFX400Ka77u84eIXULfPd5OFmQ+/BJvgq2MjPQ4OR1r14Q4xg4nVlizFdR7S20m0kbDZhg+8M/aHzwdqsdVHjPgKHiRhPbO1tfJ7l1CSGG2AHwRzDw6gjzxtQW6lcrbivWeDfY4ptPpluP+KtuuB4uoGPzCfE1L6T2v6VqOOecwsfszIy4+LLlf1oLPp5Ntc3MT9JOSZOmN1EUijz5TGrH/GFS1UrW+MNPkVJ7G+tu+hPMo75PbB2kiO/Rx0zsGCNvy4rVvu2LSrZQYZXlcgERxxtzbjIHtAKD4YzQX+ubcZ6wuhzSy6YytDCUmu4XcKhcEGFImwSs745yg2PdgnlLZbEOq6vxv7OnxHTbI+9PLkzuPHul25M/ex6hvCqnwpokXHF8YrUH6msGJCsS30qVicyyN9tnwSSeihVwOag2hx6vGFwY9bu20yywrLEOdJbhTuGabl5UQ+SnfJG/Wr9oGpaLoUfJotxZRp4lZo8nA6uxbmY+rEmp/VNFttXUJqkEUqjoJEVuXw9nI2+VVWbsj0eY8xtceiyygfkHoNrV+03S9LGXukkbwSD96WPkOTYfMivDSrWbjN1ueI7furNObuLOUBmcspQzXCnb3WYKh6cxPkal9E4LsNBIbSrWJHHR+XmcfBnyw/Op+gqNwW4MeNo2ZtNkdY2RyWNqznljZGJz3JYhShzyllIIGRVuqvdoUQm0vUBKMj6NMd/NULKfkQDUtpMjSwQtP75jQt8SoJ/Wg26UqL4l16Hhq3kudTbEaDoOrE+6ijxY/8A70BoJNmC+8cfGs1+deHbG67Yb9p9aLLYRNkoCeVR9mGP8RHvN13ztlRX6FdktEJchY0XJJOAoUbkk9AAKD1pXBuIONr7tDvlseBnkit1O8yEoWAIDSuw3RB4LnJyM7kKO16Jp50qCKGSWSZkXBllYs7nqWYk56+HhsKDepStPVNUh0lO81GRUXOBnqxPRVA3Zj4KASaDcrwvLyOxQyXrpHGvV3YKo+JOwqBF7e61/wCWxi0g/trheaZh/wCnDnCf3pDkeMdYuNNsuHl+l6/Jzum/0i7bnZSf7MEcqE/djUZ8qD1/agXe2h289x+MJ3UY9eeYqGHrGGrPJqV3jme1th4qFkuG+TExgH/Ka+LXV7rWRzaRAIYT7st1zBm8mWFfa5T+NkPpUfrl5q+hxvcJ9Eu44wWeJI5YZCoGT3ZMjgn0I8NsnaglV0CZzm71C6b8KiCNflyQ83+qs/syvU3N5n/5Mn+wOP0qQ0XUk1mCG4tM93KiuoPUBhnB9R0rdoK9Jw5KhzZahdofJjDIvzEkRb8mFaF7eatog5migv4h1EPNBMB4nlZmRzjwBBPlvVwpQVnhPjqz4pLJYuUuFzz28o5JFxs2x64PXBOPHFWauYdsvBv02E6lomY762HOXj9lnRepJG/OoGQ3kCPLE12T8YnjGz57vH0mJuSXG3McZVwB05h+obwxQXWlKUClKUClKUClKUClKUClKUClKUCobVeE7HVyTqVrA7H7RjXm/qA5v1qZpQUkdkujg5+hjP8AizY/LvMVsjhGHh5xc8L20QcAB4eVQZAM4Mbt7kgycZPK3RsbMttpQUfj3iuNNJvptOY94qd0UOVkiaUiPDqd0YBs/kRkb1nsa0gaRpNtge3MDMx8+83X/QEHyqJ7e9Kjm02S4CDvkaId4Nm5S4HKSPeXJBwcgHfrUhwNqV3Z6dYmS3FxB3EQVrdgJFAQDDxykBsYwWVyT9wUF9pUDBxlZSMEmnEMh/l3AaB/kswBPyzUzFcJMMxMpHmCD/tQetK0dT1m30lQ2qTxRKTgGR1UE4JwMnrsfyqBk4y+tPY4Oha6c7d8waO3TwJaRh7ePuxhjtjagzxy/wBad1pluf3l0cy46pAhBmY+XNtEPWTbpVqA5dh0qI4d0U6WHkvn767lwZZsY5se6iD7Ma5wF9SepJqYoPK5uFtEaS5YKiAszMcBQBkkk9ABX5z4k1W47X9SS10clbRCeTI2VRs88g8zkAA+ajYk5me2njd9ZmGk8OksOcLKU6yPkBYVx4A9fM7eBz0jsx4JTgy1CPg3UmGmceJ8EU/dXJHrufHFBO8PaJDw3bx22nDljjHU9WP2nY+JJ3JriXahx5JxjOul8I5eJnCMyfz2z0U/2YxnPQ4z0GTu9tnaMWDafoLEIciaZT72DhokP3cghmHXBXwap7sP4C+ooRfaov8A2qZfYU9Yozv8mbYnyGBtvQWrs64Li4LthHFhp3wZpfvN5D8K5IA+J6k1a61dT1GLS4zLfsFQYHiSSdlVQN2YnYKASTsBUK1hNxJvrIMVoelqD7co/wDcsDsp/slOPvFslQH1NrsmqMY+F1V8Eq90+e5jI6hcbzuOnKhCjBBcEYrZ0nh2OxfvrtnnuiMGeXBYA9VjUDliX8KAZwM5O9S0USwqFhAVVAAUDAAHQADoK1tY1OLRoZLjUWCRRqWZj/sPMk4AHiSBQaHF/E8HCdu1xqZ2GyoPekbwVf8Ar4DJqo8G6DccUypqvGw362lmc8kC9RIynrIeoJ3Gx68oWvcKWEvapfHUteUjT7duW3gPRiDncdCOhY+Jwu4GB2qgVgjm2NZpQeFhZpp0aQ2ShYo1Cqo6AAYA3r3pSgUpSg87iITKyy+6wIOfIjBrhv8A/M4bn1DHucsOfjmTH6Zro/aPxGdJtzb6YDJf3IMcEKbtlgQZMeCqMnJ22+OHZfwd+xtmIpiDcSHnlYdOYjAUeijb1OT40FvpSlApSlApSlApSlApSlApSlApSlApSlApSlBHcRaQmvWs9tc7LKjLn7pI9lh6g4PyqjdjGpvaRTaTrHs3dm7AITu0bHmDLnqAW6+TJ510qq3xRwjHrjx3Fo7W99F/CuowCw/C6naRNz7J8z0ychYJ4FuRy3CqynwYAj8jUJLwTpspy9ja5/wIx/sta8Gu3emDl4jtXbH/ABFmDMjeGTGP3qH0CsB96tgcaWA/j3UUZ+7Me6b5rKAR+VB72XCljYNzWVnbo33lhQH8+XNTAGOlQDcZ2JGbe4SX0g5pj8hCGNY+vLi+H/c1nJg9JLo9wn9JBl+RQZ86CfZggJY4A6k+Fcl7VO1MaZF3HDmWkmU4uRsgXoWhP2/IOPZznBJBAtetWSWNvJdccT9/HEvMYVXu4PRRFzEykkgASswzjAWuM8G6RL2qarJc6sMWyENIB7qqP4VuvoQMfAMepoLh2D8C/RUGp6sv72QHuFb7KnYy7+LdB6ZP2trD2m8ZjT4Zo7RyEQ8k0inDM5GRawkdJGBBdx/DXJ94rif4i1fuea205xEI05p7jbltIgM7eHesPcXwA5iMAK3Ae7k7TdRitdHUxWkeQinJ7qLmzJM+fekcnmYk5ZmAJPWgmeyHg5uL7o3+soPosLDkQDCu645UUf2aDGR47Dfeu96vqq6aFAVpJnJEcKY5pCOuM7BR4scBfE1HhouFoYLLQouaTl5YYAcZA9+SVseygJyzkHJbADMwB3NH0n6CWlu2726kx3kpGNhuEjGfYjXfCA+ZJZiWIeGm6OzyC510rJcjPIo3jtwRgrDkZLY2MhHM2T7q4UTdaGqa1baOAdVnihB6d46rn4cx3+Vfel6rBq6l9KmjmQHBaN1YA9cHlOx9KDcrhvG2pS9pupppWiMRZwtmaQdCUOJH9QvuqOhJz0IItvbVxp+zFp3Ni2Lq4BVSOqJ0d/Q78o9ST9mtnsf4N/ZSyBulxdT4eXPVRj2I/wDKDv6s3pQXHStOj0iGODT1CxRqFVR4AefmT1J8SSa26wTjrUJLxjp8L8kt7ahwcEGePY+R9rY0E5SvlHDgFCCD0IrT1PWLfSADqk8UQPTvHVc+g5jv8qDepUZpfEFrqzMmmXEUjr1RHUsPUqDkD1qSJx1oM1H6pYSX2BBcyQp4iJY+Y/5pEbHyGfWtWz4ssb6UQWd3A8x2CLKpJI6gYO59BUneXcdihkvXSONeruwVR8STgUGjo3DtvoxZ7NMzP78zsXlf+/I5LEbDbOBjpUrUXo/EVprZYaRcRSld2EbhiB5kDfHrW3qGoRaYhk1GRIox1eRgqjPQZY4oNmlaWlavBrKGTSZo5UBwWjYMAeuDjodwcHzFbtApULLxdYQv3Ut5bCTOOUzJkHyPtbH0qa60ClKUClAc9KUClKUClKUClKUClKUClKUClKUCsEZ61mlBgDHSs0qO4i1QaJa3FzJuIo3fHmVGQPmcD50HFO3biV9buotK0jLcjLzhftyvsif5QR82/DXQuHtK/Yy0g07RArX0il3cjKoTgSTy/hHuouxflA2AZl5Z2RWbyTS6per31y8jR20ZODLPIC0sjH7KIrEs2NuY4yQAe0sg4Ts7q6vG724CPNNJjHeMqkqqj7KDZVXwHXJJJDkXbJrosguj6IWdiwe5k955pHwVVsdWJwxAGPcUYC4q88EaCOz20jhjQS6ndblAcZI8GbflhiDe0++7bAllU827K7P6TcS6vrimVhKVgjHvXFzJ7WEyceyDzZOwzzZAU13rQdLe25p9TIa8lA7xlzyoB7sMWdxGuT/eJZjucAPTRdJ+rwz3Ld5cyYMsxGObGeVVGfYjXJCpnbJJyzMxp3a72hfsfEsOm4N7KCVzgiJeneEHqc5Cg7ZBz0weiV+etXtvr3izudWYqiyKF3wQI4e8iC5GN2APrzetBduF9Kg4Is21PjV+e+lXmd5TzOMjKwRhvteYHjnwFa/Yxokuhx32oa4ot47ghxG3s8iIXcuwPuj28DONgT4irnPp9hoTrNfe1cb8jTM88xPUiEMWfO3uxjw6VTO2ieZ9MklvlaONnRI7fqQWOTJcFTgnCkKgJVSQSWbl5ArXBkDdpmty6heg/RLYgorfhJ7hPzBkPqD512vX9ah4ege41V+WJBuepJOwVR4knbFUbsj+jcL6PBLeSIpnZpGOclmY8iKqjdmwqjlUE5ztk1VO164l4ms57qRJI7e1nWGOIkZLHHezSgdMZWNVzlcvnc4ANL1W87Ybt4mZrfSYjmRIzguD7qOw95mwdvdAB8QM9B4x4IS/017DhuKCHmMYBYYChXV2OVUkseXx65O9anYhZx2WkQNAVLSGR5GB+1zFcHyIVVHyqxyawdTJj4dw/UNc9Yo8HBAOf3r9fZXYYPMV2BDnXFHEI7LrG20vh0iS/ZfeCD2ecnMnL4uzHCqc9N84wbR2fcD/AFOv0riE9/qUvtPLIeYx5/loT0x4kf7YrmPAek/WPEtx9ZFnNvJPIO8OWYxv3cZbPUjmV9sD2RgAbV2DjbisaCndaapm1CUYht0HMSTsHcDpGOpJxnGM+IDnHGV4dS4osI9GH72AxLK69SMmSVScbgRMR8yK6jd2p1l3Gpry2UZI5G278j3mk3/gjoFPvbkjlxmu9mPAbcOd5d66wk1G4yZG6hOY8zKD4kndj02wNhk1ntr42eVvqjh7LTS4WYpufa92FceLbc3oQPE4CpxXycW6+LqwjJt4ZEMaRABpe5/gqo23dl5iTgKoYkgKa7Fqax6DDJqXF7LLNGvMq9Y4j0WK3VvtEnl70gM2d+VcKup2XcBJwXb815hrtxmR87INjyJ5AYGT4keQGOY8c61P2qajHp/Du9rGxw32TjZ53x9kZIX47bvig9uxmOaa6utQjj5pphIsUQ9lCXcPJI5x7ESEBc4OScAEjFWDtZ1mPheApdOLnVbhGXvHA5YI2yHMUe4jB3UfabGWZuWukaBosPCdqI7QZCJlmx7T8o3OPzwPCuHdnES8capc6lxO6CODEpV2AXJJES+19hAv+lc9TQdG7E+Fn4ZsDJqOVluCJGQ7d2oGEDA9Gxlj5cwHhVR1PiK47VdQ+rtEkeLTEz3rpsZEU4ZmPkxwqr+IEg9Bbu0jU7jU9NvZNGDpbJH/ABBs84LAP3YIysIUsS/VwPZ9n2mr3YNwzDeWEs8zyc0kxVljleMYjA5VYxkMfeY4zg8w2oMdp9jBdRWuh8GQI84kVmVAD3CqCOaVuqsxcEs2+M594Z6zoVgdLtreB2LmKKNC5+0UUKT88V9aZpUGkryaZEkSdSEUDJ8zjqfU1uUCou70GG/dm1LmmB2EchzGo22EY9g9M5YE7nfG1b91cpaKXu3VEHVnIUD4k7VXJuK21HKcIwm5c7d82Ut09WkIzIPSIN0xkUEJrapw5qmlxcOgRG4aUTQRjEbxhQ3eMg9kMpyQ4AJwwyRtXQ6qej8NPo7S3t8TealIOUtsiqudooQxxHGOpO5OCdycVIxaXcXftatcsM/ybbCIP85BlYjpzBlB+6KCbpUN+zsabwS3St976VM/+mV2X8xXhNez8P4bVWE9p0aflCyQjYc8yr7Lp15nQLy7ErgMwCwUpSgUpSgUpSgUpSgUpSgUpSgVqarp0erwyQagvNFIpVlyRkH1G4+IrbpQQfDPCltwygTS1bYFQzsWIDNzlVJ90FjkgYztnOBUlqenx6rFJBfrzRSKVZckZB2O43HxFbVKCu8M8F2nDQX6vVyUDBDI5fuw55nCA7LzHqQMnAyTgVYqUoFQ2ucK2WvkNrFtHK4GAzL7WOuOYb467etTNKCM0jh+10XJ0m3iiLbFkQBm/vN1PzNbd9ZR6ijRX6LJG3vI6hlPjuDt61sUoIfSOFrLRW59KtYYn3HOqKGweo5sZx6ZqO4Et0vtNj+mKrrOZpJFYBg3fSvIwYHr72N/KrTVT7OZRFBNaNs9pcTxEePKZGkib4FHXB9KD2t+z/TLZuaKyhznOCvMP6WyP0qyooQAIMAbADw+FZpQQ2o8K2epSie8gQzjpKuUfpj3kIPTbrW5pukQaXzHT4kQvuzKPac+bt1Y+pJrdpQKjbfQLW1ma4treFbhiSZVjUOS3vEsBnJ8fOpKlB8yxiYFZQCrAggjIIOxBHiK0tK0S20bmGkwRQ82Obuo1Tmx0zyjfGT+db9KBUFDwbp8MvfRWduJc55u6XY9eYbYB9RU7UbrWvW+hKG1SVU5tlXcu58kRfac+gBoJF1DghwCDsQehz1Bqhatoul8G886XD6f3m5WGUgOR4rCwZWI8ghxW3Ld6nxJtpSfV9sf506hrhh+CLOI/H3zn0FbOjcAWWmP31wrXN0cE3F03euSOhHNsvyAoKKeItV1wY4HF9JGelzdraRxnf3lH0cFh8Gz6VvJwNrmsKBxBq5iH3bdSPkSnJn9a6tSg5S3YZaXJ5tSu7uR/FudMn+pCaw3YPYoQbW5u1YdDzxnHwxGK6vSg5K3A2t8Onm4Y1MzqP5VxnceQ5yy7/5a39C7UGtZRacf25srg7CU57l+m+STyjf3ssvmRXS6jte0O34giaDV41kjPgeqn7ynqp9RQSAOelYdQ4IcZB2IPjnqDVE4JM3CtwdI1VzJFytJZTN1aNcc8LfijyCMeB8BgC4avqS6XGXkBZieVI196Vz7saDxJx8AASSACQHEdR7QrzQZZbSzaPurd2hTmJLcsTGNeYncnCjJpV8XsttLv95qo5rh/alZehdt5CufAsTWaC/UpSgUpSgUpSgUpSgUpSgUpSgUpSgUpSgUpSgUpSgVz/jNJeEbr630xGkgZVS+hT3iiZ5J0/EgODnbHkMsOgVgjPWg0tG1aHXIUn0qQSROMhh+oI6gjxB3Fb1UDUez6TTZXueArj6JK27wMOa3lPqv2M+YBx4AV9JxlqGkezxRpczY/nWWJkb15M8yD4nNBfaVULftN0yU8s1x3T+KTRyRkf1qB+RreXjrTGGRfWvzmQfoTQWGlVdu0LTieW2uO+b7sEckx/8AqU4+dZHEV3qG2i6fKAekt2ywJ8eUc0vyKD5UFnqM1HX4LB+6kbnnIyIYlMkhB2B5EBIX8Rwo8SKjvqG51LfX7tuQ/wAi0BgT4M4Yyt8Qyg+VTOm6ZDpS8mnRpGuckIoGSepbzJ8zvQRLfTtX9zFlEfE8stwfPYZiiPrmT4CtvSeHLfSmMkCFp296eVjJK3xd9wPwjA8hUtSgUpULxLK0vc2tqxVrhyrOpwUjVS0zKQcgkARhhupkU+FB8yavJqDNHw+qnkJV7iTPdIw2KoFIMzA7EAqo3BYMCtff7Pi4wdUmnmbOf4jRJv4ckJVWX+/zH1NSlrbpZosdqoSNAFVVGAoAwAAOgFetBE/szaeECD1AwfzG9eX7MRREmzluYmP3bmVgPgkrMg/pqbpQQg068txi2vQ/rcW6Mfh+4aMfpX2Ppy+99Fb1zIvzxg5+GamKUFJ4usLyZIbiSSBGtpo5FKRuWAZhFJhmfGO7d9ipzgdOtWPT9ES0fvZmea4xjvpSCwBxkIAAkYOBkIqg4Gc14cYsBaup/mNFEMecsqRD/mz8jU1QKUpQKUpQKUpQKUpQKUpQKUpQKUpQKUpQKUpQKUpQKUpQKUpQKUpQfMkYlGJACPIjNa/1dD/ZR/0L/wBK2qUHyiBBhAAPIV9UpQKUpQKUpQKgdSHJqFi7e6YrqMerN3Eij48sMh+RqeqO13TjqUWLdgkyMJIpCM8jp7pI8VO6sPFWYbZoJGlRmj6wL/mjuB3d0gHeQsd18OdD9uM+DjY9DhgVEnQKUpQKV8TSrApachVAyWYgAAdSSegqDfUJddHJoRaOE9bsr1Hj9GVh7Z8pCOQZBHPuKD6kf62u1WL+DanmdvBpmUqkfryKxdvVo/EHE7Wtp9jHpsaxWa8qL0GSScnLMxO7MSSSxJJJJOSa2aBSlKBSlKBSlKBSlKBSlKBSlKBSlKBSlKBSlKBSlKBSlKBSlKBSlKBSlKBSlKBSlKBSlKBSlKDS1PSodUAF6mSpyrglXQkYJR0IZDjbKkVHS2F3Ygmyu+ZRvi5hEhA+6rRNGfm3MfjSlBXbrjqe0Kq8cbEnGQGA/LmPn51MabPe6yOZZ4Yo+mEtyX+IZ5Sv5oaUoN+DhyIEPqLSXMgwQ07cwBHRljUCJG9VQH1qZpSgUpSgUpS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US" altLang="en-US"/>
          </a:p>
        </p:txBody>
      </p:sp>
      <p:pic>
        <p:nvPicPr>
          <p:cNvPr id="3079" name="Picture 11" descr="C:\Users\sabri\Pictures\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8600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endParaRPr lang="en-GB" altLang="en-US" sz="1400" dirty="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dirty="0"/>
              <a:t>Each platter is divided into concentric rings called </a:t>
            </a:r>
            <a:r>
              <a:rPr lang="en-US" b="1" dirty="0"/>
              <a:t>Tracks</a:t>
            </a:r>
            <a:r>
              <a:rPr lang="en-US" dirty="0" smtClean="0"/>
              <a:t>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There are thousands of tracks on each platter</a:t>
            </a:r>
            <a:r>
              <a:rPr lang="en-US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/>
              <a:t>They </a:t>
            </a:r>
            <a:r>
              <a:rPr lang="en-US" dirty="0"/>
              <a:t>look like the rings.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The information is stored in successive tracks on the surface of the </a:t>
            </a:r>
            <a:r>
              <a:rPr lang="en-US" dirty="0" smtClean="0"/>
              <a:t>disk.</a:t>
            </a:r>
          </a:p>
          <a:p>
            <a:pPr marL="57150" indent="0" algn="just">
              <a:buNone/>
            </a:pPr>
            <a:endParaRPr lang="en-US" b="1" dirty="0"/>
          </a:p>
          <a:p>
            <a:pPr marL="57150" indent="0" algn="just">
              <a:buNone/>
            </a:pPr>
            <a:r>
              <a:rPr lang="en-US" sz="2400" b="1" dirty="0" smtClean="0"/>
              <a:t>Track </a:t>
            </a:r>
            <a:r>
              <a:rPr lang="en-US" sz="2400" b="1" dirty="0"/>
              <a:t>Capacity = number of sectors per track * </a:t>
            </a:r>
            <a:endParaRPr lang="en-US" sz="2400" b="1" dirty="0" smtClean="0"/>
          </a:p>
          <a:p>
            <a:pPr marL="57150" indent="0" algn="just"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                bytes </a:t>
            </a:r>
            <a:r>
              <a:rPr lang="en-US" sz="2400" b="1" dirty="0"/>
              <a:t>per </a:t>
            </a:r>
            <a:r>
              <a:rPr lang="en-US" sz="2400" b="1" dirty="0" smtClean="0"/>
              <a:t>sector</a:t>
            </a:r>
            <a:endParaRPr lang="en-US" sz="2400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4495800" cy="388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s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971801"/>
            <a:ext cx="4648201" cy="3581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33800"/>
            <a:ext cx="5562599" cy="3000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436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dirty="0"/>
              <a:t>Each track is divided into a number of </a:t>
            </a:r>
            <a:r>
              <a:rPr lang="en-US" b="1" u="sng" dirty="0"/>
              <a:t>Sectors.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 smtClean="0"/>
              <a:t>A </a:t>
            </a:r>
            <a:r>
              <a:rPr lang="en-US" dirty="0"/>
              <a:t>sector is the smallest addressable portion of a disk.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As a rule; sector holds </a:t>
            </a:r>
            <a:r>
              <a:rPr lang="en-US" b="1" dirty="0"/>
              <a:t>512 byte</a:t>
            </a:r>
            <a:r>
              <a:rPr lang="en-US" dirty="0"/>
              <a:t> of data. </a:t>
            </a:r>
          </a:p>
          <a:p>
            <a:pPr lvl="0"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2628900"/>
            <a:ext cx="3738562" cy="392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ss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681287"/>
            <a:ext cx="4457700" cy="3567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01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u="sng" dirty="0" smtClean="0"/>
              <a:t>Example:</a:t>
            </a:r>
          </a:p>
          <a:p>
            <a:pPr algn="just"/>
            <a:r>
              <a:rPr lang="en-US" dirty="0" smtClean="0"/>
              <a:t>If a platter has 1000 tracks, each track contains 33 sectors. Calculate track capacity.</a:t>
            </a: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r>
              <a:rPr lang="en-US" sz="1800" b="1" dirty="0"/>
              <a:t>Track Capacity = number of sectors per track </a:t>
            </a:r>
            <a:r>
              <a:rPr lang="en-US" sz="1800" b="1" dirty="0" smtClean="0"/>
              <a:t>* bytes </a:t>
            </a:r>
            <a:r>
              <a:rPr lang="en-US" sz="1800" b="1" dirty="0"/>
              <a:t>per </a:t>
            </a:r>
            <a:r>
              <a:rPr lang="en-US" sz="1800" b="1" dirty="0" smtClean="0"/>
              <a:t>sector</a:t>
            </a:r>
          </a:p>
          <a:p>
            <a:pPr marL="0" indent="0" algn="just">
              <a:buNone/>
            </a:pPr>
            <a:r>
              <a:rPr lang="en-US" sz="1800" b="1" dirty="0"/>
              <a:t>                          = 33 * 512 = </a:t>
            </a:r>
            <a:r>
              <a:rPr lang="en-US" sz="1800" b="1" dirty="0" smtClean="0"/>
              <a:t>16896 byte</a:t>
            </a:r>
            <a:endParaRPr lang="en-US" sz="1800" b="1" dirty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40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/>
              <a:t>Another view of </a:t>
            </a:r>
            <a:r>
              <a:rPr lang="en-US" b="1" dirty="0"/>
              <a:t>sector organization </a:t>
            </a:r>
            <a:r>
              <a:rPr lang="en-US" dirty="0"/>
              <a:t>is the one maintained by the O.S.’s file manager. </a:t>
            </a:r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It </a:t>
            </a:r>
            <a:r>
              <a:rPr lang="en-US" dirty="0"/>
              <a:t>views the file as a series of </a:t>
            </a:r>
            <a:r>
              <a:rPr lang="en-US" b="1" u="sng" dirty="0"/>
              <a:t>Clusters</a:t>
            </a:r>
            <a:r>
              <a:rPr lang="en-US" dirty="0"/>
              <a:t> of sectors</a:t>
            </a:r>
            <a:r>
              <a:rPr lang="en-US" dirty="0" smtClean="0"/>
              <a:t>.</a:t>
            </a:r>
            <a:endParaRPr lang="en-US" dirty="0"/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A cluster is fixed numbers of contiguous </a:t>
            </a:r>
            <a:r>
              <a:rPr lang="en-US" dirty="0" smtClean="0"/>
              <a:t>sectors.</a:t>
            </a:r>
          </a:p>
          <a:p>
            <a:pPr marL="0" indent="0" algn="just">
              <a:buNone/>
            </a:pPr>
            <a:endParaRPr lang="en-US" b="1" dirty="0"/>
          </a:p>
          <a:p>
            <a:pPr algn="just"/>
            <a:r>
              <a:rPr lang="en-US" b="1" dirty="0" smtClean="0"/>
              <a:t>Example</a:t>
            </a:r>
            <a:r>
              <a:rPr lang="en-US" dirty="0"/>
              <a:t>: </a:t>
            </a:r>
            <a:endParaRPr lang="en-US" dirty="0" smtClean="0"/>
          </a:p>
          <a:p>
            <a:pPr lvl="1" algn="just"/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sectors size = 512 byte and cluster size = </a:t>
            </a:r>
            <a:r>
              <a:rPr lang="en-US" dirty="0" smtClean="0"/>
              <a:t>3 </a:t>
            </a:r>
            <a:r>
              <a:rPr lang="en-US" dirty="0"/>
              <a:t>sectors </a:t>
            </a:r>
          </a:p>
          <a:p>
            <a:pPr marL="0" indent="0" algn="just">
              <a:buNone/>
            </a:pPr>
            <a:r>
              <a:rPr lang="en-US" sz="2400" b="1" dirty="0"/>
              <a:t>            </a:t>
            </a:r>
            <a:r>
              <a:rPr lang="en-US" sz="2400" b="1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cluster size = </a:t>
            </a:r>
            <a:r>
              <a:rPr lang="en-US" sz="2400" dirty="0" smtClean="0"/>
              <a:t>3 * </a:t>
            </a:r>
            <a:r>
              <a:rPr lang="en-US" sz="2400" dirty="0"/>
              <a:t>512 =</a:t>
            </a:r>
            <a:r>
              <a:rPr lang="en-US" sz="2400" dirty="0" smtClean="0"/>
              <a:t>1536 byte</a:t>
            </a:r>
            <a:endParaRPr lang="en-US" sz="2400" dirty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86200"/>
            <a:ext cx="3810000" cy="281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066800"/>
            <a:ext cx="47244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428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6" name="Picture 5" descr="imagesa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91400" cy="5105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1332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Another view </a:t>
            </a:r>
            <a:r>
              <a:rPr lang="en-US" dirty="0" smtClean="0"/>
              <a:t>of </a:t>
            </a:r>
            <a:r>
              <a:rPr lang="en-US" b="1" dirty="0" smtClean="0"/>
              <a:t>Cylinder</a:t>
            </a:r>
            <a:r>
              <a:rPr lang="en-US" dirty="0" smtClean="0"/>
              <a:t>. </a:t>
            </a:r>
          </a:p>
          <a:p>
            <a:pPr lvl="0" algn="just"/>
            <a:r>
              <a:rPr lang="en-US" b="1" u="sng" dirty="0"/>
              <a:t>Cylinder</a:t>
            </a:r>
            <a:r>
              <a:rPr lang="en-US" dirty="0"/>
              <a:t> is a set or number of tracks that are directly above /below each other.</a:t>
            </a:r>
          </a:p>
          <a:p>
            <a:pPr lvl="1" algn="just"/>
            <a:r>
              <a:rPr lang="en-US" dirty="0"/>
              <a:t>All the information on a single cylinder can be accessed without moving the arm that holds the </a:t>
            </a:r>
            <a:r>
              <a:rPr lang="en-US" b="1" u="sng" dirty="0"/>
              <a:t>read/write heads</a:t>
            </a:r>
            <a:r>
              <a:rPr lang="en-US" dirty="0"/>
              <a:t>.</a:t>
            </a:r>
          </a:p>
          <a:p>
            <a:pPr marL="457200" lvl="1" indent="0" algn="just">
              <a:buNone/>
            </a:pPr>
            <a:endParaRPr lang="en-US" dirty="0"/>
          </a:p>
          <a:p>
            <a:pPr marL="57150" indent="0" algn="just">
              <a:buNone/>
            </a:pPr>
            <a:r>
              <a:rPr lang="en-US" b="1" u="sng" dirty="0" smtClean="0"/>
              <a:t>Cylinder Rules:</a:t>
            </a:r>
          </a:p>
          <a:p>
            <a:pPr marL="57150" indent="0" algn="just">
              <a:buNone/>
            </a:pPr>
            <a:r>
              <a:rPr lang="en-US" sz="1800" b="1" dirty="0" smtClean="0"/>
              <a:t>Number </a:t>
            </a:r>
            <a:r>
              <a:rPr lang="en-US" sz="1800" b="1" dirty="0"/>
              <a:t>of cylinder = the number of tracks in a surface. </a:t>
            </a:r>
            <a:endParaRPr lang="en-US" sz="1800" dirty="0"/>
          </a:p>
          <a:p>
            <a:pPr marL="57150" indent="0" algn="just">
              <a:buNone/>
            </a:pPr>
            <a:endParaRPr lang="en-US" sz="1800" b="1" dirty="0" smtClean="0"/>
          </a:p>
          <a:p>
            <a:pPr marL="57150" indent="0" algn="just">
              <a:buNone/>
            </a:pPr>
            <a:r>
              <a:rPr lang="en-US" sz="1800" b="1" dirty="0" smtClean="0"/>
              <a:t>Cylinder </a:t>
            </a:r>
            <a:r>
              <a:rPr lang="en-US" sz="1800" b="1" dirty="0"/>
              <a:t>Capacity = number of tracks per cylinder * track </a:t>
            </a:r>
            <a:r>
              <a:rPr lang="en-US" sz="1800" b="1" dirty="0" smtClean="0"/>
              <a:t>capacity</a:t>
            </a:r>
            <a:r>
              <a:rPr lang="en-US" sz="1800" b="1" dirty="0"/>
              <a:t> </a:t>
            </a:r>
            <a:endParaRPr lang="en-US" sz="1800" dirty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28900"/>
            <a:ext cx="4114800" cy="3314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584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en-US" b="1" dirty="0"/>
              <a:t>So, platter has four components: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Sector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Cluster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Track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en-US" dirty="0"/>
              <a:t>Cylinder</a:t>
            </a:r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 descr="010edsecto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1676401"/>
            <a:ext cx="5943599" cy="48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074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2.	Read/Write heads: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Read/write heads are the small part of the disk, that move above the disk platter.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Heads </a:t>
            </a:r>
            <a:r>
              <a:rPr lang="en-US" dirty="0"/>
              <a:t>only </a:t>
            </a:r>
            <a:r>
              <a:rPr lang="en-US" b="1" dirty="0"/>
              <a:t>fly above the platter surface</a:t>
            </a:r>
            <a:r>
              <a:rPr lang="en-US" dirty="0"/>
              <a:t> with clearance of as little as 3 nanometers.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 </a:t>
            </a:r>
            <a:r>
              <a:rPr lang="en-US" dirty="0"/>
              <a:t>read-write head moves to the track that contains the data to be transferred.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Each </a:t>
            </a:r>
            <a:r>
              <a:rPr lang="en-US" b="1" dirty="0"/>
              <a:t>surface</a:t>
            </a:r>
            <a:r>
              <a:rPr lang="en-US" dirty="0"/>
              <a:t> has its </a:t>
            </a:r>
            <a:r>
              <a:rPr lang="en-US" b="1" dirty="0"/>
              <a:t>own read/write head</a:t>
            </a:r>
            <a:r>
              <a:rPr lang="en-US" dirty="0"/>
              <a:t>.</a:t>
            </a:r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marL="0" lvl="0" indent="0" algn="just">
              <a:buNone/>
            </a:pPr>
            <a:endParaRPr 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324600" cy="487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81400"/>
            <a:ext cx="5562599" cy="3124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6800"/>
            <a:ext cx="5029200" cy="29718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" name="Straight Arrow Connector 2"/>
          <p:cNvCxnSpPr/>
          <p:nvPr/>
        </p:nvCxnSpPr>
        <p:spPr bwMode="auto">
          <a:xfrm>
            <a:off x="4419600" y="2286000"/>
            <a:ext cx="571501" cy="34290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01000" cy="4038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59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Arm assembly: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Arm assembly is an internal set of hard disk component </a:t>
            </a:r>
            <a:r>
              <a:rPr lang="en-US" b="1" dirty="0"/>
              <a:t>containing arms </a:t>
            </a:r>
            <a:r>
              <a:rPr lang="en-US" dirty="0"/>
              <a:t>which contain the </a:t>
            </a:r>
            <a:r>
              <a:rPr lang="en-US" b="1" dirty="0"/>
              <a:t>read/write head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The </a:t>
            </a:r>
            <a:r>
              <a:rPr lang="en-US" b="1" dirty="0"/>
              <a:t>role</a:t>
            </a:r>
            <a:r>
              <a:rPr lang="en-US" dirty="0"/>
              <a:t> of the arm assembly is to </a:t>
            </a:r>
            <a:r>
              <a:rPr lang="en-US" b="1" dirty="0"/>
              <a:t>read</a:t>
            </a:r>
            <a:r>
              <a:rPr lang="en-US" dirty="0"/>
              <a:t> and </a:t>
            </a:r>
            <a:r>
              <a:rPr lang="en-US" b="1" dirty="0"/>
              <a:t>write</a:t>
            </a:r>
            <a:r>
              <a:rPr lang="en-US" dirty="0"/>
              <a:t> information </a:t>
            </a:r>
            <a:r>
              <a:rPr lang="en-US" b="1" dirty="0"/>
              <a:t>from a set of platters </a:t>
            </a:r>
            <a:r>
              <a:rPr lang="en-US" dirty="0"/>
              <a:t>that are coated with a thin magnetic material.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When </a:t>
            </a:r>
            <a:r>
              <a:rPr lang="en-US" dirty="0"/>
              <a:t>arm assembly stops working the drive is </a:t>
            </a:r>
            <a:r>
              <a:rPr lang="en-US" b="1" dirty="0"/>
              <a:t>failure</a:t>
            </a:r>
            <a:r>
              <a:rPr lang="en-US" dirty="0"/>
              <a:t>.  </a:t>
            </a:r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64770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74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3.	Arm assembly: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When </a:t>
            </a:r>
            <a:r>
              <a:rPr lang="en-US" dirty="0"/>
              <a:t>a read statement calls for a particular byte from a disk </a:t>
            </a:r>
            <a:r>
              <a:rPr lang="en-US" dirty="0" smtClean="0"/>
              <a:t>file.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 smtClean="0"/>
              <a:t>The </a:t>
            </a:r>
            <a:r>
              <a:rPr lang="en-US" dirty="0"/>
              <a:t>computer’s operating system finds the </a:t>
            </a:r>
            <a:r>
              <a:rPr lang="en-US" b="1" dirty="0"/>
              <a:t>correct</a:t>
            </a:r>
            <a:r>
              <a:rPr lang="en-US" dirty="0"/>
              <a:t> </a:t>
            </a:r>
            <a:r>
              <a:rPr lang="en-US" b="1" dirty="0"/>
              <a:t>platter</a:t>
            </a:r>
            <a:r>
              <a:rPr lang="en-US" dirty="0"/>
              <a:t>, </a:t>
            </a:r>
            <a:r>
              <a:rPr lang="en-US" b="1" dirty="0"/>
              <a:t>track</a:t>
            </a:r>
            <a:r>
              <a:rPr lang="en-US" dirty="0"/>
              <a:t> and </a:t>
            </a:r>
            <a:r>
              <a:rPr lang="en-US" b="1" dirty="0"/>
              <a:t>sector</a:t>
            </a:r>
            <a:r>
              <a:rPr lang="en-US" dirty="0"/>
              <a:t>, reads the entire sector into a special area in memory called a </a:t>
            </a:r>
            <a:r>
              <a:rPr lang="en-US" b="1" u="sng" dirty="0" smtClean="0"/>
              <a:t>buffer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  <a:p>
            <a:pPr lvl="0" algn="just"/>
            <a:r>
              <a:rPr lang="en-US" dirty="0" smtClean="0"/>
              <a:t>And </a:t>
            </a:r>
            <a:r>
              <a:rPr lang="en-US" dirty="0"/>
              <a:t>then finds the requested byte within that buffer.</a:t>
            </a:r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811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/>
              <a:t>Lecture 7</a:t>
            </a:r>
            <a:endParaRPr lang="en-GB" altLang="en-US" sz="4400" dirty="0" smtClean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7391400" cy="2609850"/>
          </a:xfrm>
        </p:spPr>
        <p:txBody>
          <a:bodyPr/>
          <a:lstStyle/>
          <a:p>
            <a:pPr algn="ctr"/>
            <a:endParaRPr lang="en-US" sz="3200" b="1" u="sng" dirty="0" smtClean="0"/>
          </a:p>
          <a:p>
            <a:pPr algn="ctr"/>
            <a:r>
              <a:rPr lang="en-US" sz="3600" b="1" u="sng" dirty="0" smtClean="0"/>
              <a:t>Physical </a:t>
            </a:r>
            <a:r>
              <a:rPr lang="en-US" sz="3600" b="1" u="sng" dirty="0"/>
              <a:t>File Organization</a:t>
            </a:r>
            <a:endParaRPr lang="en-US" sz="3600" dirty="0"/>
          </a:p>
          <a:p>
            <a:pPr algn="ctr"/>
            <a:r>
              <a:rPr lang="en-US" sz="3200" b="1" u="sng" dirty="0"/>
              <a:t>(The Organization of Hard Disk)</a:t>
            </a:r>
            <a:endParaRPr lang="en-US" sz="32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8096E4FB-572E-4BA1-9DBE-E55DB57B9860}" type="slidenum">
              <a:rPr lang="en-GB" altLang="en-US" sz="1400" smtClean="0">
                <a:solidFill>
                  <a:srgbClr val="5E574E"/>
                </a:solidFill>
                <a:latin typeface="Arial" charset="0"/>
              </a:rPr>
              <a:pPr/>
              <a:t>2</a:t>
            </a:fld>
            <a:endParaRPr lang="en-GB" altLang="en-US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4.	Spindle: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Spindle </a:t>
            </a:r>
            <a:r>
              <a:rPr lang="en-US" b="1" dirty="0"/>
              <a:t>holds</a:t>
            </a:r>
            <a:r>
              <a:rPr lang="en-US" dirty="0"/>
              <a:t> the platters in a </a:t>
            </a:r>
            <a:r>
              <a:rPr lang="en-US" b="1" dirty="0"/>
              <a:t>fixed position </a:t>
            </a:r>
            <a:r>
              <a:rPr lang="en-US" dirty="0"/>
              <a:t>with </a:t>
            </a:r>
            <a:r>
              <a:rPr lang="en-US" b="1" dirty="0"/>
              <a:t>enough space </a:t>
            </a:r>
            <a:r>
              <a:rPr lang="en-US" dirty="0"/>
              <a:t>for the </a:t>
            </a:r>
            <a:r>
              <a:rPr lang="en-US" b="1" dirty="0"/>
              <a:t>read/write arms </a:t>
            </a:r>
            <a:r>
              <a:rPr lang="en-US" dirty="0"/>
              <a:t>to get the data on the disks.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Also</a:t>
            </a:r>
            <a:r>
              <a:rPr lang="en-US" dirty="0"/>
              <a:t>, spindle used to rotate the platters.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Spindle </a:t>
            </a:r>
            <a:r>
              <a:rPr lang="en-US" dirty="0"/>
              <a:t>rotation moves the sector under the read-write head for reading or writing.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0"/>
            <a:ext cx="6477000" cy="44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514600"/>
            <a:ext cx="8001000" cy="4191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265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5.	Arms: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Arms </a:t>
            </a:r>
            <a:r>
              <a:rPr lang="en-US" dirty="0"/>
              <a:t>are used to </a:t>
            </a:r>
            <a:r>
              <a:rPr lang="en-US" b="1" dirty="0"/>
              <a:t>carry</a:t>
            </a:r>
            <a:r>
              <a:rPr lang="en-US" dirty="0"/>
              <a:t>, </a:t>
            </a:r>
            <a:r>
              <a:rPr lang="en-US" b="1" dirty="0"/>
              <a:t>Gide</a:t>
            </a:r>
            <a:r>
              <a:rPr lang="en-US" dirty="0"/>
              <a:t> and </a:t>
            </a:r>
            <a:r>
              <a:rPr lang="en-US" b="1" dirty="0"/>
              <a:t>move</a:t>
            </a:r>
            <a:r>
              <a:rPr lang="en-US" dirty="0"/>
              <a:t> the read/write head.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Moving </a:t>
            </a:r>
            <a:r>
              <a:rPr lang="en-US" dirty="0"/>
              <a:t>this arm is called </a:t>
            </a:r>
            <a:r>
              <a:rPr lang="en-US" b="1" u="sng" dirty="0"/>
              <a:t>seeking</a:t>
            </a:r>
            <a:r>
              <a:rPr lang="en-US" dirty="0"/>
              <a:t>. 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The </a:t>
            </a:r>
            <a:r>
              <a:rPr lang="en-US" dirty="0"/>
              <a:t>arm movement is usually the </a:t>
            </a:r>
            <a:r>
              <a:rPr lang="en-US" b="1" u="sng" dirty="0"/>
              <a:t>slowest</a:t>
            </a:r>
            <a:r>
              <a:rPr lang="en-US" dirty="0"/>
              <a:t> part of reading information from a disk.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14600"/>
            <a:ext cx="6477000" cy="4419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13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4" name="Picture 3" descr="graphics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86800" cy="662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595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lvl="0"/>
            <a:endParaRPr lang="en-US" dirty="0" smtClean="0"/>
          </a:p>
        </p:txBody>
      </p:sp>
      <p:pic>
        <p:nvPicPr>
          <p:cNvPr id="4" name="Picture 3" descr="fig13_0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820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31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 smtClean="0"/>
              <a:t>Contents of Lecture: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/>
              <a:t>Secondary Storage </a:t>
            </a:r>
            <a:r>
              <a:rPr lang="en-US" dirty="0" smtClean="0"/>
              <a:t>Devices</a:t>
            </a:r>
            <a:endParaRPr lang="en-US" dirty="0"/>
          </a:p>
          <a:p>
            <a:pPr lvl="0"/>
            <a:r>
              <a:rPr lang="en-US" dirty="0"/>
              <a:t>The Organization of </a:t>
            </a:r>
            <a:r>
              <a:rPr lang="en-US" dirty="0" smtClean="0"/>
              <a:t>Disks</a:t>
            </a:r>
            <a:endParaRPr lang="en-US" dirty="0"/>
          </a:p>
          <a:p>
            <a:pPr lvl="1"/>
            <a:r>
              <a:rPr lang="en-US" dirty="0"/>
              <a:t>Platters</a:t>
            </a:r>
          </a:p>
          <a:p>
            <a:pPr lvl="1"/>
            <a:r>
              <a:rPr lang="en-US" dirty="0"/>
              <a:t>Read/Write heads</a:t>
            </a:r>
          </a:p>
          <a:p>
            <a:pPr lvl="1"/>
            <a:r>
              <a:rPr lang="en-US" dirty="0"/>
              <a:t>Arm assembly</a:t>
            </a:r>
          </a:p>
          <a:p>
            <a:pPr lvl="1"/>
            <a:r>
              <a:rPr lang="en-US" dirty="0"/>
              <a:t>Spindle</a:t>
            </a:r>
          </a:p>
          <a:p>
            <a:pPr lvl="1"/>
            <a:r>
              <a:rPr lang="en-US" dirty="0"/>
              <a:t>Arms</a:t>
            </a:r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Secondary Storage Devices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Since </a:t>
            </a:r>
            <a:r>
              <a:rPr lang="en-US" b="1" dirty="0"/>
              <a:t>secondary storage </a:t>
            </a:r>
            <a:r>
              <a:rPr lang="en-US" dirty="0"/>
              <a:t>is </a:t>
            </a:r>
            <a:r>
              <a:rPr lang="en-US" b="1" dirty="0"/>
              <a:t>different</a:t>
            </a:r>
            <a:r>
              <a:rPr lang="en-US" dirty="0"/>
              <a:t> from </a:t>
            </a:r>
            <a:r>
              <a:rPr lang="en-US" b="1" dirty="0"/>
              <a:t>main memory </a:t>
            </a:r>
            <a:r>
              <a:rPr lang="en-US" u="sng" dirty="0"/>
              <a:t>we have to understand how it works in order to do good file design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b="1" dirty="0" smtClean="0"/>
              <a:t>Two </a:t>
            </a:r>
            <a:r>
              <a:rPr lang="en-US" b="1" dirty="0"/>
              <a:t>major types of secondary storage</a:t>
            </a:r>
            <a:r>
              <a:rPr lang="en-US" b="1" dirty="0" smtClean="0"/>
              <a:t>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Direct Access Storage Devices (DASD</a:t>
            </a:r>
            <a:r>
              <a:rPr lang="en-US" dirty="0" smtClean="0"/>
              <a:t>)</a:t>
            </a:r>
            <a:endParaRPr lang="en-US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dirty="0"/>
              <a:t>Serial Access Storage Devices (SASD</a:t>
            </a:r>
            <a:r>
              <a:rPr lang="en-US" dirty="0" smtClean="0"/>
              <a:t>)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lvl="0"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lvl="0" algn="just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92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Secondary Storage Devices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b="1" dirty="0" smtClean="0"/>
              <a:t>Direct </a:t>
            </a:r>
            <a:r>
              <a:rPr lang="en-US" b="1" dirty="0"/>
              <a:t>Access Storage Devices (DASD</a:t>
            </a:r>
            <a:r>
              <a:rPr lang="en-US" b="1" dirty="0" smtClean="0"/>
              <a:t>):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Magnetic Disks: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Hard Disk.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Floppy Disk.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Optical Disks: </a:t>
            </a:r>
            <a:endParaRPr lang="en-US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CD-ROM (Compact Disk – Read Only Memory).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CD-R (Compact Disk – Recordable).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CD-RW (Compact Disk – </a:t>
            </a:r>
            <a:r>
              <a:rPr lang="en-US" sz="2400" dirty="0" err="1"/>
              <a:t>ReWritable</a:t>
            </a:r>
            <a:r>
              <a:rPr lang="en-US" sz="2400" dirty="0"/>
              <a:t>).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400" dirty="0"/>
              <a:t>DVD (Digital Video Disk</a:t>
            </a:r>
            <a:r>
              <a:rPr lang="en-US" sz="2400" dirty="0" smtClean="0"/>
              <a:t>).</a:t>
            </a:r>
          </a:p>
          <a:p>
            <a:pPr marL="914400" lvl="2" indent="0">
              <a:buNone/>
            </a:pPr>
            <a:endParaRPr lang="en-US" sz="1600" b="1" dirty="0"/>
          </a:p>
          <a:p>
            <a:pPr marL="571500" indent="-514350">
              <a:buFont typeface="+mj-lt"/>
              <a:buAutoNum type="arabicPeriod" startAt="2"/>
            </a:pPr>
            <a:r>
              <a:rPr lang="en-US" b="1" dirty="0"/>
              <a:t>Serial Access Storage Devices (SASD</a:t>
            </a:r>
            <a:r>
              <a:rPr lang="en-US" b="1" dirty="0" smtClean="0"/>
              <a:t>):</a:t>
            </a:r>
            <a:endParaRPr lang="en-US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b="1" dirty="0"/>
              <a:t>Magnetic Tape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8358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Organization of Disks: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b="1" dirty="0"/>
              <a:t>disks</a:t>
            </a:r>
            <a:r>
              <a:rPr lang="en-US" dirty="0"/>
              <a:t> or </a:t>
            </a:r>
            <a:r>
              <a:rPr lang="en-US" b="1" dirty="0" err="1"/>
              <a:t>Hdd</a:t>
            </a:r>
            <a:r>
              <a:rPr lang="en-US" dirty="0"/>
              <a:t> to refer to the hard disks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Next figure show </a:t>
            </a:r>
            <a:r>
              <a:rPr lang="en-US" dirty="0"/>
              <a:t>the component inside </a:t>
            </a:r>
            <a:r>
              <a:rPr lang="en-US" dirty="0" smtClean="0"/>
              <a:t>and outside the disks</a:t>
            </a:r>
            <a:r>
              <a:rPr lang="en-US" dirty="0"/>
              <a:t>. </a:t>
            </a:r>
          </a:p>
          <a:p>
            <a:pPr lvl="0" algn="just"/>
            <a:endParaRPr lang="en-US" dirty="0"/>
          </a:p>
          <a:p>
            <a:pPr lvl="0" algn="just"/>
            <a:endParaRPr lang="en-US" dirty="0" smtClean="0"/>
          </a:p>
          <a:p>
            <a:pPr lvl="0" algn="just"/>
            <a:endParaRPr lang="en-US" dirty="0" smtClean="0"/>
          </a:p>
          <a:p>
            <a:pPr marL="0" lvl="0" indent="0" algn="just">
              <a:buNone/>
            </a:pPr>
            <a:endParaRPr lang="en-US" dirty="0" smtClean="0"/>
          </a:p>
          <a:p>
            <a:pPr lvl="0" algn="just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  <p:pic>
        <p:nvPicPr>
          <p:cNvPr id="4" name="Picture 3" descr="092709_1112_btreesandin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534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8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Organization of Disks: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Figure below show the component inside disks. 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  <p:pic>
        <p:nvPicPr>
          <p:cNvPr id="6" name="Picture 5" descr="0076364901074_500X5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76400"/>
            <a:ext cx="5638800" cy="487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67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Organization of Disks: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The </a:t>
            </a:r>
            <a:r>
              <a:rPr lang="en-US" b="1" dirty="0"/>
              <a:t>important components in disks are: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Platters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Read/Write heads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Arm assembly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Spindle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Arms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>
              <a:buFont typeface="Wingdings" panose="05000000000000000000" pitchFamily="2" charset="2"/>
              <a:buChar char="v"/>
            </a:pPr>
            <a:endParaRPr lang="en-US" sz="32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7467600" cy="5791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511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600" dirty="0"/>
              <a:t>1.	Platter: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r>
              <a:rPr lang="en-US" dirty="0"/>
              <a:t>Platter is the </a:t>
            </a:r>
            <a:r>
              <a:rPr lang="en-US" b="1" dirty="0"/>
              <a:t>circular disk</a:t>
            </a:r>
            <a:r>
              <a:rPr lang="en-US" dirty="0"/>
              <a:t> on which magnetic </a:t>
            </a:r>
            <a:r>
              <a:rPr lang="en-US" b="1" dirty="0"/>
              <a:t>data is stored </a:t>
            </a:r>
            <a:r>
              <a:rPr lang="en-US" dirty="0"/>
              <a:t>in a hard disk drive.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Platter </a:t>
            </a:r>
            <a:r>
              <a:rPr lang="en-US" dirty="0"/>
              <a:t>can store information on </a:t>
            </a:r>
            <a:r>
              <a:rPr lang="en-US" b="1" dirty="0"/>
              <a:t>both sides</a:t>
            </a:r>
            <a:r>
              <a:rPr lang="en-US" dirty="0"/>
              <a:t> (</a:t>
            </a:r>
            <a:r>
              <a:rPr lang="en-US" b="1" dirty="0"/>
              <a:t>surface</a:t>
            </a:r>
            <a:r>
              <a:rPr lang="en-US" dirty="0"/>
              <a:t>) of one or more platters.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All </a:t>
            </a:r>
            <a:r>
              <a:rPr lang="en-US" dirty="0"/>
              <a:t>surfaces have the </a:t>
            </a:r>
            <a:r>
              <a:rPr lang="en-US" b="1" dirty="0"/>
              <a:t>same components </a:t>
            </a:r>
            <a:r>
              <a:rPr lang="en-US" dirty="0"/>
              <a:t>at the </a:t>
            </a:r>
            <a:r>
              <a:rPr lang="en-US" b="1" dirty="0"/>
              <a:t>same position</a:t>
            </a:r>
            <a:r>
              <a:rPr lang="en-US" dirty="0"/>
              <a:t>.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The </a:t>
            </a:r>
            <a:r>
              <a:rPr lang="en-US" dirty="0"/>
              <a:t>platters inside a hard disk are structured to facilitate to </a:t>
            </a:r>
            <a:r>
              <a:rPr lang="en-US" b="1" dirty="0"/>
              <a:t>storage</a:t>
            </a:r>
            <a:r>
              <a:rPr lang="en-US" dirty="0"/>
              <a:t> and </a:t>
            </a:r>
            <a:r>
              <a:rPr lang="en-US" b="1" dirty="0"/>
              <a:t>retrieval</a:t>
            </a:r>
            <a:r>
              <a:rPr lang="en-US" dirty="0"/>
              <a:t> of data.</a:t>
            </a:r>
          </a:p>
          <a:p>
            <a:pPr marL="0" lv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00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jp2">
  <a:themeElements>
    <a:clrScheme name="ajp2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ajp2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ajp2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jp2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jp2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Settings\adrian\Application Data\Microsoft\Templates\ajp2.pot</Template>
  <TotalTime>2418</TotalTime>
  <Words>1050</Words>
  <Application>Microsoft Office PowerPoint</Application>
  <PresentationFormat>On-screen Show (4:3)</PresentationFormat>
  <Paragraphs>226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ajp2</vt:lpstr>
      <vt:lpstr>File Management &amp; Organization</vt:lpstr>
      <vt:lpstr>Lecture 7</vt:lpstr>
      <vt:lpstr>Contents of Lecture:</vt:lpstr>
      <vt:lpstr>Secondary Storage Devices</vt:lpstr>
      <vt:lpstr>Secondary Storage Devices</vt:lpstr>
      <vt:lpstr>The Organization of Disks:</vt:lpstr>
      <vt:lpstr>The Organization of Disks:</vt:lpstr>
      <vt:lpstr>The Organization of Disks:</vt:lpstr>
      <vt:lpstr>1. Platter:</vt:lpstr>
      <vt:lpstr>1. Platter:</vt:lpstr>
      <vt:lpstr>1. Platter:</vt:lpstr>
      <vt:lpstr>1. Platter:</vt:lpstr>
      <vt:lpstr>1. Platter:</vt:lpstr>
      <vt:lpstr>1. Platter:</vt:lpstr>
      <vt:lpstr>1. Platter:</vt:lpstr>
      <vt:lpstr>1. Platter:</vt:lpstr>
      <vt:lpstr>2. Read/Write heads:</vt:lpstr>
      <vt:lpstr>3. Arm assembly:</vt:lpstr>
      <vt:lpstr>3. Arm assembly:</vt:lpstr>
      <vt:lpstr>4. Spindle:</vt:lpstr>
      <vt:lpstr>5. Arms:</vt:lpstr>
      <vt:lpstr>PowerPoint Presentation</vt:lpstr>
      <vt:lpstr>PowerPoint Presentation</vt:lpstr>
    </vt:vector>
  </TitlesOfParts>
  <Company>NEWI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basics</dc:title>
  <dc:creator>Adrian J Pullin</dc:creator>
  <cp:lastModifiedBy>DR.Ahmed Saker 2o1O</cp:lastModifiedBy>
  <cp:revision>350</cp:revision>
  <dcterms:created xsi:type="dcterms:W3CDTF">1998-09-03T13:41:33Z</dcterms:created>
  <dcterms:modified xsi:type="dcterms:W3CDTF">2019-09-22T16:31:40Z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a.j.pullin@newi.ac.uk</vt:lpwstr>
  </property>
  <property fmtid="{D5CDD505-2E9C-101B-9397-08002B2CF9AE}" pid="8" name="HomePage">
    <vt:lpwstr>http://www.newi.ac.uk/pullina/default.htm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H:\Data\Networks\Notes\HTML</vt:lpwstr>
  </property>
</Properties>
</file>