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75" r:id="rId2"/>
    <p:sldId id="256" r:id="rId3"/>
    <p:sldId id="257" r:id="rId4"/>
    <p:sldId id="294" r:id="rId5"/>
    <p:sldId id="306" r:id="rId6"/>
    <p:sldId id="304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2" autoAdjust="0"/>
    <p:restoredTop sz="90929"/>
  </p:normalViewPr>
  <p:slideViewPr>
    <p:cSldViewPr>
      <p:cViewPr varScale="1">
        <p:scale>
          <a:sx n="64" d="100"/>
          <a:sy n="64" d="100"/>
        </p:scale>
        <p:origin x="-7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Unordered File/ Heap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Example: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b="1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02159"/>
              </p:ext>
            </p:extLst>
          </p:nvPr>
        </p:nvGraphicFramePr>
        <p:xfrm>
          <a:off x="457200" y="1752600"/>
          <a:ext cx="81534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Record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St-no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800" kern="1200">
                          <a:effectLst/>
                        </a:rPr>
                        <a:t>St-name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St-Dept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Ahmed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Adam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ITB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Mona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ITD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Ali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NW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5138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2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Unordered File/ Heap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u="sng" dirty="0"/>
              <a:t>Updating</a:t>
            </a:r>
            <a:endParaRPr lang="en-US" dirty="0" smtClean="0"/>
          </a:p>
          <a:p>
            <a:pPr algn="just"/>
            <a:r>
              <a:rPr lang="en-US" b="1" dirty="0"/>
              <a:t>Inserting</a:t>
            </a:r>
            <a:r>
              <a:rPr lang="en-US" dirty="0"/>
              <a:t> a new record at the </a:t>
            </a:r>
            <a:r>
              <a:rPr lang="en-US" b="1" dirty="0"/>
              <a:t>end of the file </a:t>
            </a:r>
            <a:r>
              <a:rPr lang="en-US" dirty="0"/>
              <a:t>is simple and efficient; one access to read the last record, and one access to write the updated record back</a:t>
            </a:r>
          </a:p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  <a:p>
            <a:pPr lvl="1" algn="just"/>
            <a:r>
              <a:rPr lang="en-US" dirty="0"/>
              <a:t>A serious </a:t>
            </a:r>
            <a:r>
              <a:rPr lang="en-US" b="1" dirty="0"/>
              <a:t>disadvantage</a:t>
            </a:r>
            <a:r>
              <a:rPr lang="en-US" dirty="0"/>
              <a:t> of this approach is that it allows for duplicate records.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For </a:t>
            </a:r>
            <a:r>
              <a:rPr lang="en-US" dirty="0"/>
              <a:t>example insert the data: </a:t>
            </a:r>
            <a:r>
              <a:rPr lang="en-US" dirty="0" err="1"/>
              <a:t>st</a:t>
            </a:r>
            <a:r>
              <a:rPr lang="en-US" dirty="0"/>
              <a:t>-no= 4, </a:t>
            </a:r>
            <a:r>
              <a:rPr lang="en-US" dirty="0" err="1"/>
              <a:t>st</a:t>
            </a:r>
            <a:r>
              <a:rPr lang="en-US" dirty="0"/>
              <a:t>-name= Ali, </a:t>
            </a:r>
            <a:r>
              <a:rPr lang="en-US" dirty="0" err="1"/>
              <a:t>st-dept</a:t>
            </a:r>
            <a:r>
              <a:rPr lang="en-US" dirty="0"/>
              <a:t>= CS the table will be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51486"/>
              </p:ext>
            </p:extLst>
          </p:nvPr>
        </p:nvGraphicFramePr>
        <p:xfrm>
          <a:off x="533400" y="1143000"/>
          <a:ext cx="80772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Record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kern="1200" dirty="0">
                          <a:effectLst/>
                        </a:rPr>
                        <a:t>offset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St-no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600" kern="1200" dirty="0">
                          <a:effectLst/>
                        </a:rPr>
                        <a:t>St-name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St-Dept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 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Ahmed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CS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Adam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ITB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Mona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60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Ali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NW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80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Ali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CS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5138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Unordered File/ Heap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u="sng" dirty="0" smtClean="0"/>
              <a:t>Updating</a:t>
            </a:r>
            <a:endParaRPr lang="en-US" b="1" dirty="0" smtClean="0"/>
          </a:p>
          <a:p>
            <a:pPr lvl="0" algn="just"/>
            <a:r>
              <a:rPr lang="en-US" b="1" dirty="0" smtClean="0"/>
              <a:t>Deleting:</a:t>
            </a:r>
            <a:r>
              <a:rPr lang="en-US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/>
              <a:t>A record </a:t>
            </a:r>
            <a:r>
              <a:rPr lang="en-US" dirty="0"/>
              <a:t>requires </a:t>
            </a:r>
            <a:r>
              <a:rPr lang="en-US" b="1" dirty="0"/>
              <a:t>finding</a:t>
            </a:r>
            <a:r>
              <a:rPr lang="en-US" dirty="0"/>
              <a:t> it first, </a:t>
            </a:r>
            <a:endParaRPr lang="en-US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T</a:t>
            </a:r>
            <a:r>
              <a:rPr lang="en-US" dirty="0" smtClean="0"/>
              <a:t>hen</a:t>
            </a:r>
            <a:r>
              <a:rPr lang="en-US" dirty="0"/>
              <a:t>; </a:t>
            </a:r>
            <a:r>
              <a:rPr lang="en-US" b="1" dirty="0"/>
              <a:t>Deleting</a:t>
            </a:r>
            <a:r>
              <a:rPr lang="en-US" dirty="0"/>
              <a:t> the record either physically or logically, </a:t>
            </a:r>
            <a:endParaRPr lang="en-US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writing the </a:t>
            </a:r>
            <a:r>
              <a:rPr lang="en-US" b="1" dirty="0"/>
              <a:t>updated</a:t>
            </a:r>
            <a:r>
              <a:rPr lang="en-US" dirty="0"/>
              <a:t> record back on disk</a:t>
            </a:r>
          </a:p>
          <a:p>
            <a:pPr algn="just"/>
            <a:endParaRPr lang="en-US" b="1" dirty="0" smtClean="0"/>
          </a:p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Ordered </a:t>
            </a:r>
            <a:r>
              <a:rPr lang="en-US" dirty="0"/>
              <a:t>Records/ Sequential files: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u="sng" dirty="0"/>
              <a:t>Sequential File Structure</a:t>
            </a:r>
            <a:r>
              <a:rPr lang="en-US" b="1" u="sng" dirty="0" smtClean="0"/>
              <a:t>:</a:t>
            </a:r>
          </a:p>
          <a:p>
            <a:pPr lvl="0" algn="just"/>
            <a:r>
              <a:rPr lang="en-US" dirty="0"/>
              <a:t>A sequential file is an ordered set of records.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lvl="0" algn="just"/>
            <a:r>
              <a:rPr lang="en-US" dirty="0" smtClean="0"/>
              <a:t>Records </a:t>
            </a:r>
            <a:r>
              <a:rPr lang="en-US" dirty="0"/>
              <a:t>are stored in order locations from </a:t>
            </a:r>
            <a:r>
              <a:rPr lang="en-US" b="1" dirty="0"/>
              <a:t>beginning</a:t>
            </a:r>
            <a:r>
              <a:rPr lang="en-US" dirty="0"/>
              <a:t> to </a:t>
            </a:r>
            <a:r>
              <a:rPr lang="en-US" b="1" dirty="0"/>
              <a:t>end</a:t>
            </a:r>
            <a:r>
              <a:rPr lang="en-US" dirty="0"/>
              <a:t> depend of the </a:t>
            </a:r>
            <a:r>
              <a:rPr lang="en-US" b="1" dirty="0"/>
              <a:t>key</a:t>
            </a:r>
            <a:r>
              <a:rPr lang="en-US" dirty="0"/>
              <a:t> value. 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Sequential file records can only be accessed sequentially, one after another, from beginning to end.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algn="just"/>
            <a:endParaRPr lang="en-US" b="1" dirty="0" smtClean="0"/>
          </a:p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22593"/>
              </p:ext>
            </p:extLst>
          </p:nvPr>
        </p:nvGraphicFramePr>
        <p:xfrm>
          <a:off x="533400" y="2558322"/>
          <a:ext cx="8229600" cy="3613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4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Record 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effectLst/>
                        </a:rPr>
                        <a:t>offset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St-no 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600" kern="1200">
                          <a:effectLst/>
                        </a:rPr>
                        <a:t>St-name    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St-Dept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1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Mona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ITD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20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2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Adam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ITB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40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3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Ali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NW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60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5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Ahmed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CS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5138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4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Ordered </a:t>
            </a:r>
            <a:r>
              <a:rPr lang="en-US" dirty="0"/>
              <a:t>Records/ Sequential files: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u="sng" dirty="0" smtClean="0"/>
              <a:t>Updating:</a:t>
            </a:r>
          </a:p>
          <a:p>
            <a:pPr lvl="0" algn="just"/>
            <a:r>
              <a:rPr lang="en-US" dirty="0"/>
              <a:t>A new record should be </a:t>
            </a:r>
            <a:r>
              <a:rPr lang="en-US" b="1" dirty="0"/>
              <a:t>inserted</a:t>
            </a:r>
            <a:r>
              <a:rPr lang="en-US" dirty="0"/>
              <a:t> into an </a:t>
            </a:r>
            <a:r>
              <a:rPr lang="en-US" b="1" dirty="0"/>
              <a:t>exactly determined location </a:t>
            </a:r>
            <a:r>
              <a:rPr lang="en-US" dirty="0"/>
              <a:t>to maintain file records in the sorted order. </a:t>
            </a:r>
            <a:endParaRPr lang="en-US" dirty="0" smtClean="0"/>
          </a:p>
          <a:p>
            <a:pPr lvl="0" algn="just"/>
            <a:endParaRPr lang="en-US" dirty="0"/>
          </a:p>
          <a:p>
            <a:pPr lvl="0" algn="just"/>
            <a:r>
              <a:rPr lang="en-US" dirty="0" smtClean="0"/>
              <a:t>This </a:t>
            </a:r>
            <a:r>
              <a:rPr lang="en-US" dirty="0"/>
              <a:t>would require moving all records with a greater key value one location towards the end of the file.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For example insert the data: </a:t>
            </a:r>
            <a:r>
              <a:rPr lang="en-US" dirty="0" err="1"/>
              <a:t>st</a:t>
            </a:r>
            <a:r>
              <a:rPr lang="en-US" dirty="0"/>
              <a:t>-no= 4, </a:t>
            </a:r>
            <a:r>
              <a:rPr lang="en-US" dirty="0" err="1"/>
              <a:t>st</a:t>
            </a:r>
            <a:r>
              <a:rPr lang="en-US" dirty="0"/>
              <a:t>-name= Ali, </a:t>
            </a:r>
            <a:r>
              <a:rPr lang="en-US" dirty="0" err="1"/>
              <a:t>st-dept</a:t>
            </a:r>
            <a:r>
              <a:rPr lang="en-US" dirty="0"/>
              <a:t>= CS the table will be:</a:t>
            </a:r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algn="just"/>
            <a:endParaRPr lang="en-US" b="1" dirty="0" smtClean="0"/>
          </a:p>
          <a:p>
            <a:pPr marL="0" indent="0" algn="just">
              <a:buNone/>
            </a:pPr>
            <a:r>
              <a:rPr lang="ar-SA" dirty="0"/>
              <a:t> 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01935"/>
              </p:ext>
            </p:extLst>
          </p:nvPr>
        </p:nvGraphicFramePr>
        <p:xfrm>
          <a:off x="457200" y="3429000"/>
          <a:ext cx="8229600" cy="3200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Record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offset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St-no 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600" kern="1200">
                          <a:effectLst/>
                        </a:rPr>
                        <a:t>St-name    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St-Dept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Mona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ITD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20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Adam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ITB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40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Ali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NW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Ali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CS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80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5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Ahmed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CS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5138" y="3352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85096"/>
              </p:ext>
            </p:extLst>
          </p:nvPr>
        </p:nvGraphicFramePr>
        <p:xfrm>
          <a:off x="457201" y="272320"/>
          <a:ext cx="8229599" cy="3004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6272"/>
                <a:gridCol w="1010783"/>
                <a:gridCol w="2406272"/>
                <a:gridCol w="2406272"/>
              </a:tblGrid>
              <a:tr h="704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Record </a:t>
                      </a:r>
                      <a:r>
                        <a:rPr lang="en-US" sz="1600" kern="1200" baseline="0" dirty="0" smtClean="0">
                          <a:effectLst/>
                        </a:rPr>
                        <a:t> </a:t>
                      </a:r>
                      <a:r>
                        <a:rPr lang="en-US" sz="1600" kern="1200" dirty="0" smtClean="0">
                          <a:effectLst/>
                        </a:rPr>
                        <a:t>offset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St-no 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600" kern="1200">
                          <a:effectLst/>
                        </a:rPr>
                        <a:t>St-name    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St-</a:t>
                      </a:r>
                      <a:r>
                        <a:rPr lang="en-US" sz="1600" kern="1200" dirty="0" err="1">
                          <a:effectLst/>
                        </a:rPr>
                        <a:t>Dept</a:t>
                      </a:r>
                      <a:r>
                        <a:rPr lang="en-US" sz="1600" kern="12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5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1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Mona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ITD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5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20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2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Adam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ITB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5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effectLst/>
                        </a:rPr>
                        <a:t>40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</a:rPr>
                        <a:t>3 </a:t>
                      </a:r>
                      <a:endParaRPr lang="en-US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Ali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NW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5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60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5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Ahmed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CS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8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Ordered </a:t>
            </a:r>
            <a:r>
              <a:rPr lang="en-US" dirty="0"/>
              <a:t>Records/ Sequential files: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Updating:</a:t>
            </a:r>
            <a:endParaRPr lang="en-US" dirty="0" smtClean="0"/>
          </a:p>
          <a:p>
            <a:r>
              <a:rPr lang="en-US" b="1" dirty="0"/>
              <a:t>Deleting</a:t>
            </a:r>
            <a:r>
              <a:rPr lang="en-US" dirty="0"/>
              <a:t> and </a:t>
            </a:r>
            <a:r>
              <a:rPr lang="en-US" b="1" dirty="0"/>
              <a:t>Updating</a:t>
            </a:r>
            <a:r>
              <a:rPr lang="en-US" dirty="0"/>
              <a:t> a record would require an opposite procedure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5138" y="3352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4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7391400" cy="2609850"/>
          </a:xfrm>
        </p:spPr>
        <p:txBody>
          <a:bodyPr/>
          <a:lstStyle/>
          <a:p>
            <a:pPr algn="ctr"/>
            <a:r>
              <a:rPr lang="en-GB" altLang="en-US" sz="2000" dirty="0" smtClean="0">
                <a:solidFill>
                  <a:schemeClr val="bg1"/>
                </a:solidFill>
              </a:rPr>
              <a:t>Chapter 1</a:t>
            </a:r>
            <a:br>
              <a:rPr lang="en-GB" altLang="en-US" sz="2000" dirty="0" smtClean="0">
                <a:solidFill>
                  <a:schemeClr val="bg1"/>
                </a:solidFill>
              </a:rPr>
            </a:br>
            <a:r>
              <a:rPr lang="en-US" altLang="en-US" sz="4000" u="sng" dirty="0"/>
              <a:t>Logical file Organization</a:t>
            </a:r>
          </a:p>
          <a:p>
            <a:pPr algn="ctr"/>
            <a:r>
              <a:rPr lang="en-US" altLang="en-US" sz="4000" u="sng" dirty="0"/>
              <a:t>Ordered &amp;Unordered </a:t>
            </a:r>
            <a:r>
              <a:rPr lang="en-US" altLang="en-US" sz="4000" u="sng" dirty="0" smtClean="0"/>
              <a:t>File</a:t>
            </a:r>
            <a:endParaRPr lang="en-GB" altLang="en-US" sz="2000" u="sng" dirty="0" smtClean="0"/>
          </a:p>
          <a:p>
            <a:endParaRPr lang="en-GB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3200" dirty="0"/>
              <a:t>Basic file organizations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Unordered Files/ Heap File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/>
              <a:t>Updating a Heap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Ordered File/ Sequential files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/>
              <a:t>Sequential File Structure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/>
              <a:t>Search Performance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/>
              <a:t>Updating a Sequential File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Basic file organizations: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The file organization method defines </a:t>
            </a:r>
            <a:endParaRPr lang="en-US" dirty="0" smtClean="0"/>
          </a:p>
          <a:p>
            <a:pPr lvl="1"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record placement strategy</a:t>
            </a:r>
            <a:r>
              <a:rPr lang="en-US" dirty="0"/>
              <a:t> </a:t>
            </a:r>
            <a:endParaRPr lang="en-US" dirty="0" smtClean="0"/>
          </a:p>
          <a:p>
            <a:pPr lvl="1" algn="just"/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the </a:t>
            </a:r>
            <a:r>
              <a:rPr lang="en-US" b="1" dirty="0"/>
              <a:t>relationship between </a:t>
            </a:r>
            <a:r>
              <a:rPr lang="en-US" u="sng" dirty="0"/>
              <a:t>record’s key value </a:t>
            </a:r>
            <a:r>
              <a:rPr lang="en-US" dirty="0"/>
              <a:t>and </a:t>
            </a:r>
            <a:r>
              <a:rPr lang="en-US" u="sng" dirty="0"/>
              <a:t>location’s relative address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b="1" u="sng" dirty="0"/>
              <a:t>The goals:</a:t>
            </a:r>
            <a:r>
              <a:rPr lang="en-US" dirty="0"/>
              <a:t> </a:t>
            </a:r>
          </a:p>
          <a:p>
            <a:pPr lvl="1" algn="just"/>
            <a:r>
              <a:rPr lang="en-US" dirty="0" smtClean="0"/>
              <a:t>File </a:t>
            </a:r>
            <a:r>
              <a:rPr lang="en-US" dirty="0"/>
              <a:t>Organization </a:t>
            </a:r>
            <a:r>
              <a:rPr lang="en-US" b="1" dirty="0"/>
              <a:t>provide a structure over a set of records </a:t>
            </a:r>
            <a:r>
              <a:rPr lang="en-US" dirty="0"/>
              <a:t>that will be </a:t>
            </a:r>
            <a:r>
              <a:rPr lang="en-US" b="1" dirty="0"/>
              <a:t>suitable</a:t>
            </a:r>
            <a:r>
              <a:rPr lang="en-US" dirty="0"/>
              <a:t> for an </a:t>
            </a:r>
            <a:r>
              <a:rPr lang="en-US" b="1" dirty="0"/>
              <a:t>efficient</a:t>
            </a:r>
            <a:r>
              <a:rPr lang="en-US" dirty="0"/>
              <a:t> </a:t>
            </a:r>
            <a:r>
              <a:rPr lang="en-US" b="1" dirty="0"/>
              <a:t>implementation</a:t>
            </a:r>
            <a:r>
              <a:rPr lang="en-US" dirty="0"/>
              <a:t> of at least one of the following functions</a:t>
            </a:r>
            <a:r>
              <a:rPr lang="en-US" dirty="0" smtClean="0"/>
              <a:t>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2400" dirty="0"/>
              <a:t>Retrieve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2400" dirty="0"/>
              <a:t>Update</a:t>
            </a:r>
          </a:p>
          <a:p>
            <a:pPr lvl="0" algn="just"/>
            <a:endParaRPr lang="en-US" dirty="0"/>
          </a:p>
          <a:p>
            <a:pPr lvl="0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6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Basic file organizations: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Retrieve</a:t>
            </a:r>
          </a:p>
          <a:p>
            <a:pPr lvl="1"/>
            <a:r>
              <a:rPr lang="en-US" dirty="0"/>
              <a:t>Finding a logical neighbor of the current </a:t>
            </a:r>
            <a:r>
              <a:rPr lang="en-US" dirty="0" smtClean="0"/>
              <a:t>record</a:t>
            </a:r>
          </a:p>
          <a:p>
            <a:pPr lvl="1"/>
            <a:r>
              <a:rPr lang="en-US" dirty="0"/>
              <a:t>Fetching records that match a given condition</a:t>
            </a:r>
          </a:p>
          <a:p>
            <a:pPr lvl="1"/>
            <a:r>
              <a:rPr lang="en-US" dirty="0"/>
              <a:t>Finding a random </a:t>
            </a:r>
            <a:r>
              <a:rPr lang="en-US" dirty="0" smtClean="0"/>
              <a:t>record</a:t>
            </a:r>
          </a:p>
          <a:p>
            <a:pPr lvl="1"/>
            <a:endParaRPr lang="en-US" dirty="0"/>
          </a:p>
          <a:p>
            <a:pPr lvl="0"/>
            <a:r>
              <a:rPr lang="en-US" b="1" u="sng" dirty="0" smtClean="0"/>
              <a:t>Update</a:t>
            </a:r>
            <a:endParaRPr lang="en-US" dirty="0"/>
          </a:p>
          <a:p>
            <a:pPr lvl="1"/>
            <a:r>
              <a:rPr lang="en-US" dirty="0" smtClean="0"/>
              <a:t>Inserting </a:t>
            </a:r>
            <a:r>
              <a:rPr lang="en-US" dirty="0"/>
              <a:t>a new record </a:t>
            </a:r>
            <a:endParaRPr lang="en-US" dirty="0" smtClean="0"/>
          </a:p>
          <a:p>
            <a:pPr lvl="1"/>
            <a:r>
              <a:rPr lang="en-US" dirty="0" smtClean="0"/>
              <a:t>Deleting </a:t>
            </a:r>
            <a:r>
              <a:rPr lang="en-US" dirty="0"/>
              <a:t>an existing record</a:t>
            </a:r>
          </a:p>
          <a:p>
            <a:pPr lvl="1"/>
            <a:r>
              <a:rPr lang="en-US" dirty="0"/>
              <a:t>Modifying an existing </a:t>
            </a:r>
            <a:r>
              <a:rPr lang="en-US" dirty="0" smtClean="0"/>
              <a:t>record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efficiency of implementation is measured by the number of less disk accesses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70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Record access: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How to retrieve a particular record from a file?</a:t>
            </a:r>
          </a:p>
          <a:p>
            <a:pPr lvl="1" algn="just"/>
            <a:r>
              <a:rPr lang="en-US" dirty="0"/>
              <a:t>First, we must define a “key”.</a:t>
            </a:r>
          </a:p>
          <a:p>
            <a:pPr lvl="1" algn="just"/>
            <a:r>
              <a:rPr lang="en-US" dirty="0"/>
              <a:t>Then we must plan our access strategy!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marL="0" lvl="0" indent="0" algn="just">
              <a:buNone/>
            </a:pPr>
            <a:r>
              <a:rPr lang="en-US" dirty="0"/>
              <a:t>Record access strategies:</a:t>
            </a:r>
          </a:p>
          <a:p>
            <a:pPr lvl="0" algn="just"/>
            <a:r>
              <a:rPr lang="en-US" b="1" u="sng" dirty="0"/>
              <a:t>Sequential search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 algn="just"/>
            <a:r>
              <a:rPr lang="en-US" dirty="0"/>
              <a:t>Slow, we will have to read n records to find the </a:t>
            </a:r>
            <a:r>
              <a:rPr lang="en-US" dirty="0" smtClean="0"/>
              <a:t>one. </a:t>
            </a:r>
            <a:endParaRPr lang="en-US" dirty="0"/>
          </a:p>
          <a:p>
            <a:pPr lvl="1" algn="just"/>
            <a:r>
              <a:rPr lang="en-US" dirty="0"/>
              <a:t>Complexity is O(n</a:t>
            </a:r>
            <a:r>
              <a:rPr lang="en-US" dirty="0" smtClean="0"/>
              <a:t>).</a:t>
            </a:r>
          </a:p>
          <a:p>
            <a:pPr marL="457200" lvl="1" indent="0" algn="just">
              <a:buNone/>
            </a:pPr>
            <a:endParaRPr lang="en-US" sz="1400" dirty="0"/>
          </a:p>
          <a:p>
            <a:pPr lvl="0" algn="just"/>
            <a:r>
              <a:rPr lang="en-US" b="1" u="sng" dirty="0"/>
              <a:t>Direct access</a:t>
            </a:r>
            <a:r>
              <a:rPr lang="en-US" b="1" dirty="0"/>
              <a:t>: </a:t>
            </a:r>
            <a:endParaRPr lang="en-US" dirty="0"/>
          </a:p>
          <a:p>
            <a:pPr lvl="1" algn="just"/>
            <a:r>
              <a:rPr lang="en-US" dirty="0"/>
              <a:t>Obtains the record we want in just one read.</a:t>
            </a:r>
          </a:p>
          <a:p>
            <a:pPr lvl="1" algn="just"/>
            <a:r>
              <a:rPr lang="en-US" dirty="0"/>
              <a:t>Complexity O(1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Basic file organizations methods: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Unordered </a:t>
            </a:r>
            <a:r>
              <a:rPr lang="en-US" dirty="0"/>
              <a:t>File/ Heap File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Ordered File/ Sequential files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Indexing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Hash </a:t>
            </a:r>
          </a:p>
          <a:p>
            <a:pPr lvl="0"/>
            <a:endParaRPr lang="en-US" dirty="0" smtClean="0"/>
          </a:p>
          <a:p>
            <a:pPr lvl="0"/>
            <a:endParaRPr lang="en-US" b="1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Unordered File/ Heap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A </a:t>
            </a:r>
            <a:r>
              <a:rPr lang="en-US" sz="2400" dirty="0"/>
              <a:t>heap file is an unordered set of records. </a:t>
            </a:r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b="1" dirty="0" smtClean="0"/>
              <a:t>Records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b="1" dirty="0"/>
              <a:t>stored</a:t>
            </a:r>
            <a:r>
              <a:rPr lang="en-US" sz="2400" dirty="0"/>
              <a:t> in successive </a:t>
            </a:r>
            <a:r>
              <a:rPr lang="en-US" sz="2400" b="1" dirty="0"/>
              <a:t>locations</a:t>
            </a:r>
            <a:r>
              <a:rPr lang="en-US" sz="2400" dirty="0"/>
              <a:t> </a:t>
            </a:r>
            <a:r>
              <a:rPr lang="en-US" sz="2400" b="1" dirty="0"/>
              <a:t>according</a:t>
            </a:r>
            <a:r>
              <a:rPr lang="en-US" sz="2400" dirty="0"/>
              <a:t> to the order of their </a:t>
            </a:r>
            <a:r>
              <a:rPr lang="en-US" sz="2400" b="1" dirty="0"/>
              <a:t>entry</a:t>
            </a:r>
            <a:r>
              <a:rPr lang="en-US" sz="2400" dirty="0"/>
              <a:t>, </a:t>
            </a:r>
            <a:r>
              <a:rPr lang="en-US" sz="2400" b="1" dirty="0"/>
              <a:t>regardless</a:t>
            </a:r>
            <a:r>
              <a:rPr lang="en-US" sz="2400" dirty="0"/>
              <a:t> of the </a:t>
            </a:r>
            <a:r>
              <a:rPr lang="en-US" sz="2400" b="1" dirty="0"/>
              <a:t>key</a:t>
            </a:r>
            <a:r>
              <a:rPr lang="en-US" sz="2400" dirty="0"/>
              <a:t> </a:t>
            </a:r>
            <a:r>
              <a:rPr lang="en-US" sz="2400" b="1" dirty="0"/>
              <a:t>value</a:t>
            </a:r>
            <a:r>
              <a:rPr lang="en-US" sz="2400" dirty="0"/>
              <a:t>. 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Also </a:t>
            </a:r>
            <a:r>
              <a:rPr lang="en-US" sz="2400" dirty="0"/>
              <a:t>called </a:t>
            </a:r>
            <a:r>
              <a:rPr lang="en-US" sz="2400" b="1" dirty="0"/>
              <a:t>unordered sequential file</a:t>
            </a:r>
            <a:r>
              <a:rPr lang="en-US" sz="2400" dirty="0"/>
              <a:t>, or </a:t>
            </a:r>
            <a:r>
              <a:rPr lang="en-US" sz="2400" b="1" dirty="0"/>
              <a:t>heap file </a:t>
            </a:r>
            <a:r>
              <a:rPr lang="en-US" sz="2400" dirty="0"/>
              <a:t>or </a:t>
            </a:r>
            <a:r>
              <a:rPr lang="en-US" sz="2400" b="1" dirty="0"/>
              <a:t>pile file</a:t>
            </a:r>
            <a:r>
              <a:rPr lang="en-US" sz="2400" dirty="0"/>
              <a:t>.</a:t>
            </a:r>
          </a:p>
          <a:p>
            <a:pPr marL="0" lvl="0" indent="0" algn="just">
              <a:buNone/>
            </a:pPr>
            <a:endParaRPr lang="en-US" sz="2400" dirty="0" smtClean="0"/>
          </a:p>
          <a:p>
            <a:pPr lvl="0" algn="just"/>
            <a:endParaRPr lang="en-US" sz="2400" b="1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619"/>
              </p:ext>
            </p:extLst>
          </p:nvPr>
        </p:nvGraphicFramePr>
        <p:xfrm>
          <a:off x="457200" y="1600200"/>
          <a:ext cx="81534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Record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offset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St-no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en-US" sz="1800" kern="1200">
                          <a:effectLst/>
                        </a:rPr>
                        <a:t>St-name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St-Dept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Ahmed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CS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Adam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ITB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Mona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ITD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Ali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NW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9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Unordered File/ Heap File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sz="1600" b="1" dirty="0" smtClean="0"/>
          </a:p>
          <a:p>
            <a:pPr lvl="0" algn="just"/>
            <a:r>
              <a:rPr lang="en-US" b="1" u="sng" dirty="0" smtClean="0"/>
              <a:t>The </a:t>
            </a:r>
            <a:r>
              <a:rPr lang="en-US" b="1" u="sng" dirty="0"/>
              <a:t>following operations are supported: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Heap files can be </a:t>
            </a:r>
            <a:r>
              <a:rPr lang="en-US" b="1" dirty="0"/>
              <a:t>created</a:t>
            </a:r>
            <a:r>
              <a:rPr lang="en-US" dirty="0"/>
              <a:t> and </a:t>
            </a:r>
            <a:r>
              <a:rPr lang="en-US" b="1" dirty="0"/>
              <a:t>destroyed</a:t>
            </a:r>
            <a:r>
              <a:rPr lang="en-US" dirty="0"/>
              <a:t>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Existing heap files can be </a:t>
            </a:r>
            <a:r>
              <a:rPr lang="en-US" b="1" dirty="0"/>
              <a:t>opened</a:t>
            </a:r>
            <a:r>
              <a:rPr lang="en-US" dirty="0"/>
              <a:t> and </a:t>
            </a:r>
            <a:r>
              <a:rPr lang="en-US" b="1" dirty="0"/>
              <a:t>closed</a:t>
            </a:r>
            <a:r>
              <a:rPr lang="en-US" dirty="0"/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Records can be </a:t>
            </a:r>
            <a:r>
              <a:rPr lang="en-US" b="1" dirty="0"/>
              <a:t>inserted</a:t>
            </a:r>
            <a:r>
              <a:rPr lang="en-US" dirty="0"/>
              <a:t> and </a:t>
            </a:r>
            <a:r>
              <a:rPr lang="en-US" b="1" dirty="0"/>
              <a:t>deleted</a:t>
            </a:r>
            <a:r>
              <a:rPr lang="en-US" dirty="0"/>
              <a:t>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Records are uniquely identified by a record id (rid). A specific record can be retrieved by using the record id</a:t>
            </a:r>
            <a:r>
              <a:rPr lang="en-US" dirty="0" smtClean="0"/>
              <a:t>.</a:t>
            </a:r>
          </a:p>
          <a:p>
            <a:pPr marL="457200" lvl="1" indent="0" algn="just">
              <a:buNone/>
            </a:pPr>
            <a:endParaRPr lang="en-US" dirty="0"/>
          </a:p>
          <a:p>
            <a:pPr lvl="0" algn="just"/>
            <a:r>
              <a:rPr lang="en-US" b="1" u="sng" dirty="0" smtClean="0"/>
              <a:t>Retrieve:</a:t>
            </a:r>
          </a:p>
          <a:p>
            <a:pPr lvl="1" algn="just"/>
            <a:r>
              <a:rPr lang="en-US" dirty="0"/>
              <a:t>In heap file searching can be done using </a:t>
            </a:r>
            <a:r>
              <a:rPr lang="en-US" b="1" dirty="0"/>
              <a:t>linear search algorithm</a:t>
            </a:r>
            <a:r>
              <a:rPr lang="en-US" dirty="0"/>
              <a:t>, only 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4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2234</TotalTime>
  <Words>782</Words>
  <Application>Microsoft Office PowerPoint</Application>
  <PresentationFormat>On-screen Show (4:3)</PresentationFormat>
  <Paragraphs>283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ajp2</vt:lpstr>
      <vt:lpstr>File Management &amp; Organization</vt:lpstr>
      <vt:lpstr>Lecture 4</vt:lpstr>
      <vt:lpstr>Contents of Lecture:</vt:lpstr>
      <vt:lpstr>Basic file organizations:</vt:lpstr>
      <vt:lpstr>Basic file organizations:</vt:lpstr>
      <vt:lpstr>Record access:</vt:lpstr>
      <vt:lpstr>Basic file organizations methods: </vt:lpstr>
      <vt:lpstr>Unordered File/ Heap File</vt:lpstr>
      <vt:lpstr>Unordered File/ Heap File</vt:lpstr>
      <vt:lpstr>Unordered File/ Heap File</vt:lpstr>
      <vt:lpstr>Unordered File/ Heap File</vt:lpstr>
      <vt:lpstr>Unordered File/ Heap File</vt:lpstr>
      <vt:lpstr>Ordered Records/ Sequential files:</vt:lpstr>
      <vt:lpstr>Ordered Records/ Sequential files:</vt:lpstr>
      <vt:lpstr>Ordered Records/ Sequential files: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269</cp:revision>
  <dcterms:created xsi:type="dcterms:W3CDTF">1998-09-03T13:41:33Z</dcterms:created>
  <dcterms:modified xsi:type="dcterms:W3CDTF">2019-09-02T09:44:17Z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