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23"/>
  </p:notesMasterIdLst>
  <p:handoutMasterIdLst>
    <p:handoutMasterId r:id="rId24"/>
  </p:handoutMasterIdLst>
  <p:sldIdLst>
    <p:sldId id="275" r:id="rId2"/>
    <p:sldId id="256" r:id="rId3"/>
    <p:sldId id="257" r:id="rId4"/>
    <p:sldId id="333" r:id="rId5"/>
    <p:sldId id="334" r:id="rId6"/>
    <p:sldId id="294" r:id="rId7"/>
    <p:sldId id="304" r:id="rId8"/>
    <p:sldId id="308" r:id="rId9"/>
    <p:sldId id="329" r:id="rId10"/>
    <p:sldId id="309" r:id="rId11"/>
    <p:sldId id="310" r:id="rId12"/>
    <p:sldId id="311" r:id="rId13"/>
    <p:sldId id="312" r:id="rId14"/>
    <p:sldId id="316" r:id="rId15"/>
    <p:sldId id="317" r:id="rId16"/>
    <p:sldId id="330" r:id="rId17"/>
    <p:sldId id="318" r:id="rId18"/>
    <p:sldId id="319" r:id="rId19"/>
    <p:sldId id="320" r:id="rId20"/>
    <p:sldId id="321" r:id="rId21"/>
    <p:sldId id="331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02" autoAdjust="0"/>
    <p:restoredTop sz="90929"/>
  </p:normalViewPr>
  <p:slideViewPr>
    <p:cSldViewPr>
      <p:cViewPr varScale="1">
        <p:scale>
          <a:sx n="67" d="100"/>
          <a:sy n="67" d="100"/>
        </p:scale>
        <p:origin x="-6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20" Type="http://schemas.openxmlformats.org/officeDocument/2006/relationships/slide" Target="slides/slide21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10" Type="http://schemas.openxmlformats.org/officeDocument/2006/relationships/slide" Target="slides/slide11.xml"/><Relationship Id="rId19" Type="http://schemas.openxmlformats.org/officeDocument/2006/relationships/slide" Target="slides/slide20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ar-SA"/>
              <a:t>قسم علوم الحاسوب - الفصل السادس - تنظيم الحاسوب المهيكل </a:t>
            </a: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66F2558-AFBE-4BB9-9619-4757A6457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4725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ar-SA"/>
              <a:t>قسم علوم الحاسوب - الفصل السادس - تنظيم الحاسوب المهيكل </a:t>
            </a: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E8E061D-849E-4BB0-93E5-D437A0688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939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ED4245A-E395-4F4D-84CB-E6154AE093BE}" type="slidenum">
              <a:rPr lang="en-US" altLang="en-US" sz="1200" smtClean="0">
                <a:latin typeface="Arial" charset="0"/>
              </a:rPr>
              <a:pPr/>
              <a:t>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10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15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16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17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18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19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6AFFE39-B053-4B7C-8895-2993E0A43889}" type="slidenum">
              <a:rPr lang="en-US" altLang="en-US" sz="1200" smtClean="0">
                <a:latin typeface="Arial" charset="0"/>
              </a:rPr>
              <a:pPr/>
              <a:t>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20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21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5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6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7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8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9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604000" y="6229350"/>
            <a:ext cx="1828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fld id="{3F48798F-25A5-4B23-B6AF-B5C9D5464A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21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5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3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8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114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0668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9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6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9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773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793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085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178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457200" y="990600"/>
            <a:ext cx="815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+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Grp="1" noChangeAspect="1" noChangeArrowheads="1"/>
          </p:cNvSpPr>
          <p:nvPr>
            <p:ph type="ctrTitle"/>
          </p:nvPr>
        </p:nvSpPr>
        <p:spPr>
          <a:xfrm>
            <a:off x="533400" y="3429000"/>
            <a:ext cx="8153400" cy="1470025"/>
          </a:xfrm>
        </p:spPr>
        <p:txBody>
          <a:bodyPr anchor="t">
            <a:normAutofit fontScale="90000"/>
          </a:bodyPr>
          <a:lstStyle/>
          <a:p>
            <a:pPr algn="ctr">
              <a:defRPr/>
            </a:pP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File Management &amp; Organization</a:t>
            </a:r>
          </a:p>
        </p:txBody>
      </p:sp>
      <p:sp>
        <p:nvSpPr>
          <p:cNvPr id="3075" name="AutoShape 4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AutoShape 6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077" name="AutoShape 8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078" name="AutoShape 10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pic>
        <p:nvPicPr>
          <p:cNvPr id="3079" name="Picture 11" descr="C:\Users\sabri\Pictures\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2286000" cy="247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GB" altLang="en-US" sz="1400" dirty="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2.	Field </a:t>
            </a:r>
            <a:r>
              <a:rPr lang="en-GB" altLang="en-US" sz="3600" dirty="0" smtClean="0"/>
              <a:t>Structures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There are many ways of adding structure to files to maintain the identity of fields</a:t>
            </a:r>
            <a:r>
              <a:rPr lang="en-US" dirty="0" smtClean="0"/>
              <a:t>:</a:t>
            </a:r>
          </a:p>
          <a:p>
            <a:pPr marL="0" lvl="0" indent="0">
              <a:buNone/>
            </a:pPr>
            <a:endParaRPr lang="en-US" dirty="0"/>
          </a:p>
          <a:p>
            <a:pPr lvl="1"/>
            <a:r>
              <a:rPr lang="en-US" dirty="0"/>
              <a:t>Force the field into a </a:t>
            </a:r>
            <a:r>
              <a:rPr lang="en-US" b="1" dirty="0"/>
              <a:t>fixed </a:t>
            </a:r>
            <a:r>
              <a:rPr lang="en-US" b="1" dirty="0" smtClean="0"/>
              <a:t>length</a:t>
            </a:r>
          </a:p>
          <a:p>
            <a:pPr lvl="1"/>
            <a:r>
              <a:rPr lang="en-US" dirty="0"/>
              <a:t>Begin each field with a length </a:t>
            </a:r>
            <a:r>
              <a:rPr lang="en-US" b="1" dirty="0"/>
              <a:t>indicator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/>
              <a:t>a “</a:t>
            </a:r>
            <a:r>
              <a:rPr lang="en-US" b="1" dirty="0"/>
              <a:t>keyword = value</a:t>
            </a:r>
            <a:r>
              <a:rPr lang="en-US" dirty="0"/>
              <a:t>” expression to identify each field and its content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Place </a:t>
            </a:r>
            <a:r>
              <a:rPr lang="en-US" b="1" dirty="0"/>
              <a:t>delimiter</a:t>
            </a:r>
            <a:r>
              <a:rPr lang="en-US" dirty="0"/>
              <a:t> at the end of field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7150" indent="-457200">
              <a:lnSpc>
                <a:spcPct val="110000"/>
              </a:lnSpc>
              <a:tabLst>
                <a:tab pos="2568575" algn="l"/>
              </a:tabLst>
              <a:defRPr/>
            </a:pPr>
            <a:endParaRPr lang="en-CA" dirty="0">
              <a:latin typeface="Times New Roman" pitchFamily="18" charset="0"/>
              <a:cs typeface="Times New Roman" pitchFamily="18" charset="0"/>
            </a:endParaRPr>
          </a:p>
          <a:p>
            <a:pPr marL="57150" indent="-457200">
              <a:lnSpc>
                <a:spcPct val="110000"/>
              </a:lnSpc>
              <a:tabLst>
                <a:tab pos="2568575" algn="l"/>
              </a:tabLst>
              <a:defRPr/>
            </a:pPr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400050">
              <a:lnSpc>
                <a:spcPct val="110000"/>
              </a:lnSpc>
              <a:buNone/>
              <a:tabLst>
                <a:tab pos="2568575" algn="l"/>
              </a:tabLst>
              <a:defRPr/>
            </a:pP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64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Force the field into a fixed length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7150" indent="-457200">
              <a:lnSpc>
                <a:spcPct val="110000"/>
              </a:lnSpc>
              <a:tabLst>
                <a:tab pos="2568575" algn="l"/>
              </a:tabLst>
              <a:defRPr/>
            </a:pPr>
            <a:endParaRPr lang="en-CA" dirty="0">
              <a:latin typeface="Times New Roman" pitchFamily="18" charset="0"/>
              <a:cs typeface="Times New Roman" pitchFamily="18" charset="0"/>
            </a:endParaRPr>
          </a:p>
          <a:p>
            <a:pPr marL="57150" indent="-457200">
              <a:lnSpc>
                <a:spcPct val="110000"/>
              </a:lnSpc>
              <a:tabLst>
                <a:tab pos="2568575" algn="l"/>
              </a:tabLst>
              <a:defRPr/>
            </a:pPr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400050">
              <a:lnSpc>
                <a:spcPct val="110000"/>
              </a:lnSpc>
              <a:buNone/>
              <a:tabLst>
                <a:tab pos="2568575" algn="l"/>
              </a:tabLst>
              <a:defRPr/>
            </a:pP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08" y="1695450"/>
            <a:ext cx="8278091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08" y="2709863"/>
            <a:ext cx="8278091" cy="247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 bwMode="auto">
          <a:xfrm flipH="1">
            <a:off x="762000" y="3429000"/>
            <a:ext cx="9906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auto">
          <a:xfrm flipH="1">
            <a:off x="762000" y="4114800"/>
            <a:ext cx="9906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 flipH="1">
            <a:off x="762000" y="4800600"/>
            <a:ext cx="9906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 bwMode="auto">
          <a:xfrm flipH="1">
            <a:off x="1828800" y="3429000"/>
            <a:ext cx="1447800" cy="0"/>
          </a:xfrm>
          <a:prstGeom prst="line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auto">
          <a:xfrm flipH="1">
            <a:off x="1828800" y="4114800"/>
            <a:ext cx="1447800" cy="0"/>
          </a:xfrm>
          <a:prstGeom prst="line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 flipH="1">
            <a:off x="1828800" y="4800600"/>
            <a:ext cx="1447800" cy="0"/>
          </a:xfrm>
          <a:prstGeom prst="line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flipH="1">
            <a:off x="3276600" y="3429000"/>
            <a:ext cx="5181600" cy="0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auto">
          <a:xfrm flipH="1">
            <a:off x="3276600" y="4114800"/>
            <a:ext cx="5181600" cy="0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 flipH="1">
            <a:off x="3276600" y="4800600"/>
            <a:ext cx="5181600" cy="0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52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Begin </a:t>
            </a:r>
            <a:r>
              <a:rPr lang="en-US" altLang="en-US" dirty="0"/>
              <a:t>each field with a length indicator</a:t>
            </a:r>
            <a:endParaRPr lang="en-GB" alt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>
              <a:buFont typeface="Wingdings" panose="05000000000000000000" pitchFamily="2" charset="2"/>
              <a:buChar char="v"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7150" indent="-457200">
              <a:lnSpc>
                <a:spcPct val="110000"/>
              </a:lnSpc>
              <a:tabLst>
                <a:tab pos="2568575" algn="l"/>
              </a:tabLst>
              <a:defRPr/>
            </a:pPr>
            <a:endParaRPr lang="en-CA" dirty="0">
              <a:latin typeface="Times New Roman" pitchFamily="18" charset="0"/>
              <a:cs typeface="Times New Roman" pitchFamily="18" charset="0"/>
            </a:endParaRPr>
          </a:p>
          <a:p>
            <a:pPr marL="57150" indent="-457200">
              <a:lnSpc>
                <a:spcPct val="110000"/>
              </a:lnSpc>
              <a:tabLst>
                <a:tab pos="2568575" algn="l"/>
              </a:tabLst>
              <a:defRPr/>
            </a:pPr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400050">
              <a:lnSpc>
                <a:spcPct val="110000"/>
              </a:lnSpc>
              <a:buNone/>
              <a:tabLst>
                <a:tab pos="2568575" algn="l"/>
              </a:tabLst>
              <a:defRPr/>
            </a:pP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3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457200" y="1600200"/>
            <a:ext cx="8305800" cy="225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16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Use </a:t>
            </a:r>
            <a:r>
              <a:rPr lang="en-US" b="1" dirty="0"/>
              <a:t>a “keyword = value” expression to identify each field and its content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7150" indent="-457200">
              <a:lnSpc>
                <a:spcPct val="110000"/>
              </a:lnSpc>
              <a:tabLst>
                <a:tab pos="2568575" algn="l"/>
              </a:tabLst>
              <a:defRPr/>
            </a:pPr>
            <a:endParaRPr lang="en-CA" dirty="0">
              <a:latin typeface="Times New Roman" pitchFamily="18" charset="0"/>
              <a:cs typeface="Times New Roman" pitchFamily="18" charset="0"/>
            </a:endParaRPr>
          </a:p>
          <a:p>
            <a:pPr marL="57150" indent="-457200">
              <a:lnSpc>
                <a:spcPct val="110000"/>
              </a:lnSpc>
              <a:tabLst>
                <a:tab pos="2568575" algn="l"/>
              </a:tabLst>
              <a:defRPr/>
            </a:pPr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400050">
              <a:lnSpc>
                <a:spcPct val="110000"/>
              </a:lnSpc>
              <a:buNone/>
              <a:tabLst>
                <a:tab pos="2568575" algn="l"/>
              </a:tabLst>
              <a:defRPr/>
            </a:pP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19401"/>
            <a:ext cx="79629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086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Place </a:t>
            </a:r>
            <a:r>
              <a:rPr lang="en-US" altLang="en-US" sz="3200" dirty="0"/>
              <a:t>delimiter at the end of field</a:t>
            </a:r>
            <a:endParaRPr lang="en-GB" altLang="en-US" sz="32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7150" indent="-457200">
              <a:lnSpc>
                <a:spcPct val="110000"/>
              </a:lnSpc>
              <a:tabLst>
                <a:tab pos="2568575" algn="l"/>
              </a:tabLst>
              <a:defRPr/>
            </a:pPr>
            <a:endParaRPr lang="en-CA" dirty="0">
              <a:latin typeface="Times New Roman" pitchFamily="18" charset="0"/>
              <a:cs typeface="Times New Roman" pitchFamily="18" charset="0"/>
            </a:endParaRPr>
          </a:p>
          <a:p>
            <a:pPr marL="57150" indent="-457200">
              <a:lnSpc>
                <a:spcPct val="110000"/>
              </a:lnSpc>
              <a:tabLst>
                <a:tab pos="2568575" algn="l"/>
              </a:tabLst>
              <a:defRPr/>
            </a:pPr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400050">
              <a:lnSpc>
                <a:spcPct val="110000"/>
              </a:lnSpc>
              <a:buNone/>
              <a:tabLst>
                <a:tab pos="2568575" algn="l"/>
              </a:tabLst>
              <a:defRPr/>
            </a:pP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5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609600" y="2209800"/>
            <a:ext cx="80772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4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3.	Record </a:t>
            </a:r>
            <a:r>
              <a:rPr lang="en-GB" altLang="en-US" sz="3600" dirty="0" smtClean="0"/>
              <a:t>Structures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r>
              <a:rPr lang="en-US" dirty="0" smtClean="0"/>
              <a:t>A </a:t>
            </a:r>
            <a:r>
              <a:rPr lang="en-US" dirty="0"/>
              <a:t>record can be defined as a </a:t>
            </a:r>
            <a:r>
              <a:rPr lang="en-US" b="1" dirty="0"/>
              <a:t>set of fields </a:t>
            </a:r>
            <a:r>
              <a:rPr lang="en-US" dirty="0"/>
              <a:t>that belong together when the file is viewed in terms of a </a:t>
            </a:r>
            <a:r>
              <a:rPr lang="en-US" b="1" dirty="0"/>
              <a:t>higher level of organization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 </a:t>
            </a:r>
          </a:p>
          <a:p>
            <a:pPr lvl="0" algn="just"/>
            <a:r>
              <a:rPr lang="en-US" dirty="0"/>
              <a:t>Like the notion of a field, a record is </a:t>
            </a:r>
            <a:r>
              <a:rPr lang="en-US" b="1" dirty="0"/>
              <a:t>another conceptual tool </a:t>
            </a:r>
            <a:r>
              <a:rPr lang="en-US" dirty="0"/>
              <a:t>which needs </a:t>
            </a:r>
            <a:r>
              <a:rPr lang="en-US" dirty="0" smtClean="0"/>
              <a:t>to exist </a:t>
            </a:r>
            <a:r>
              <a:rPr lang="en-US" dirty="0"/>
              <a:t>in the file in any physical sense.</a:t>
            </a:r>
          </a:p>
          <a:p>
            <a:pPr marL="0" indent="0" algn="just">
              <a:buNone/>
            </a:pPr>
            <a:r>
              <a:rPr lang="en-US" dirty="0"/>
              <a:t> </a:t>
            </a:r>
          </a:p>
          <a:p>
            <a:pPr lvl="0" algn="just"/>
            <a:r>
              <a:rPr lang="en-US" b="1" dirty="0"/>
              <a:t>Record </a:t>
            </a:r>
            <a:r>
              <a:rPr lang="en-US" b="1" dirty="0" smtClean="0"/>
              <a:t>Structures </a:t>
            </a:r>
            <a:r>
              <a:rPr lang="en-US" dirty="0" smtClean="0"/>
              <a:t>are </a:t>
            </a:r>
            <a:r>
              <a:rPr lang="en-US" dirty="0"/>
              <a:t>an important logical notion included in the file’s structure.</a:t>
            </a:r>
          </a:p>
          <a:p>
            <a:pPr marL="0" indent="0" algn="just">
              <a:buNone/>
            </a:pPr>
            <a:r>
              <a:rPr lang="ar-SA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19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3.	Record </a:t>
            </a:r>
            <a:r>
              <a:rPr lang="en-GB" altLang="en-US" sz="3600" dirty="0" smtClean="0"/>
              <a:t>Structures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ar-SA" dirty="0"/>
              <a:t> </a:t>
            </a:r>
            <a:endParaRPr lang="en-US" dirty="0"/>
          </a:p>
          <a:p>
            <a:pPr lvl="0" algn="just"/>
            <a:r>
              <a:rPr lang="en-US" dirty="0"/>
              <a:t>Methods for organizing the records of a file include</a:t>
            </a:r>
            <a:r>
              <a:rPr lang="en-US" dirty="0" smtClean="0"/>
              <a:t>:</a:t>
            </a:r>
          </a:p>
          <a:p>
            <a:pPr lvl="1" algn="just"/>
            <a:r>
              <a:rPr lang="en-US" b="1" dirty="0"/>
              <a:t>Fixed length records</a:t>
            </a:r>
            <a:r>
              <a:rPr lang="en-US" dirty="0"/>
              <a:t> combined with </a:t>
            </a:r>
            <a:r>
              <a:rPr lang="en-US" b="1" dirty="0"/>
              <a:t>fixed length </a:t>
            </a:r>
            <a:r>
              <a:rPr lang="en-US" b="1" dirty="0" smtClean="0"/>
              <a:t>field</a:t>
            </a:r>
          </a:p>
          <a:p>
            <a:pPr marL="457200" lvl="1" indent="0" algn="just">
              <a:buNone/>
            </a:pPr>
            <a:r>
              <a:rPr lang="en-US" dirty="0" smtClean="0"/>
              <a:t> </a:t>
            </a:r>
          </a:p>
          <a:p>
            <a:pPr lvl="1" algn="just"/>
            <a:r>
              <a:rPr lang="en-US" b="1" dirty="0"/>
              <a:t>Fixed length records</a:t>
            </a:r>
            <a:r>
              <a:rPr lang="en-US" dirty="0"/>
              <a:t> combined with </a:t>
            </a:r>
            <a:r>
              <a:rPr lang="en-US" b="1" dirty="0"/>
              <a:t>variable length field</a:t>
            </a:r>
            <a:endParaRPr lang="en-US" dirty="0"/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Beginning </a:t>
            </a:r>
            <a:r>
              <a:rPr lang="en-US" dirty="0"/>
              <a:t>each record with a </a:t>
            </a:r>
            <a:r>
              <a:rPr lang="en-US" b="1" dirty="0"/>
              <a:t>length indicator</a:t>
            </a:r>
            <a:r>
              <a:rPr lang="en-US" dirty="0"/>
              <a:t> consisting of a count of the number of bytes that the record contains</a:t>
            </a:r>
            <a:r>
              <a:rPr lang="ar-SA" dirty="0" smtClean="0"/>
              <a:t>.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  <a:p>
            <a:pPr marL="57150" indent="-457200" algn="just">
              <a:lnSpc>
                <a:spcPct val="110000"/>
              </a:lnSpc>
              <a:tabLst>
                <a:tab pos="2568575" algn="l"/>
              </a:tabLst>
              <a:defRPr/>
            </a:pPr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400050" algn="just">
              <a:lnSpc>
                <a:spcPct val="110000"/>
              </a:lnSpc>
              <a:buNone/>
              <a:tabLst>
                <a:tab pos="2568575" algn="l"/>
              </a:tabLst>
              <a:defRPr/>
            </a:pP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50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3.	Record </a:t>
            </a:r>
            <a:r>
              <a:rPr lang="en-GB" altLang="en-US" sz="3600" dirty="0" smtClean="0"/>
              <a:t>Structures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buNone/>
            </a:pPr>
            <a:endParaRPr lang="en-US" b="1" dirty="0" smtClean="0"/>
          </a:p>
          <a:p>
            <a:pPr marL="0" lvl="1" indent="0">
              <a:buNone/>
            </a:pPr>
            <a:r>
              <a:rPr lang="en-US" b="1" dirty="0" smtClean="0"/>
              <a:t>Fixed </a:t>
            </a:r>
            <a:r>
              <a:rPr lang="en-US" b="1" dirty="0"/>
              <a:t>length records</a:t>
            </a:r>
            <a:r>
              <a:rPr lang="en-US" dirty="0"/>
              <a:t> combined with </a:t>
            </a:r>
            <a:r>
              <a:rPr lang="en-US" b="1" dirty="0"/>
              <a:t>fixed length field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7150" indent="-457200">
              <a:lnSpc>
                <a:spcPct val="110000"/>
              </a:lnSpc>
              <a:tabLst>
                <a:tab pos="2568575" algn="l"/>
              </a:tabLst>
              <a:defRPr/>
            </a:pPr>
            <a:endParaRPr lang="en-CA" dirty="0">
              <a:latin typeface="Times New Roman" pitchFamily="18" charset="0"/>
              <a:cs typeface="Times New Roman" pitchFamily="18" charset="0"/>
            </a:endParaRPr>
          </a:p>
          <a:p>
            <a:pPr marL="57150" indent="-457200">
              <a:lnSpc>
                <a:spcPct val="110000"/>
              </a:lnSpc>
              <a:tabLst>
                <a:tab pos="2568575" algn="l"/>
              </a:tabLst>
              <a:defRPr/>
            </a:pPr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400050">
              <a:lnSpc>
                <a:spcPct val="110000"/>
              </a:lnSpc>
              <a:buNone/>
              <a:tabLst>
                <a:tab pos="2568575" algn="l"/>
              </a:tabLst>
              <a:defRPr/>
            </a:pP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6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609600" y="2286000"/>
            <a:ext cx="78486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68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3.	Record </a:t>
            </a:r>
            <a:r>
              <a:rPr lang="en-GB" altLang="en-US" sz="3600" dirty="0" smtClean="0"/>
              <a:t>Structures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 indent="0" algn="ctr">
              <a:buNone/>
            </a:pPr>
            <a:endParaRPr lang="en-US" b="1" dirty="0" smtClean="0"/>
          </a:p>
          <a:p>
            <a:pPr marL="0" lvl="1" indent="0" algn="ctr">
              <a:buNone/>
            </a:pPr>
            <a:r>
              <a:rPr lang="en-US" b="1" dirty="0" smtClean="0"/>
              <a:t>Fixed </a:t>
            </a:r>
            <a:r>
              <a:rPr lang="en-US" b="1" dirty="0"/>
              <a:t>length records</a:t>
            </a:r>
            <a:r>
              <a:rPr lang="en-US" dirty="0"/>
              <a:t> combined with </a:t>
            </a:r>
            <a:r>
              <a:rPr lang="en-US" b="1" dirty="0"/>
              <a:t>variable length field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7150" indent="-457200">
              <a:lnSpc>
                <a:spcPct val="110000"/>
              </a:lnSpc>
              <a:tabLst>
                <a:tab pos="2568575" algn="l"/>
              </a:tabLst>
              <a:defRPr/>
            </a:pPr>
            <a:endParaRPr lang="en-CA" dirty="0">
              <a:latin typeface="Times New Roman" pitchFamily="18" charset="0"/>
              <a:cs typeface="Times New Roman" pitchFamily="18" charset="0"/>
            </a:endParaRPr>
          </a:p>
          <a:p>
            <a:pPr marL="57150" indent="-457200">
              <a:lnSpc>
                <a:spcPct val="110000"/>
              </a:lnSpc>
              <a:tabLst>
                <a:tab pos="2568575" algn="l"/>
              </a:tabLst>
              <a:defRPr/>
            </a:pPr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400050">
              <a:lnSpc>
                <a:spcPct val="110000"/>
              </a:lnSpc>
              <a:buNone/>
              <a:tabLst>
                <a:tab pos="2568575" algn="l"/>
              </a:tabLst>
              <a:defRPr/>
            </a:pP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7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685800" y="2362200"/>
            <a:ext cx="8001000" cy="4114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 bwMode="auto">
          <a:xfrm>
            <a:off x="838200" y="3048000"/>
            <a:ext cx="7010400" cy="1371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38200" y="5334000"/>
            <a:ext cx="7010400" cy="990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56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3.	Record </a:t>
            </a:r>
            <a:r>
              <a:rPr lang="en-GB" altLang="en-US" sz="3600" dirty="0" smtClean="0"/>
              <a:t>Structures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lvl="1" indent="0" algn="ctr">
              <a:buNone/>
            </a:pPr>
            <a:endParaRPr lang="en-US" dirty="0" smtClean="0"/>
          </a:p>
          <a:p>
            <a:pPr marL="0" lvl="1" indent="0" algn="ctr">
              <a:buNone/>
            </a:pPr>
            <a:r>
              <a:rPr lang="en-US" dirty="0" smtClean="0"/>
              <a:t>Beginning </a:t>
            </a:r>
            <a:r>
              <a:rPr lang="en-US" dirty="0"/>
              <a:t>each record with a </a:t>
            </a:r>
            <a:r>
              <a:rPr lang="en-US" b="1" dirty="0"/>
              <a:t>length indicator</a:t>
            </a:r>
            <a:r>
              <a:rPr lang="en-US" dirty="0"/>
              <a:t> consisting of a count of the number of bytes that the record contains</a:t>
            </a:r>
            <a:r>
              <a:rPr lang="ar-SA" dirty="0"/>
              <a:t>.</a:t>
            </a: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400" dirty="0" smtClean="0"/>
              <a:t>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7150" indent="-457200">
              <a:lnSpc>
                <a:spcPct val="110000"/>
              </a:lnSpc>
              <a:tabLst>
                <a:tab pos="2568575" algn="l"/>
              </a:tabLst>
              <a:defRPr/>
            </a:pPr>
            <a:endParaRPr lang="en-CA" dirty="0">
              <a:latin typeface="Times New Roman" pitchFamily="18" charset="0"/>
              <a:cs typeface="Times New Roman" pitchFamily="18" charset="0"/>
            </a:endParaRPr>
          </a:p>
          <a:p>
            <a:pPr marL="57150" indent="-457200">
              <a:lnSpc>
                <a:spcPct val="110000"/>
              </a:lnSpc>
              <a:tabLst>
                <a:tab pos="2568575" algn="l"/>
              </a:tabLst>
              <a:defRPr/>
            </a:pPr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400050">
              <a:lnSpc>
                <a:spcPct val="110000"/>
              </a:lnSpc>
              <a:buNone/>
              <a:tabLst>
                <a:tab pos="2568575" algn="l"/>
              </a:tabLst>
              <a:defRPr/>
            </a:pP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4294967295"/>
          </p:nvPr>
        </p:nvSpPr>
        <p:spPr>
          <a:xfrm>
            <a:off x="5130800" y="1066800"/>
            <a:ext cx="4013200" cy="5638800"/>
          </a:xfrm>
        </p:spPr>
        <p:txBody>
          <a:bodyPr/>
          <a:lstStyle/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</a:t>
            </a:r>
          </a:p>
        </p:txBody>
      </p:sp>
      <p:pic>
        <p:nvPicPr>
          <p:cNvPr id="5" name="Picture 4" descr="8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990600" y="3049587"/>
            <a:ext cx="7162800" cy="152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05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400" b="1" dirty="0" smtClean="0"/>
              <a:t>Lecture 3</a:t>
            </a:r>
            <a:endParaRPr lang="en-GB" altLang="en-US" sz="4400" dirty="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7391400" cy="2609850"/>
          </a:xfrm>
        </p:spPr>
        <p:txBody>
          <a:bodyPr/>
          <a:lstStyle/>
          <a:p>
            <a:pPr algn="ctr"/>
            <a:r>
              <a:rPr lang="en-GB" altLang="en-US" sz="2000" dirty="0" smtClean="0">
                <a:solidFill>
                  <a:schemeClr val="bg1"/>
                </a:solidFill>
              </a:rPr>
              <a:t>Chapter 1</a:t>
            </a:r>
            <a:br>
              <a:rPr lang="en-GB" altLang="en-US" sz="2000" dirty="0" smtClean="0">
                <a:solidFill>
                  <a:schemeClr val="bg1"/>
                </a:solidFill>
              </a:rPr>
            </a:br>
            <a:r>
              <a:rPr lang="en-US" altLang="en-US" sz="4000" u="sng" dirty="0"/>
              <a:t>Logical file Organization</a:t>
            </a:r>
          </a:p>
          <a:p>
            <a:pPr algn="ctr"/>
            <a:r>
              <a:rPr lang="en-US" altLang="en-US" sz="4000" u="sng" dirty="0"/>
              <a:t>File Structures</a:t>
            </a:r>
          </a:p>
          <a:p>
            <a:pPr algn="ctr"/>
            <a:endParaRPr lang="en-GB" altLang="en-US" sz="2000" u="sng" dirty="0" smtClean="0"/>
          </a:p>
          <a:p>
            <a:endParaRPr lang="en-GB" alt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096E4FB-572E-4BA1-9DBE-E55DB57B9860}" type="slidenum">
              <a:rPr lang="en-GB" altLang="en-US" sz="1400" smtClean="0">
                <a:solidFill>
                  <a:srgbClr val="5E574E"/>
                </a:solidFill>
                <a:latin typeface="Arial" charset="0"/>
              </a:rPr>
              <a:pPr/>
              <a:t>2</a:t>
            </a:fld>
            <a:endParaRPr lang="en-GB" altLang="en-US" sz="140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Managing Files of Records</a:t>
            </a:r>
            <a:endParaRPr lang="en-GB" altLang="en-US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/>
              <a:t>Record Access: Keys:</a:t>
            </a:r>
            <a:endParaRPr lang="en-US" u="sng" dirty="0"/>
          </a:p>
          <a:p>
            <a:pPr lvl="0" algn="just"/>
            <a:r>
              <a:rPr lang="en-US" dirty="0"/>
              <a:t>When looking for an individual record, it is convenient to identify the record with a </a:t>
            </a:r>
            <a:r>
              <a:rPr lang="en-US" b="1" u="sng" dirty="0"/>
              <a:t>key</a:t>
            </a:r>
            <a:r>
              <a:rPr lang="en-US" dirty="0"/>
              <a:t> based on the record’s content (e.g., the FOLK record).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Keys </a:t>
            </a:r>
            <a:r>
              <a:rPr lang="en-US" dirty="0"/>
              <a:t>should </a:t>
            </a:r>
            <a:r>
              <a:rPr lang="en-US" b="1" u="sng" dirty="0"/>
              <a:t>uniquely</a:t>
            </a:r>
            <a:r>
              <a:rPr lang="en-US" dirty="0"/>
              <a:t> define a record and be </a:t>
            </a:r>
            <a:r>
              <a:rPr lang="en-US" b="1" u="sng" dirty="0"/>
              <a:t>unchanging</a:t>
            </a:r>
            <a:r>
              <a:rPr lang="en-US" i="1" u="sng" dirty="0"/>
              <a:t> </a:t>
            </a:r>
            <a:r>
              <a:rPr lang="en-US" dirty="0"/>
              <a:t>(</a:t>
            </a:r>
            <a:r>
              <a:rPr lang="en-US" b="1" dirty="0"/>
              <a:t>Primary Key</a:t>
            </a:r>
            <a:r>
              <a:rPr lang="en-US" dirty="0"/>
              <a:t>).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Records </a:t>
            </a:r>
            <a:r>
              <a:rPr lang="en-US" dirty="0"/>
              <a:t>can also be searched based on a </a:t>
            </a:r>
            <a:r>
              <a:rPr lang="en-US" b="1" u="sng" dirty="0"/>
              <a:t>secondary key</a:t>
            </a:r>
            <a:r>
              <a:rPr lang="en-US" dirty="0"/>
              <a:t>. Those do not typically uniquely identify a record.</a:t>
            </a:r>
          </a:p>
          <a:p>
            <a:endParaRPr lang="en-US" dirty="0" smtClean="0"/>
          </a:p>
          <a:p>
            <a:pPr marL="57150" indent="-457200">
              <a:lnSpc>
                <a:spcPct val="110000"/>
              </a:lnSpc>
              <a:tabLst>
                <a:tab pos="2568575" algn="l"/>
              </a:tabLst>
              <a:defRPr/>
            </a:pPr>
            <a:endParaRPr lang="en-CA" dirty="0">
              <a:latin typeface="Times New Roman" pitchFamily="18" charset="0"/>
              <a:cs typeface="Times New Roman" pitchFamily="18" charset="0"/>
            </a:endParaRPr>
          </a:p>
          <a:p>
            <a:pPr marL="57150" indent="-457200">
              <a:lnSpc>
                <a:spcPct val="110000"/>
              </a:lnSpc>
              <a:tabLst>
                <a:tab pos="2568575" algn="l"/>
              </a:tabLst>
              <a:defRPr/>
            </a:pPr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400050">
              <a:lnSpc>
                <a:spcPct val="110000"/>
              </a:lnSpc>
              <a:buNone/>
              <a:tabLst>
                <a:tab pos="2568575" algn="l"/>
              </a:tabLst>
              <a:defRPr/>
            </a:pP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0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Managing Files of Records</a:t>
            </a:r>
            <a:endParaRPr lang="en-GB" altLang="en-US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en-US" b="1" u="sng" dirty="0"/>
              <a:t>Sequential Search:</a:t>
            </a:r>
            <a:endParaRPr lang="en-US" u="sng" dirty="0"/>
          </a:p>
          <a:p>
            <a:pPr lvl="0" algn="just"/>
            <a:r>
              <a:rPr lang="en-US" dirty="0"/>
              <a:t>Allows program to read and write in a </a:t>
            </a:r>
            <a:r>
              <a:rPr lang="en-US" dirty="0" smtClean="0"/>
              <a:t>sequence order </a:t>
            </a:r>
            <a:r>
              <a:rPr lang="en-US" dirty="0"/>
              <a:t>. </a:t>
            </a:r>
          </a:p>
          <a:p>
            <a:pPr marL="0" lvl="0" indent="0" algn="just">
              <a:buNone/>
            </a:pPr>
            <a:endParaRPr lang="en-US" b="1" u="sng" dirty="0" smtClean="0"/>
          </a:p>
          <a:p>
            <a:pPr marL="0" lvl="0" indent="0" algn="just">
              <a:buNone/>
            </a:pPr>
            <a:r>
              <a:rPr lang="en-US" b="1" u="sng" dirty="0" smtClean="0"/>
              <a:t>Direct </a:t>
            </a:r>
            <a:r>
              <a:rPr lang="en-US" b="1" u="sng" dirty="0"/>
              <a:t>Access:</a:t>
            </a:r>
            <a:endParaRPr lang="en-US" sz="2000" b="1" u="sng" dirty="0"/>
          </a:p>
          <a:p>
            <a:pPr algn="just"/>
            <a:r>
              <a:rPr lang="en-US" dirty="0"/>
              <a:t>Allows program to read and write in a random order . </a:t>
            </a:r>
          </a:p>
          <a:p>
            <a:pPr lvl="0" algn="just"/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b="1" dirty="0" smtClean="0"/>
              <a:t>When </a:t>
            </a:r>
            <a:r>
              <a:rPr lang="en-US" b="1" dirty="0"/>
              <a:t>is Sequential Search Useful?</a:t>
            </a:r>
            <a:endParaRPr lang="en-US" b="1" dirty="0" smtClean="0"/>
          </a:p>
          <a:p>
            <a:pPr lvl="0" algn="just"/>
            <a:endParaRPr lang="en-US" dirty="0" smtClean="0"/>
          </a:p>
          <a:p>
            <a:pPr algn="just"/>
            <a:endParaRPr lang="en-US" dirty="0" smtClean="0"/>
          </a:p>
          <a:p>
            <a:pPr marL="0" indent="0" algn="just">
              <a:lnSpc>
                <a:spcPct val="110000"/>
              </a:lnSpc>
              <a:buNone/>
              <a:tabLst>
                <a:tab pos="2568575" algn="l"/>
              </a:tabLst>
              <a:defRPr/>
            </a:pP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if\Desktop\rand sequential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077200" cy="4343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366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 smtClean="0"/>
              <a:t>Contents of Lecture: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/>
              <a:t>File Input and Output</a:t>
            </a:r>
          </a:p>
          <a:p>
            <a:pPr lvl="0"/>
            <a:r>
              <a:rPr lang="en-US" dirty="0" smtClean="0"/>
              <a:t>File </a:t>
            </a:r>
            <a:r>
              <a:rPr lang="en-US" dirty="0"/>
              <a:t>of records Structure</a:t>
            </a:r>
          </a:p>
          <a:p>
            <a:pPr lvl="0"/>
            <a:r>
              <a:rPr lang="en-US" dirty="0"/>
              <a:t>File structures</a:t>
            </a:r>
          </a:p>
          <a:p>
            <a:pPr lvl="1"/>
            <a:r>
              <a:rPr lang="en-US" dirty="0"/>
              <a:t>Stream Files structure</a:t>
            </a:r>
          </a:p>
          <a:p>
            <a:pPr lvl="1"/>
            <a:r>
              <a:rPr lang="en-US" dirty="0"/>
              <a:t>Field Structures</a:t>
            </a:r>
          </a:p>
          <a:p>
            <a:pPr lvl="1"/>
            <a:r>
              <a:rPr lang="en-US" dirty="0"/>
              <a:t>Record Structures</a:t>
            </a:r>
          </a:p>
          <a:p>
            <a:r>
              <a:rPr lang="en-US" dirty="0"/>
              <a:t>Managing Files of </a:t>
            </a:r>
            <a:r>
              <a:rPr lang="en-US" dirty="0" smtClean="0"/>
              <a:t>Records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File Input and Output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In </a:t>
            </a:r>
            <a:r>
              <a:rPr lang="en-US" dirty="0"/>
              <a:t>general, there are two types of files: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u="sng" dirty="0"/>
              <a:t>Text File:</a:t>
            </a:r>
            <a:r>
              <a:rPr lang="en-US" dirty="0"/>
              <a:t> </a:t>
            </a:r>
            <a:endParaRPr lang="ar-SA" dirty="0" smtClean="0"/>
          </a:p>
          <a:p>
            <a:pPr lvl="2"/>
            <a:r>
              <a:rPr lang="en-US" dirty="0" smtClean="0"/>
              <a:t>     Treated </a:t>
            </a:r>
            <a:r>
              <a:rPr lang="en-US" dirty="0"/>
              <a:t>as sequence of characters</a:t>
            </a:r>
          </a:p>
          <a:p>
            <a:pPr lvl="2"/>
            <a:r>
              <a:rPr lang="en-US" dirty="0"/>
              <a:t>     </a:t>
            </a:r>
            <a:r>
              <a:rPr lang="en-US" dirty="0" err="1" smtClean="0"/>
              <a:t>e.g</a:t>
            </a:r>
            <a:r>
              <a:rPr lang="en-US" dirty="0" smtClean="0"/>
              <a:t>: C </a:t>
            </a:r>
            <a:r>
              <a:rPr lang="en-US" dirty="0"/>
              <a:t>program source code</a:t>
            </a:r>
          </a:p>
          <a:p>
            <a:pPr lvl="2"/>
            <a:r>
              <a:rPr lang="en-US" dirty="0"/>
              <a:t>     Can be viewed, edited with text editor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u="sng" dirty="0"/>
              <a:t>Binary File:</a:t>
            </a:r>
            <a:r>
              <a:rPr lang="en-US" dirty="0"/>
              <a:t> </a:t>
            </a:r>
            <a:endParaRPr lang="ar-SA" dirty="0"/>
          </a:p>
          <a:p>
            <a:pPr lvl="2"/>
            <a:r>
              <a:rPr lang="ar-SA" dirty="0" smtClean="0"/>
              <a:t>      </a:t>
            </a:r>
            <a:r>
              <a:rPr lang="en-US" dirty="0" smtClean="0"/>
              <a:t>Treated </a:t>
            </a:r>
            <a:r>
              <a:rPr lang="en-US" dirty="0"/>
              <a:t>as sequence of bytes </a:t>
            </a:r>
          </a:p>
          <a:p>
            <a:pPr lvl="2"/>
            <a:r>
              <a:rPr lang="en-US" dirty="0"/>
              <a:t>     </a:t>
            </a:r>
            <a:r>
              <a:rPr lang="en-US" dirty="0" err="1" smtClean="0"/>
              <a:t>e.g</a:t>
            </a:r>
            <a:r>
              <a:rPr lang="en-US" dirty="0" smtClean="0"/>
              <a:t>: Movie</a:t>
            </a:r>
            <a:r>
              <a:rPr lang="en-US" dirty="0"/>
              <a:t>, music files</a:t>
            </a:r>
          </a:p>
          <a:p>
            <a:pPr lvl="2"/>
            <a:r>
              <a:rPr lang="en-US" dirty="0"/>
              <a:t>     Access requires specialized program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 algn="ctr">
              <a:buNone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Files can be input files or output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files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32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</a:t>
            </a:r>
            <a:r>
              <a:rPr lang="en-US" sz="3600" dirty="0" smtClean="0"/>
              <a:t>nput </a:t>
            </a:r>
            <a:r>
              <a:rPr lang="en-US" sz="3600" dirty="0"/>
              <a:t>files </a:t>
            </a:r>
            <a:r>
              <a:rPr lang="en-US" sz="3600" dirty="0" smtClean="0"/>
              <a:t>and </a:t>
            </a:r>
            <a:r>
              <a:rPr lang="en-US" sz="3600" dirty="0"/>
              <a:t>O</a:t>
            </a:r>
            <a:r>
              <a:rPr lang="en-US" sz="3600" dirty="0" smtClean="0"/>
              <a:t>utput files</a:t>
            </a:r>
            <a:endParaRPr lang="en-US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="1" dirty="0" smtClean="0"/>
          </a:p>
        </p:txBody>
      </p:sp>
      <p:pic>
        <p:nvPicPr>
          <p:cNvPr id="6" name="Picture 5" descr="computer_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515" y="1828800"/>
            <a:ext cx="1725084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04923" y="1828800"/>
            <a:ext cx="1283710" cy="419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ar-SA" sz="1200">
                <a:effectLst/>
                <a:latin typeface="Times New Roman"/>
                <a:ea typeface="Times New Roman"/>
              </a:rPr>
              <a:t> </a:t>
            </a:r>
            <a:endParaRPr lang="en-US" sz="1200"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ar-SA" sz="1200">
                <a:effectLst/>
                <a:latin typeface="Times New Roman"/>
                <a:ea typeface="Times New Roman"/>
              </a:rPr>
              <a:t> </a:t>
            </a:r>
            <a:endParaRPr lang="en-US" sz="1200"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ar-SA" sz="1200">
                <a:effectLst/>
                <a:latin typeface="Times New Roman"/>
                <a:ea typeface="Times New Roman"/>
              </a:rPr>
              <a:t> </a:t>
            </a:r>
            <a:endParaRPr lang="en-US" sz="1200"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ar-SA" sz="1200">
                <a:effectLst/>
                <a:latin typeface="Times New Roman"/>
                <a:ea typeface="Times New Roman"/>
              </a:rPr>
              <a:t> </a:t>
            </a:r>
            <a:endParaRPr lang="en-US" sz="1200"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>
                <a:effectLst/>
                <a:latin typeface="Times New Roman"/>
                <a:ea typeface="Times New Roman"/>
              </a:rPr>
              <a:t>C-Program</a:t>
            </a:r>
            <a:endParaRPr lang="en-US" sz="1200"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ar-SA" sz="1200">
                <a:effectLst/>
                <a:latin typeface="Times New Roman"/>
                <a:ea typeface="Times New Roman"/>
              </a:rPr>
              <a:t> </a:t>
            </a:r>
            <a:endParaRPr lang="en-US" sz="1200"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ar-SA" sz="1200">
                <a:effectLst/>
                <a:latin typeface="Times New Roman"/>
                <a:ea typeface="Times New Roman"/>
              </a:rPr>
              <a:t> </a:t>
            </a:r>
            <a:endParaRPr lang="en-US" sz="1200"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/>
                <a:ea typeface="Times New Roman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9600" y="1828800"/>
            <a:ext cx="1283710" cy="419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ar-SA" sz="1200" dirty="0">
                <a:effectLst/>
                <a:latin typeface="Times New Roman"/>
                <a:ea typeface="Times New Roman"/>
              </a:rPr>
              <a:t> </a:t>
            </a:r>
            <a:endParaRPr lang="en-US" sz="1200" dirty="0"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ar-SA" sz="1200" dirty="0">
                <a:effectLst/>
                <a:latin typeface="Times New Roman"/>
                <a:ea typeface="Times New Roman"/>
              </a:rPr>
              <a:t> </a:t>
            </a:r>
            <a:endParaRPr lang="en-US" sz="1200" dirty="0"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ar-SA" sz="1200" dirty="0">
                <a:effectLst/>
                <a:latin typeface="Times New Roman"/>
                <a:ea typeface="Times New Roman"/>
              </a:rPr>
              <a:t> </a:t>
            </a:r>
            <a:endParaRPr lang="en-US" sz="1200" dirty="0"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ar-SA" sz="1200" dirty="0">
                <a:effectLst/>
                <a:latin typeface="Times New Roman"/>
                <a:ea typeface="Times New Roman"/>
              </a:rPr>
              <a:t> </a:t>
            </a:r>
            <a:endParaRPr lang="en-US" sz="1200" dirty="0"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200" dirty="0">
                <a:effectLst/>
                <a:latin typeface="Times New Roman"/>
                <a:ea typeface="Times New Roman"/>
              </a:rPr>
              <a:t>File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425889" y="4622800"/>
            <a:ext cx="1283710" cy="55985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/>
                <a:ea typeface="Times New Roman"/>
              </a:rPr>
              <a:t>INPUT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178579" y="2531533"/>
            <a:ext cx="1283710" cy="777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/>
                <a:ea typeface="Times New Roman"/>
              </a:rPr>
              <a:t>OUTPUT/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/>
                <a:ea typeface="Times New Roman"/>
              </a:rPr>
              <a:t>Write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035944" y="5063067"/>
            <a:ext cx="1283710" cy="952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/>
                <a:ea typeface="Times New Roman"/>
              </a:rPr>
              <a:t>INPUT/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/>
                <a:ea typeface="Times New Roman"/>
              </a:rPr>
              <a:t>Read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5398947" y="2421467"/>
            <a:ext cx="1164848" cy="52810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/>
                <a:ea typeface="Times New Roman"/>
              </a:rPr>
              <a:t>OUTPUT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170784" y="2209800"/>
            <a:ext cx="713172" cy="1333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ar-SA" sz="1700">
                <a:effectLst/>
                <a:latin typeface="Times New Roman"/>
                <a:ea typeface="Times New Roman"/>
              </a:rPr>
              <a:t> </a:t>
            </a:r>
            <a:endParaRPr lang="en-US" sz="1200"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700">
                <a:effectLst/>
                <a:latin typeface="Times New Roman"/>
                <a:ea typeface="Times New Roman"/>
              </a:rPr>
              <a:t>user</a:t>
            </a:r>
            <a:endParaRPr lang="en-US" sz="1200"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ar-SA" sz="1600">
                <a:effectLst/>
                <a:latin typeface="Times New Roman"/>
                <a:ea typeface="Times New Roman"/>
              </a:rPr>
              <a:t> 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953000" y="3011863"/>
            <a:ext cx="2056313" cy="492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Left Arrow 14"/>
          <p:cNvSpPr/>
          <p:nvPr/>
        </p:nvSpPr>
        <p:spPr>
          <a:xfrm>
            <a:off x="4944321" y="4953000"/>
            <a:ext cx="1913679" cy="41275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Left Arrow 15"/>
          <p:cNvSpPr/>
          <p:nvPr/>
        </p:nvSpPr>
        <p:spPr>
          <a:xfrm>
            <a:off x="1869787" y="3000375"/>
            <a:ext cx="1711613" cy="428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1905000" y="4648200"/>
            <a:ext cx="1711613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2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File of records </a:t>
            </a:r>
            <a:r>
              <a:rPr lang="en-GB" altLang="en-US" sz="3600" dirty="0" smtClean="0"/>
              <a:t>Structure </a:t>
            </a:r>
            <a:endParaRPr lang="en-GB" altLang="en-US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endParaRPr lang="en-US" dirty="0" smtClean="0"/>
          </a:p>
          <a:p>
            <a:pPr marL="0" lvl="0" indent="0" algn="ctr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logical structure of a file is how programmers see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the file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b="1" u="sng" dirty="0" smtClean="0"/>
              <a:t>File </a:t>
            </a:r>
            <a:r>
              <a:rPr lang="en-US" b="1" u="sng" dirty="0"/>
              <a:t>of records structure:</a:t>
            </a:r>
          </a:p>
          <a:p>
            <a:pPr lvl="1"/>
            <a:r>
              <a:rPr lang="en-US" dirty="0"/>
              <a:t>Data is viewed as a collection of records.</a:t>
            </a:r>
          </a:p>
          <a:p>
            <a:pPr lvl="1"/>
            <a:r>
              <a:rPr lang="en-US" b="1" dirty="0"/>
              <a:t>Record</a:t>
            </a:r>
            <a:r>
              <a:rPr lang="en-US" dirty="0"/>
              <a:t>: A group of fields that forms a logical unit</a:t>
            </a:r>
          </a:p>
          <a:p>
            <a:pPr lvl="1"/>
            <a:r>
              <a:rPr lang="en-US" b="1" dirty="0"/>
              <a:t>Field</a:t>
            </a:r>
            <a:r>
              <a:rPr lang="en-US" dirty="0"/>
              <a:t>: a data value, smallest unit of data with logical meaning</a:t>
            </a:r>
          </a:p>
          <a:p>
            <a:pPr lvl="2"/>
            <a:r>
              <a:rPr lang="en-US" dirty="0"/>
              <a:t>Fields have: names, types, lengths, and are assigned value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863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File </a:t>
            </a:r>
            <a:r>
              <a:rPr lang="en-US" sz="3600" dirty="0" smtClean="0"/>
              <a:t>structures</a:t>
            </a:r>
            <a:endParaRPr lang="en-US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There </a:t>
            </a:r>
            <a:r>
              <a:rPr lang="en-US" dirty="0"/>
              <a:t>are three file structure: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Stream Files structure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Field Structures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Record Structures</a:t>
            </a:r>
          </a:p>
          <a:p>
            <a:pPr lvl="0"/>
            <a:endParaRPr lang="en-US" b="1" dirty="0" smtClean="0"/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0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1. Stream Files </a:t>
            </a:r>
            <a:r>
              <a:rPr lang="en-GB" altLang="en-US" sz="3600" dirty="0" smtClean="0"/>
              <a:t>structure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r>
              <a:rPr lang="en-US" dirty="0"/>
              <a:t>In Stream Files, the information is written as a </a:t>
            </a:r>
            <a:r>
              <a:rPr lang="en-US" b="1" dirty="0"/>
              <a:t>stream of bytes </a:t>
            </a:r>
            <a:r>
              <a:rPr lang="en-US" dirty="0"/>
              <a:t>containing no added information: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We have the following </a:t>
            </a:r>
            <a:r>
              <a:rPr lang="en-US" dirty="0" err="1"/>
              <a:t>struct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Struct</a:t>
            </a:r>
            <a:r>
              <a:rPr lang="en-US" dirty="0" smtClean="0"/>
              <a:t>  </a:t>
            </a:r>
            <a:r>
              <a:rPr lang="en-US" dirty="0"/>
              <a:t>Books{</a:t>
            </a:r>
          </a:p>
          <a:p>
            <a:pPr marL="0" indent="0">
              <a:buNone/>
            </a:pPr>
            <a:r>
              <a:rPr lang="en-US" dirty="0"/>
              <a:t>                     </a:t>
            </a:r>
            <a:r>
              <a:rPr lang="en-US" dirty="0" smtClean="0"/>
              <a:t> char </a:t>
            </a:r>
            <a:r>
              <a:rPr lang="en-US" dirty="0" err="1" smtClean="0"/>
              <a:t>B_number</a:t>
            </a:r>
            <a:r>
              <a:rPr lang="en-US" dirty="0" smtClean="0"/>
              <a:t>[5]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char </a:t>
            </a:r>
            <a:r>
              <a:rPr lang="en-US" dirty="0" err="1" smtClean="0"/>
              <a:t>B_Auther</a:t>
            </a:r>
            <a:r>
              <a:rPr lang="en-US" dirty="0" smtClean="0"/>
              <a:t>[7]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</a:t>
            </a:r>
            <a:r>
              <a:rPr lang="en-US" dirty="0" smtClean="0"/>
              <a:t> char </a:t>
            </a:r>
            <a:r>
              <a:rPr lang="en-US" dirty="0" err="1" smtClean="0"/>
              <a:t>B_Name</a:t>
            </a:r>
            <a:r>
              <a:rPr lang="en-US" dirty="0" smtClean="0"/>
              <a:t>[25]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</a:t>
            </a:r>
            <a:r>
              <a:rPr lang="en-US" dirty="0" smtClean="0"/>
              <a:t>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9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1. Stream Files </a:t>
            </a:r>
            <a:r>
              <a:rPr lang="en-GB" altLang="en-US" sz="3600" dirty="0" smtClean="0"/>
              <a:t>structure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endParaRPr lang="en-US" sz="2400" b="1" dirty="0" smtClean="0"/>
          </a:p>
          <a:p>
            <a:pPr lvl="0"/>
            <a:r>
              <a:rPr lang="en-US" sz="2400" b="1" dirty="0" smtClean="0"/>
              <a:t>Example</a:t>
            </a:r>
            <a:r>
              <a:rPr lang="en-US" sz="2400" b="1" dirty="0"/>
              <a:t>:</a:t>
            </a:r>
            <a:endParaRPr lang="en-US" sz="2400" dirty="0"/>
          </a:p>
          <a:p>
            <a:pPr marL="400050" lvl="1" indent="0">
              <a:buNone/>
            </a:pPr>
            <a:r>
              <a:rPr lang="en-US" sz="1800" dirty="0"/>
              <a:t>AmesMary123 MapleStillwaterOK74075MasonAlan90 EastgateAdaOK74820</a:t>
            </a:r>
          </a:p>
          <a:p>
            <a:pPr marL="0" indent="0">
              <a:buNone/>
            </a:pPr>
            <a:r>
              <a:rPr lang="ar-SA" sz="1400" dirty="0"/>
              <a:t> </a:t>
            </a:r>
            <a:endParaRPr lang="en-US" sz="1400" dirty="0"/>
          </a:p>
          <a:p>
            <a:pPr marL="0" lvl="0" indent="0" algn="ctr">
              <a:buNone/>
            </a:pPr>
            <a:r>
              <a:rPr lang="en-US" sz="2400" b="1" i="1" u="sng" dirty="0" smtClean="0">
                <a:latin typeface="Times New Roman" pitchFamily="18" charset="0"/>
                <a:cs typeface="Times New Roman" pitchFamily="18" charset="0"/>
              </a:rPr>
              <a:t>Problem: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is no way to get the information back in the organized record format.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Picture 3" descr="1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457200" y="990600"/>
            <a:ext cx="82296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70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jp2">
  <a:themeElements>
    <a:clrScheme name="ajp2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ajp2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jp2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jp2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jp2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Settings\adrian\Application Data\Microsoft\Templates\ajp2.pot</Template>
  <TotalTime>1866</TotalTime>
  <Words>702</Words>
  <Application>Microsoft Office PowerPoint</Application>
  <PresentationFormat>On-screen Show (4:3)</PresentationFormat>
  <Paragraphs>239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ajp2</vt:lpstr>
      <vt:lpstr>File Management &amp; Organization</vt:lpstr>
      <vt:lpstr>Lecture 3</vt:lpstr>
      <vt:lpstr>Contents of Lecture:</vt:lpstr>
      <vt:lpstr>File Input and Output</vt:lpstr>
      <vt:lpstr>Input files and Output files</vt:lpstr>
      <vt:lpstr>File of records Structure </vt:lpstr>
      <vt:lpstr>File structures</vt:lpstr>
      <vt:lpstr>1. Stream Files structure</vt:lpstr>
      <vt:lpstr>1. Stream Files structure</vt:lpstr>
      <vt:lpstr>2. Field Structures</vt:lpstr>
      <vt:lpstr>Force the field into a fixed length</vt:lpstr>
      <vt:lpstr>Begin each field with a length indicator</vt:lpstr>
      <vt:lpstr>PowerPoint Presentation</vt:lpstr>
      <vt:lpstr>Place delimiter at the end of field</vt:lpstr>
      <vt:lpstr>3. Record Structures</vt:lpstr>
      <vt:lpstr>3. Record Structures</vt:lpstr>
      <vt:lpstr>3. Record Structures</vt:lpstr>
      <vt:lpstr>3. Record Structures</vt:lpstr>
      <vt:lpstr>3. Record Structures</vt:lpstr>
      <vt:lpstr>Managing Files of Records</vt:lpstr>
      <vt:lpstr>Managing Files of Records</vt:lpstr>
    </vt:vector>
  </TitlesOfParts>
  <Company>NEWI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basics</dc:title>
  <dc:creator>Adrian J Pullin</dc:creator>
  <cp:lastModifiedBy>DR.Ahmed Saker 2o1O</cp:lastModifiedBy>
  <cp:revision>252</cp:revision>
  <dcterms:created xsi:type="dcterms:W3CDTF">1998-09-03T13:41:33Z</dcterms:created>
  <dcterms:modified xsi:type="dcterms:W3CDTF">2019-08-26T05:29:32Z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a.j.pullin@newi.ac.uk</vt:lpwstr>
  </property>
  <property fmtid="{D5CDD505-2E9C-101B-9397-08002B2CF9AE}" pid="8" name="HomePage">
    <vt:lpwstr>http://www.newi.ac.uk/pullina/default.htm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H:\Data\Networks\Notes\HTML</vt:lpwstr>
  </property>
</Properties>
</file>