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8"/>
  </p:notesMasterIdLst>
  <p:handoutMasterIdLst>
    <p:handoutMasterId r:id="rId29"/>
  </p:handoutMasterIdLst>
  <p:sldIdLst>
    <p:sldId id="275" r:id="rId2"/>
    <p:sldId id="256" r:id="rId3"/>
    <p:sldId id="257" r:id="rId4"/>
    <p:sldId id="300" r:id="rId5"/>
    <p:sldId id="307" r:id="rId6"/>
    <p:sldId id="308" r:id="rId7"/>
    <p:sldId id="301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02" r:id="rId23"/>
    <p:sldId id="324" r:id="rId24"/>
    <p:sldId id="325" r:id="rId25"/>
    <p:sldId id="326" r:id="rId26"/>
    <p:sldId id="32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C5C5C5"/>
    <a:srgbClr val="C9E8FF"/>
    <a:srgbClr val="BDE3FF"/>
    <a:srgbClr val="B7E0FF"/>
    <a:srgbClr val="8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2" autoAdjust="0"/>
    <p:restoredTop sz="90929"/>
  </p:normalViewPr>
  <p:slideViewPr>
    <p:cSldViewPr>
      <p:cViewPr varScale="1"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قسم علوم الحاسوب - الفصل السادس - تنظيم الحاسوب المهيكل </a:t>
            </a: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6F2558-AFBE-4BB9-9619-4757A645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472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قسم علوم الحاسوب - الفصل السادس - تنظيم الحاسوب المهيكل </a:t>
            </a: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8E061D-849E-4BB0-93E5-D437A068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3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ED4245A-E395-4F4D-84CB-E6154AE093BE}" type="slidenum">
              <a:rPr lang="en-US" altLang="en-US" sz="1200" smtClean="0">
                <a:latin typeface="Arial" charset="0"/>
              </a:rPr>
              <a:pPr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6AFFE39-B053-4B7C-8895-2993E0A43889}" type="slidenum">
              <a:rPr lang="en-US" altLang="en-US" sz="1200" smtClean="0">
                <a:latin typeface="Arial" charset="0"/>
              </a:rPr>
              <a:pPr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3F48798F-25A5-4B23-B6AF-B5C9D5464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1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4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668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7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9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85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820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17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+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Grp="1" noChangeAspect="1" noChangeArrowheads="1"/>
          </p:cNvSpPr>
          <p:nvPr>
            <p:ph type="ctrTitle"/>
          </p:nvPr>
        </p:nvSpPr>
        <p:spPr>
          <a:xfrm>
            <a:off x="533400" y="3429000"/>
            <a:ext cx="8153400" cy="1470025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Operating System Concepts</a:t>
            </a:r>
          </a:p>
        </p:txBody>
      </p:sp>
      <p:sp>
        <p:nvSpPr>
          <p:cNvPr id="3075" name="AutoShape 4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AutoShape 6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AutoShape 8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AutoShape 10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pic>
        <p:nvPicPr>
          <p:cNvPr id="3079" name="Picture 11" descr="C:\Users\sabri\Pictures\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2860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GB" altLang="en-US" sz="1400" dirty="0" smtClean="0">
              <a:solidFill>
                <a:srgbClr val="5E574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of Standard API: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 descr="Screen Shot 2012-12-01 at 12.25.00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10400" cy="533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836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most common APIs available to application programmers are:</a:t>
            </a:r>
          </a:p>
          <a:p>
            <a:pPr marL="1257300" lvl="2" indent="-457200" algn="just">
              <a:buFont typeface="+mj-lt"/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(Win32) API for Windows systems.</a:t>
            </a:r>
          </a:p>
          <a:p>
            <a:pPr marL="1257300" lvl="2" indent="-457200" algn="just">
              <a:buFont typeface="+mj-lt"/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POSIX API for POSIX-based systems (which include virtually all versions of UNIX, Linux, and Mac OS X).</a:t>
            </a:r>
          </a:p>
          <a:p>
            <a:pPr marL="1257300" lvl="2" indent="-457200" algn="just">
              <a:buFont typeface="+mj-lt"/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Java API for programs that run on the Java virtual machine (JVM). 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programmer accesses an API via a library of code provided by the operating system.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case of UNIX and Linux for programs written in the C language, the library is called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libc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19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System Call Implementation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programming languages, the run-time support system (a set of functions built into libraries included with a compiler) provides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system call interface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serves as the link to system calls made available by the operating system.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system-call interface intercepts function calls in the API and invokes the necessary system calls within the operating system.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Typically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number is associated with each system call, and the system-call interface maintains a table indexed according to these numbers.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5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System Call Implementation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call interface then invokes the intended system call in the operating-system kernel and returns the status of the system call and any return values.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caller need know nothing about how the system call is implemented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Just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needs to obey API and understand what OS will do as a result call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details of  OS interface hidden from programmer by API  </a:t>
            </a: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run-time support library (set of functions built into libraries included with compiler)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5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System Call Implementation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relationship between an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system-call interface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operating system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is shown in next figure (Figure 2.6), which illustrates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how the operating system handles a user application invoking the open() system call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 descr="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57350"/>
            <a:ext cx="8153401" cy="50482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289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System Call Parameter Passing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more information is required than simply identity of desired system call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Exact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type and amount of information vary according to OS and call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general methods used to pass parameters to the OS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pass the parameters in registers</a:t>
            </a: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some cases, may be more parameters than registers</a:t>
            </a:r>
          </a:p>
          <a:p>
            <a:pPr lvl="1"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	Parameters stored in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in memory, and address of block passed as a parameter in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register.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approach taken by Linux and Solaris</a:t>
            </a:r>
          </a:p>
          <a:p>
            <a:pPr lvl="1"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	Parameters placed, 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pushed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onto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stack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by the program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popped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off the stack by the operating system.</a:t>
            </a:r>
          </a:p>
          <a:p>
            <a:pPr lvl="1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5" name="Picture 4" descr="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458200" cy="5029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81000" y="1619071"/>
            <a:ext cx="8305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Note</a:t>
            </a:r>
          </a:p>
          <a:p>
            <a:pPr algn="ctr"/>
            <a:r>
              <a:rPr lang="en-US" b="1" i="1" dirty="0" smtClean="0"/>
              <a:t>Some </a:t>
            </a:r>
            <a:r>
              <a:rPr lang="en-US" b="1" i="1" dirty="0"/>
              <a:t>operating systems prefer the block and stack methods do not limit the number or length of parameters being passed</a:t>
            </a:r>
          </a:p>
        </p:txBody>
      </p:sp>
    </p:spTree>
    <p:extLst>
      <p:ext uri="{BB962C8B-B14F-4D97-AF65-F5344CB8AC3E}">
        <p14:creationId xmlns:p14="http://schemas.microsoft.com/office/powerpoint/2010/main" val="25259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Types of 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process, terminate process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abort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execute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process attributes, set process attributes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time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event, signal event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allocate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free memory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Dump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if error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Debugger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determining bugs, single step execution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Locks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managing access to shared data between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Types of 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file, delete file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close file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write, reposition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set file attributes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request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device, release device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write, reposition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device attributes, set device attributes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logically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attach or detach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Types of 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maintenance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or date, set time or date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system data, set system data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set process, file, or device attributes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Communications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delete communication connection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receive messages if message passing model to host name or process name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client to server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Shared-memory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model create and gain access to memory regions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status information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attach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detach remote devices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5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Types of 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Protection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access to resources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set permissions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deny user access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5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b="1" dirty="0" smtClean="0"/>
              <a:t>Lecture </a:t>
            </a:r>
            <a:r>
              <a:rPr lang="en-US" altLang="en-US" sz="4400" b="1" dirty="0" smtClean="0"/>
              <a:t>2</a:t>
            </a:r>
            <a:endParaRPr lang="en-GB" altLang="en-US" sz="4400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124200"/>
            <a:ext cx="6477000" cy="2057400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chemeClr val="bg1"/>
                </a:solidFill>
              </a:rPr>
              <a:t>C</a:t>
            </a:r>
            <a:r>
              <a:rPr lang="en-US" altLang="en-US" sz="4800" u="sng" dirty="0" smtClean="0"/>
              <a:t>Operating System Structures  </a:t>
            </a:r>
            <a:endParaRPr lang="en-GB" altLang="en-US" u="sng" dirty="0" smtClean="0"/>
          </a:p>
          <a:p>
            <a:endParaRPr lang="en-GB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096E4FB-572E-4BA1-9DBE-E55DB57B9860}" type="slidenum">
              <a:rPr lang="en-GB" altLang="en-US" sz="1400" smtClean="0">
                <a:solidFill>
                  <a:srgbClr val="5E574E"/>
                </a:solidFill>
                <a:latin typeface="Arial" charset="0"/>
              </a:rPr>
              <a:pPr/>
              <a:t>2</a:t>
            </a:fld>
            <a:endParaRPr lang="en-GB" altLang="en-US" sz="1400" smtClean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References for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Lecture: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Abraham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Silberschatz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Peter Bear Galvin and Greg Gagne, Operating System Concepts, 9th Edition,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Types of System Calls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Examples of Windows and  Unix System Calls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 descr="OS8-p6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575"/>
            <a:ext cx="8534400" cy="5305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569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Types of System Calls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Standard C Library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 C library provides a portion of the system-call interface for many versions of UNIX and Linux. As an example, C program invokes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() statement.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library intercepts this call and invokes the necessary system call (or calls) in the operating system in this instance, the write() system call. The C library takes the value returned by write() and passes it back to the user program.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5" name="Picture 4" descr="Screen Shot 2012-12-01 at 1.12.03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52578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48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Operating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General-purpose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is very large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ways to structure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ones: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structure – MS-DOS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complex -- UNIX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Layered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abstrcation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Microkernel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–Mach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Operating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algn="just">
              <a:buFont typeface="+mj-lt"/>
              <a:buAutoNum type="arabicParenR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Simple structure –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MS-DOS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81200"/>
            <a:ext cx="434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/>
              <a:t>MS-DOS – written to provide the most functionality in the least </a:t>
            </a:r>
            <a:r>
              <a:rPr lang="en-US" dirty="0" smtClean="0"/>
              <a:t>space</a:t>
            </a:r>
          </a:p>
          <a:p>
            <a:pPr algn="just">
              <a:buClr>
                <a:schemeClr val="accent1"/>
              </a:buClr>
            </a:pPr>
            <a:endParaRPr lang="en-US" sz="1800" dirty="0"/>
          </a:p>
          <a:p>
            <a:pPr marL="800100" lvl="1" indent="-342900" algn="just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/>
              <a:t>Not divided into </a:t>
            </a:r>
            <a:r>
              <a:rPr lang="en-US" dirty="0" smtClean="0"/>
              <a:t>modules.</a:t>
            </a:r>
          </a:p>
          <a:p>
            <a:pPr lvl="1" algn="just">
              <a:buClr>
                <a:schemeClr val="accent1"/>
              </a:buClr>
            </a:pPr>
            <a:endParaRPr lang="en-US" sz="1600" dirty="0"/>
          </a:p>
          <a:p>
            <a:pPr marL="800100" lvl="1" indent="-342900" algn="just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/>
              <a:t>Although MS-DOS has some structure, its interfaces and levels of functionality are not well separated</a:t>
            </a:r>
          </a:p>
        </p:txBody>
      </p:sp>
      <p:pic>
        <p:nvPicPr>
          <p:cNvPr id="5" name="Picture 4" descr="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86200" cy="4572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917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Operating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algn="just">
              <a:buFont typeface="+mj-lt"/>
              <a:buAutoNum type="arabicParenR" startAt="2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More complex --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UNIX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limited by hardware functionality, the original UNIX operating system had limited structuring.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UNIX OS consists of two separable parts: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kernel</a:t>
            </a:r>
          </a:p>
          <a:p>
            <a:pPr lvl="2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everything below the system-call interface and above the physical hardware</a:t>
            </a:r>
          </a:p>
          <a:p>
            <a:pPr lvl="2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file system, CPU scheduling, memory management, and other operating-system functions; a large number of functions for one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ar-S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UNIX System Structure beyond simple but not fully layered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24000"/>
            <a:ext cx="8829675" cy="5334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87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Operating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algn="just">
              <a:buFont typeface="+mj-lt"/>
              <a:buAutoNum type="arabicParenR" startAt="3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Layered – an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abstrcation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7526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endParaRPr lang="ar-SA" sz="2000" dirty="0" smtClean="0"/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1800" dirty="0"/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With modularity, layers are selected such that each uses functions (operations) and services of only lower-level layers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43400" cy="4191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093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Operating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 startAt="4"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Microkernel –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Mach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Moves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much from the kernel into user space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of microkernel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OS X kernel (Darwin) partly based on Mach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takes place between user modules using message passing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Easier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extend a microkernel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Easier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port the operating system to new architectures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reliable (less code is running in kernel mode)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secure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Detriments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overhead of user space to kernel space communication</a:t>
            </a:r>
          </a:p>
          <a:p>
            <a:pPr algn="just"/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 descr="2_14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763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050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Contents of Lecture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 Calls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 of System Calls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Operating System Structure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Operating System Services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systems provide an environment for execution of programs and services to programs and users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 of operating-system services provides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that are helpful to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0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Operating System Services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 descr="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610600" cy="5029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 bwMode="auto">
          <a:xfrm>
            <a:off x="2514601" y="2057400"/>
            <a:ext cx="4191000" cy="1219200"/>
          </a:xfrm>
          <a:prstGeom prst="rect">
            <a:avLst/>
          </a:prstGeom>
          <a:solidFill>
            <a:srgbClr val="C9E8FF"/>
          </a:solidFill>
          <a:ln w="9525" cap="flat" cmpd="sng" algn="ctr">
            <a:solidFill>
              <a:srgbClr val="C9E8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41148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5501" y="41148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1400" y="41148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43450" y="4114800"/>
            <a:ext cx="112395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86501" y="4110037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0" y="41148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81125" y="51816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34200" y="5086348"/>
            <a:ext cx="838200" cy="6286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00500" y="3429000"/>
            <a:ext cx="1181100" cy="228600"/>
          </a:xfrm>
          <a:prstGeom prst="rect">
            <a:avLst/>
          </a:prstGeom>
          <a:solidFill>
            <a:srgbClr val="D1D1D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User interface</a:t>
            </a:r>
            <a:r>
              <a:rPr lang="en-US" sz="2000" dirty="0" smtClean="0"/>
              <a:t>: Almost </a:t>
            </a:r>
            <a:r>
              <a:rPr lang="en-US" sz="2000" dirty="0"/>
              <a:t>all operating systems have a </a:t>
            </a:r>
            <a:r>
              <a:rPr lang="en-US" sz="2000" b="1" dirty="0"/>
              <a:t>user interface</a:t>
            </a:r>
            <a:r>
              <a:rPr lang="en-US" sz="2000" dirty="0"/>
              <a:t> (</a:t>
            </a:r>
            <a:r>
              <a:rPr lang="en-US" sz="2000" b="1" dirty="0"/>
              <a:t>UI</a:t>
            </a:r>
            <a:r>
              <a:rPr lang="en-US" sz="2000" dirty="0"/>
              <a:t>).</a:t>
            </a:r>
          </a:p>
          <a:p>
            <a:pPr algn="ctr"/>
            <a:r>
              <a:rPr lang="en-US" sz="2000" dirty="0" smtClean="0"/>
              <a:t>Varies </a:t>
            </a:r>
            <a:r>
              <a:rPr lang="en-US" sz="2000" dirty="0"/>
              <a:t>between </a:t>
            </a:r>
            <a:r>
              <a:rPr lang="en-US" sz="2000" b="1" dirty="0"/>
              <a:t>Command-Line</a:t>
            </a:r>
            <a:r>
              <a:rPr lang="en-US" sz="2000" dirty="0"/>
              <a:t> (</a:t>
            </a:r>
            <a:r>
              <a:rPr lang="en-US" sz="2000" b="1" dirty="0"/>
              <a:t>CLI</a:t>
            </a:r>
            <a:r>
              <a:rPr lang="en-US" sz="2000" dirty="0"/>
              <a:t>), </a:t>
            </a:r>
            <a:r>
              <a:rPr lang="en-US" sz="2000" b="1" dirty="0"/>
              <a:t>Graphics User Interface </a:t>
            </a:r>
            <a:r>
              <a:rPr lang="en-US" sz="2000" dirty="0"/>
              <a:t>(</a:t>
            </a:r>
            <a:r>
              <a:rPr lang="en-US" sz="2000" b="1" dirty="0"/>
              <a:t>GUI</a:t>
            </a:r>
            <a:r>
              <a:rPr lang="en-US" sz="2000" dirty="0"/>
              <a:t>),   </a:t>
            </a:r>
            <a:r>
              <a:rPr lang="en-US" sz="2000" b="1" dirty="0"/>
              <a:t>Batch</a:t>
            </a:r>
            <a:r>
              <a:rPr lang="en-US" sz="20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52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Program </a:t>
            </a:r>
            <a:r>
              <a:rPr lang="en-US" sz="2000" b="1" dirty="0"/>
              <a:t>execution: </a:t>
            </a:r>
            <a:r>
              <a:rPr lang="en-US" sz="2000" dirty="0"/>
              <a:t>The system must be able to load a program into memory and to run that program, end execution, either normally or abnormally (indicating error).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I/O </a:t>
            </a:r>
            <a:r>
              <a:rPr lang="en-US" sz="2000" b="1" dirty="0"/>
              <a:t>operations:  </a:t>
            </a:r>
            <a:r>
              <a:rPr lang="en-US" sz="2000" dirty="0"/>
              <a:t>A running program may require I/O, which may involve a file or an I/O device.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File-system </a:t>
            </a:r>
            <a:r>
              <a:rPr lang="en-US" sz="2000" b="1" dirty="0"/>
              <a:t>manipulation:  </a:t>
            </a:r>
            <a:r>
              <a:rPr lang="en-US" sz="2000" dirty="0"/>
              <a:t>The file system is of particular interest. Programs need to read and write files and directories, create and delete them, search them, list file Information, permission 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Communications</a:t>
            </a:r>
            <a:r>
              <a:rPr lang="en-US" sz="2000" b="1" dirty="0"/>
              <a:t>: </a:t>
            </a:r>
            <a:r>
              <a:rPr lang="en-US" sz="2000" dirty="0"/>
              <a:t>Processes may exchange information, on the same computer or between computers over a </a:t>
            </a:r>
            <a:r>
              <a:rPr lang="en-US" sz="2000" dirty="0" smtClean="0"/>
              <a:t>network. May </a:t>
            </a:r>
            <a:r>
              <a:rPr lang="en-US" sz="2000" dirty="0"/>
              <a:t>be via shared memory or through message passing (packets moved by the OS).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152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Error </a:t>
            </a:r>
            <a:r>
              <a:rPr lang="en-US" sz="2000" b="1" dirty="0"/>
              <a:t>detection: </a:t>
            </a:r>
            <a:r>
              <a:rPr lang="en-US" sz="2000" dirty="0"/>
              <a:t>OS needs to be </a:t>
            </a:r>
            <a:r>
              <a:rPr lang="en-US" sz="2000" dirty="0" smtClean="0"/>
              <a:t>aware </a:t>
            </a:r>
            <a:r>
              <a:rPr lang="en-US" sz="2000" dirty="0"/>
              <a:t>of possible </a:t>
            </a:r>
            <a:r>
              <a:rPr lang="en-US" sz="2000" dirty="0" smtClean="0"/>
              <a:t>errors.</a:t>
            </a:r>
          </a:p>
          <a:p>
            <a:pPr algn="ctr"/>
            <a:r>
              <a:rPr lang="en-US" sz="2000" dirty="0"/>
              <a:t>Error m</a:t>
            </a:r>
            <a:r>
              <a:rPr lang="en-US" sz="2000" dirty="0" smtClean="0"/>
              <a:t>ay occur in the CPU and memory hardware, in I/O devices, in user program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</a:t>
            </a:r>
            <a:r>
              <a:rPr lang="en-US" sz="2000" dirty="0"/>
              <a:t>each type of error, OS should take the appropriate action to ensure correct and consistent </a:t>
            </a:r>
            <a:r>
              <a:rPr lang="en-US" sz="2000" dirty="0" smtClean="0"/>
              <a:t>computing. Debugging </a:t>
            </a:r>
            <a:r>
              <a:rPr lang="en-US" sz="2000" dirty="0"/>
              <a:t>facilities can greatly enhance the user’s and programmer’s abilities to efficiently use the system.</a:t>
            </a:r>
          </a:p>
        </p:txBody>
      </p:sp>
    </p:spTree>
    <p:extLst>
      <p:ext uri="{BB962C8B-B14F-4D97-AF65-F5344CB8AC3E}">
        <p14:creationId xmlns:p14="http://schemas.microsoft.com/office/powerpoint/2010/main" val="38713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animBg="1"/>
      <p:bldP spid="3" grpId="2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4" name="Picture 3" descr="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610600" cy="5029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Rectangle 12"/>
          <p:cNvSpPr/>
          <p:nvPr/>
        </p:nvSpPr>
        <p:spPr bwMode="auto">
          <a:xfrm>
            <a:off x="6286501" y="4110037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0" y="41148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34200" y="5086348"/>
            <a:ext cx="838200" cy="6286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00500" y="3429000"/>
            <a:ext cx="1181100" cy="228600"/>
          </a:xfrm>
          <a:prstGeom prst="rect">
            <a:avLst/>
          </a:prstGeom>
          <a:solidFill>
            <a:srgbClr val="D1D1D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Another </a:t>
            </a:r>
            <a:r>
              <a:rPr lang="en-US" sz="2000" b="1" dirty="0"/>
              <a:t>set of OS functions exists for ensuring the efficient operation of the system itself via </a:t>
            </a:r>
            <a:r>
              <a:rPr lang="en-US" sz="2000" b="1" u="sng" dirty="0"/>
              <a:t>resource sharing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Resource </a:t>
            </a:r>
            <a:r>
              <a:rPr lang="en-US" sz="2000" b="1" dirty="0"/>
              <a:t>allocation</a:t>
            </a:r>
            <a:r>
              <a:rPr lang="en-US" sz="2000" dirty="0"/>
              <a:t>: When  multiple users or multiple jobs running concurrently, resources must be allocated to each of </a:t>
            </a:r>
            <a:r>
              <a:rPr lang="en-US" sz="2000" dirty="0" smtClean="0"/>
              <a:t>them.</a:t>
            </a:r>
            <a:endParaRPr lang="en-US" sz="2000" dirty="0"/>
          </a:p>
          <a:p>
            <a:pPr algn="ctr"/>
            <a:r>
              <a:rPr lang="en-US" sz="2000" dirty="0" smtClean="0"/>
              <a:t>Many </a:t>
            </a:r>
            <a:r>
              <a:rPr lang="en-US" sz="2000" dirty="0"/>
              <a:t>types of resources -   CPU cycles, main memory, file storage, I/O devices.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Accounting</a:t>
            </a:r>
            <a:r>
              <a:rPr lang="en-US" sz="2000" b="1" dirty="0"/>
              <a:t>: </a:t>
            </a:r>
            <a:r>
              <a:rPr lang="en-US" sz="2000" dirty="0"/>
              <a:t>To keep track of which users use how much and what kinds of computer resources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-25063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Protection </a:t>
            </a:r>
            <a:r>
              <a:rPr lang="en-US" sz="2000" b="1" dirty="0"/>
              <a:t>and security: </a:t>
            </a:r>
            <a:r>
              <a:rPr lang="en-US" sz="2000" dirty="0"/>
              <a:t>The owners of information stored in a multiuser or networked computer system may want to control use of that information, concurrent processes should not interfere with each other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Protection, </a:t>
            </a:r>
            <a:r>
              <a:rPr lang="en-US" sz="2000" dirty="0"/>
              <a:t>involves ensuring that all access to system resources is </a:t>
            </a:r>
            <a:r>
              <a:rPr lang="en-US" sz="2000" dirty="0" smtClean="0"/>
              <a:t>controlled</a:t>
            </a:r>
          </a:p>
          <a:p>
            <a:pPr algn="ctr"/>
            <a:r>
              <a:rPr lang="en-US" sz="2000" b="1" dirty="0" smtClean="0"/>
              <a:t>Security, </a:t>
            </a:r>
            <a:r>
              <a:rPr lang="en-US" sz="2000" dirty="0" smtClean="0"/>
              <a:t>of the system from outsiders requires user authentication, extends to defending external I/O devices from invalid access attempts.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6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6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calls provide an interface to the services made available by an operating system.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calls are generally available 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routines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written in C and C++, although certain low-level tasks (for example, tasks where hardware must be accessed directly) may have to be written using assembly-language instructions.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7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Example of System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Calls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to illustrate how system calls are used: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simple program to read data from one file and copy them to another file.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8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System Calls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 can see, even simple programs may make heavy use of the operating system. Systems execute thousands of system calls per second.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programmers never see this level of detail, however. Typically, application developers design programs according to 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application programming interface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API specifies a set of functions that are available to an application programmer, including the parameters that are passed to each function and the return values the programmer can expect.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jp2">
  <a:themeElements>
    <a:clrScheme name="ajp2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ajp2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jp2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Settings\adrian\Application Data\Microsoft\Templates\ajp2.pot</Template>
  <TotalTime>5802</TotalTime>
  <Words>1883</Words>
  <Application>Microsoft Office PowerPoint</Application>
  <PresentationFormat>On-screen Show (4:3)</PresentationFormat>
  <Paragraphs>521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ajp2</vt:lpstr>
      <vt:lpstr>Operating System Concepts</vt:lpstr>
      <vt:lpstr>Lecture 2</vt:lpstr>
      <vt:lpstr>Contents of Lecture</vt:lpstr>
      <vt:lpstr>Operating System Services</vt:lpstr>
      <vt:lpstr>Operating System Services</vt:lpstr>
      <vt:lpstr>PowerPoint Presentation</vt:lpstr>
      <vt:lpstr>System Calls</vt:lpstr>
      <vt:lpstr>System Calls</vt:lpstr>
      <vt:lpstr>System Calls</vt:lpstr>
      <vt:lpstr>System Calls</vt:lpstr>
      <vt:lpstr>System Calls</vt:lpstr>
      <vt:lpstr>System Calls</vt:lpstr>
      <vt:lpstr>System Calls</vt:lpstr>
      <vt:lpstr>System Calls</vt:lpstr>
      <vt:lpstr>System Calls</vt:lpstr>
      <vt:lpstr>Types of System Calls</vt:lpstr>
      <vt:lpstr>Types of System Calls</vt:lpstr>
      <vt:lpstr>Types of System Calls</vt:lpstr>
      <vt:lpstr>Types of System Calls</vt:lpstr>
      <vt:lpstr>Types of System Calls</vt:lpstr>
      <vt:lpstr>Types of System Calls</vt:lpstr>
      <vt:lpstr>Operating System Structure</vt:lpstr>
      <vt:lpstr>Operating System Structure</vt:lpstr>
      <vt:lpstr>Operating System Structure</vt:lpstr>
      <vt:lpstr>Operating System Structure</vt:lpstr>
      <vt:lpstr>Operating System Structure</vt:lpstr>
    </vt:vector>
  </TitlesOfParts>
  <Company>NEWI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basics</dc:title>
  <dc:creator>Adrian J Pullin</dc:creator>
  <cp:lastModifiedBy>DR.Ahmed Saker 2o1O</cp:lastModifiedBy>
  <cp:revision>307</cp:revision>
  <dcterms:created xsi:type="dcterms:W3CDTF">1998-09-03T13:41:33Z</dcterms:created>
  <dcterms:modified xsi:type="dcterms:W3CDTF">2019-08-20T21:53:14Z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a.j.pullin@newi.ac.uk</vt:lpwstr>
  </property>
  <property fmtid="{D5CDD505-2E9C-101B-9397-08002B2CF9AE}" pid="8" name="HomePage">
    <vt:lpwstr>http://www.newi.ac.uk/pullina/default.htm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H:\Data\Networks\Notes\HTML</vt:lpwstr>
  </property>
</Properties>
</file>