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D7072-F74B-47F5-9A70-5B51DD596AC6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A3E3D-DB64-4D8C-B68A-14E7D34C8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8953FF-7075-46DC-97CE-D7C236C19426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EBBE1-4B49-4B1C-A918-07B9AFE99284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139E49-4D87-4BBB-817E-0A850C95D119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495E78-6980-41DA-9061-C3918EFF4DC6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FB95A6-3A69-4B0D-9FA0-185CC9701287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702BF-6158-4CB0-ACA8-D1F2936F0818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38FF79-6C8C-446B-B4FA-440F14E44942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192AA3-FCD9-4809-8553-E57E5BAF378B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25C89F-E149-4A8F-AF38-59E60B0A7C49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E3DFA63-6408-4D8D-94CD-79DF233D3E2E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01B699-0567-4237-A516-A848686B99D4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32F3BB-AD22-4B4A-8B3E-FE729CB4B640}" type="datetime1">
              <a:rPr lang="en-US" smtClean="0"/>
              <a:pPr/>
              <a:t>11/14/2018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ICT Policy</a:t>
            </a:r>
            <a:br>
              <a:rPr lang="en-US" dirty="0" smtClean="0"/>
            </a:br>
            <a:r>
              <a:rPr lang="ar-SA" dirty="0" smtClean="0"/>
              <a:t>سياسات تكنولوجيا المعلومات والاتصالات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56999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Lecture (8)</a:t>
            </a:r>
          </a:p>
          <a:p>
            <a:r>
              <a:rPr lang="en-US" sz="3200" dirty="0" err="1" smtClean="0">
                <a:solidFill>
                  <a:srgbClr val="FF0000"/>
                </a:solidFill>
              </a:rPr>
              <a:t>Dr.Samah</a:t>
            </a:r>
            <a:r>
              <a:rPr lang="en-US" sz="3200" dirty="0" smtClean="0">
                <a:solidFill>
                  <a:srgbClr val="FF0000"/>
                </a:solidFill>
              </a:rPr>
              <a:t> Mohammed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915400" cy="4995672"/>
          </a:xfrm>
        </p:spPr>
        <p:txBody>
          <a:bodyPr>
            <a:normAutofit/>
          </a:bodyPr>
          <a:lstStyle/>
          <a:p>
            <a:r>
              <a:rPr lang="en-US" dirty="0" smtClean="0"/>
              <a:t>In the ICT industry, </a:t>
            </a:r>
            <a:r>
              <a:rPr lang="en-US" dirty="0" err="1" smtClean="0"/>
              <a:t>labour</a:t>
            </a:r>
            <a:r>
              <a:rPr lang="en-US" dirty="0" smtClean="0"/>
              <a:t> is highly sex-segregated. Women are found in high numbers in the lowest paid and least secure jobs.</a:t>
            </a:r>
          </a:p>
          <a:p>
            <a:r>
              <a:rPr lang="en-US" dirty="0" smtClean="0"/>
              <a:t> Men still get out of doing the housework, and women find themselves with:-</a:t>
            </a:r>
          </a:p>
          <a:p>
            <a:pPr marL="624078" indent="-514350">
              <a:buClr>
                <a:srgbClr val="FF0000"/>
              </a:buClr>
              <a:buSzPct val="80000"/>
              <a:buFont typeface="+mj-lt"/>
              <a:buAutoNum type="arabicParenR"/>
            </a:pPr>
            <a:r>
              <a:rPr lang="en-US" dirty="0" smtClean="0"/>
              <a:t>Dual or triple missions. </a:t>
            </a:r>
          </a:p>
          <a:p>
            <a:pPr marL="624078" indent="-514350">
              <a:buClr>
                <a:srgbClr val="FF0000"/>
              </a:buClr>
              <a:buSzPct val="80000"/>
              <a:buFont typeface="+mj-lt"/>
              <a:buAutoNum type="arabicParenR"/>
            </a:pPr>
            <a:r>
              <a:rPr lang="en-US" dirty="0" smtClean="0"/>
              <a:t>Poor working conditions, </a:t>
            </a:r>
          </a:p>
          <a:p>
            <a:pPr marL="624078" indent="-514350">
              <a:buClr>
                <a:srgbClr val="FF0000"/>
              </a:buClr>
              <a:buSzPct val="80000"/>
              <a:buFont typeface="+mj-lt"/>
              <a:buAutoNum type="arabicParenR"/>
            </a:pPr>
            <a:r>
              <a:rPr lang="en-US" dirty="0" smtClean="0"/>
              <a:t>long hours</a:t>
            </a:r>
          </a:p>
          <a:p>
            <a:pPr marL="624078" indent="-514350">
              <a:buClr>
                <a:srgbClr val="FF0000"/>
              </a:buClr>
              <a:buSzPct val="80000"/>
              <a:buFont typeface="+mj-lt"/>
              <a:buAutoNum type="arabicParenR"/>
            </a:pPr>
            <a:r>
              <a:rPr lang="en-US" dirty="0" smtClean="0"/>
              <a:t>boring work routines </a:t>
            </a:r>
          </a:p>
          <a:p>
            <a:pPr marL="624078" indent="-514350">
              <a:buClr>
                <a:srgbClr val="FF0000"/>
              </a:buClr>
              <a:buSzPct val="80000"/>
              <a:buFont typeface="+mj-lt"/>
              <a:buAutoNum type="arabicParenR"/>
            </a:pPr>
            <a:r>
              <a:rPr lang="en-US" dirty="0" smtClean="0"/>
              <a:t>ICTs jobs are often harmful to women’s health.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in Industry and </a:t>
            </a:r>
            <a:r>
              <a:rPr lang="en-US" dirty="0" err="1" smtClean="0"/>
              <a:t>labour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24272"/>
          </a:xfrm>
        </p:spPr>
        <p:txBody>
          <a:bodyPr>
            <a:normAutofit/>
          </a:bodyPr>
          <a:lstStyle/>
          <a:p>
            <a:r>
              <a:rPr lang="en-US" dirty="0" smtClean="0"/>
              <a:t>Women’s viewpoints, knowledge and interests are not adequately represented while gender stereotypes predominate on the internet today.</a:t>
            </a:r>
          </a:p>
          <a:p>
            <a:r>
              <a:rPr lang="en-US" dirty="0" smtClean="0"/>
              <a:t>The </a:t>
            </a:r>
            <a:r>
              <a:rPr lang="en-US" u="sng" dirty="0" smtClean="0">
                <a:solidFill>
                  <a:srgbClr val="FF0000"/>
                </a:solidFill>
              </a:rPr>
              <a:t>dominance of English language content</a:t>
            </a:r>
            <a:r>
              <a:rPr lang="en-US" dirty="0" smtClean="0"/>
              <a:t>, often from countries in the North, on the internet, is another major concern raised by women’s </a:t>
            </a:r>
            <a:r>
              <a:rPr lang="en-US" dirty="0" err="1" smtClean="0"/>
              <a:t>organisations</a:t>
            </a:r>
            <a:r>
              <a:rPr lang="en-US" dirty="0" smtClean="0"/>
              <a:t>. Language barriers to information access require the development of applications such as </a:t>
            </a:r>
            <a:r>
              <a:rPr lang="en-US" u="sng" dirty="0" smtClean="0">
                <a:solidFill>
                  <a:srgbClr val="FF0000"/>
                </a:solidFill>
              </a:rPr>
              <a:t>multilingual tools </a:t>
            </a:r>
            <a:r>
              <a:rPr lang="en-US" dirty="0" smtClean="0"/>
              <a:t>and databases.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Women with Content and language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recommendations relate to strategy and lines of action that will enable women to overcome the many obstacles that they face:-</a:t>
            </a:r>
          </a:p>
          <a:p>
            <a:pPr>
              <a:buNone/>
            </a:pPr>
            <a:r>
              <a:rPr lang="en-US" dirty="0" smtClean="0"/>
              <a:t>1) Promote the access of women, girls and women’s </a:t>
            </a:r>
            <a:r>
              <a:rPr lang="en-US" dirty="0" err="1" smtClean="0"/>
              <a:t>organisations</a:t>
            </a:r>
            <a:r>
              <a:rPr lang="en-US" dirty="0" smtClean="0"/>
              <a:t> to new and emerging communications technologies.</a:t>
            </a:r>
          </a:p>
          <a:p>
            <a:pPr>
              <a:buNone/>
            </a:pPr>
            <a:r>
              <a:rPr lang="en-US" dirty="0" smtClean="0"/>
              <a:t>2) Promote the development of </a:t>
            </a:r>
            <a:r>
              <a:rPr lang="en-US" dirty="0" err="1" smtClean="0"/>
              <a:t>computerised</a:t>
            </a:r>
            <a:r>
              <a:rPr lang="en-US" dirty="0" smtClean="0"/>
              <a:t> information resources on issues related to the advancement of women 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Strategies to incorporate gender considerations into ICT policy-making </a:t>
            </a:r>
            <a:endParaRPr lang="en-US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3) Support the development of initiatives of women and citizens’ groups in the field of computer networks .</a:t>
            </a:r>
          </a:p>
          <a:p>
            <a:pPr>
              <a:buNone/>
            </a:pPr>
            <a:r>
              <a:rPr lang="en-US" dirty="0" smtClean="0"/>
              <a:t>4) Support women and girls’ access to training in using computer networks.</a:t>
            </a:r>
          </a:p>
          <a:p>
            <a:pPr>
              <a:buNone/>
            </a:pPr>
            <a:r>
              <a:rPr lang="en-US" dirty="0" smtClean="0"/>
              <a:t>5) Promote equal access of women to advanced technical training and careers in computer communications.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6) Promote and support the equal participation of women in international and national decision-making.</a:t>
            </a:r>
          </a:p>
          <a:p>
            <a:pPr>
              <a:buNone/>
            </a:pPr>
            <a:r>
              <a:rPr lang="en-US" dirty="0" smtClean="0"/>
              <a:t>7)Create content that reflects women’s needs and voices.</a:t>
            </a:r>
          </a:p>
          <a:p>
            <a:pPr>
              <a:buNone/>
            </a:pPr>
            <a:r>
              <a:rPr lang="en-US" dirty="0" smtClean="0"/>
              <a:t>8)Facilitate and encourage the involvement of women in technological innovation.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458200" cy="4995672"/>
          </a:xfrm>
        </p:spPr>
        <p:txBody>
          <a:bodyPr/>
          <a:lstStyle/>
          <a:p>
            <a:r>
              <a:rPr lang="en-US" dirty="0" smtClean="0"/>
              <a:t>GEM, developed by the APC’s Women’s Networking and Support </a:t>
            </a:r>
            <a:r>
              <a:rPr lang="en-US" dirty="0" err="1" smtClean="0"/>
              <a:t>Programme</a:t>
            </a:r>
            <a:r>
              <a:rPr lang="en-US" dirty="0" smtClean="0"/>
              <a:t>, is a guide to integrating a gender analysis into evaluations of initiatives that use </a:t>
            </a:r>
            <a:r>
              <a:rPr lang="en-US" dirty="0" smtClean="0"/>
              <a:t>ICT.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GEM is </a:t>
            </a:r>
            <a:r>
              <a:rPr lang="en-US" dirty="0" smtClean="0"/>
              <a:t>a framework that provides a means for determining whether ICTs are really improving women’s lives and gender relations as well as promoting positive change at the </a:t>
            </a:r>
            <a:r>
              <a:rPr lang="en-US" dirty="0" smtClean="0"/>
              <a:t>individual.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Gender Evaluation Methodology (GEM) 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introduction of privatization, without at the same time establishing regulation and </a:t>
            </a:r>
            <a:r>
              <a:rPr lang="en-US" u="sng" dirty="0" smtClean="0">
                <a:solidFill>
                  <a:srgbClr val="FF0000"/>
                </a:solidFill>
              </a:rPr>
              <a:t>opening markets to competition</a:t>
            </a:r>
            <a:r>
              <a:rPr lang="en-US" dirty="0" smtClean="0"/>
              <a:t>, can increase the </a:t>
            </a:r>
            <a:r>
              <a:rPr lang="en-US" u="sng" dirty="0" smtClean="0">
                <a:solidFill>
                  <a:srgbClr val="0070C0"/>
                </a:solidFill>
              </a:rPr>
              <a:t>power of the monopoly provider </a:t>
            </a:r>
            <a:r>
              <a:rPr lang="en-US" dirty="0" smtClean="0"/>
              <a:t>and delay network expansion</a:t>
            </a:r>
          </a:p>
          <a:p>
            <a:r>
              <a:rPr lang="en-US" dirty="0" smtClean="0"/>
              <a:t>The early establishment of independent regulation </a:t>
            </a:r>
            <a:r>
              <a:rPr lang="en-US" u="sng" dirty="0" smtClean="0">
                <a:solidFill>
                  <a:srgbClr val="00B050"/>
                </a:solidFill>
              </a:rPr>
              <a:t>increases investor confidence</a:t>
            </a:r>
            <a:r>
              <a:rPr lang="en-US" dirty="0" smtClean="0"/>
              <a:t>; regulation can prevent the incumbent operator from creating barriers to the entry of new competitors.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sequencing of regulation, </a:t>
            </a:r>
            <a:r>
              <a:rPr lang="en-US" dirty="0" err="1" smtClean="0"/>
              <a:t>privatisation</a:t>
            </a:r>
            <a:r>
              <a:rPr lang="en-US" dirty="0" smtClean="0"/>
              <a:t> and competition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four type of regulatory</a:t>
            </a:r>
          </a:p>
          <a:p>
            <a:pPr>
              <a:buNone/>
            </a:pPr>
            <a:r>
              <a:rPr lang="en-US" dirty="0" smtClean="0"/>
              <a:t>1) </a:t>
            </a:r>
            <a:r>
              <a:rPr lang="en-US" dirty="0" smtClean="0">
                <a:solidFill>
                  <a:srgbClr val="FF0000"/>
                </a:solidFill>
              </a:rPr>
              <a:t>Self regulation</a:t>
            </a:r>
          </a:p>
          <a:p>
            <a:r>
              <a:rPr lang="en-US" dirty="0" smtClean="0"/>
              <a:t>Self regulation often develops as a response to threats of regulation or legislation.</a:t>
            </a:r>
          </a:p>
          <a:p>
            <a:pPr>
              <a:buNone/>
            </a:pPr>
            <a:r>
              <a:rPr lang="en-US" dirty="0" smtClean="0"/>
              <a:t>2) </a:t>
            </a:r>
            <a:r>
              <a:rPr lang="en-US" dirty="0" smtClean="0">
                <a:solidFill>
                  <a:srgbClr val="FF0000"/>
                </a:solidFill>
              </a:rPr>
              <a:t>Industry self regulation </a:t>
            </a:r>
          </a:p>
          <a:p>
            <a:r>
              <a:rPr lang="en-US" dirty="0" smtClean="0"/>
              <a:t>Self regulation by industry groups is an alternative to </a:t>
            </a:r>
            <a:r>
              <a:rPr lang="en-US" dirty="0" err="1" smtClean="0"/>
              <a:t>regulation.Industry</a:t>
            </a:r>
            <a:r>
              <a:rPr lang="en-US" dirty="0" smtClean="0"/>
              <a:t> establishes a code of standards or guidelines and encourages voluntary adherence to its implementation.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flexibility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3) </a:t>
            </a:r>
            <a:r>
              <a:rPr lang="en-US" b="1" dirty="0" smtClean="0">
                <a:solidFill>
                  <a:srgbClr val="FF0000"/>
                </a:solidFill>
              </a:rPr>
              <a:t>Regulatory independence</a:t>
            </a:r>
          </a:p>
          <a:p>
            <a:pPr>
              <a:buNone/>
            </a:pPr>
            <a:r>
              <a:rPr lang="en-US" dirty="0" smtClean="0"/>
              <a:t>The extent to which the regulator is perceived to be independent of political control – and separate from other telecommunication bodies.</a:t>
            </a:r>
          </a:p>
          <a:p>
            <a:pPr>
              <a:buNone/>
            </a:pPr>
            <a:r>
              <a:rPr lang="en-US" dirty="0" smtClean="0"/>
              <a:t>4) </a:t>
            </a:r>
            <a:r>
              <a:rPr lang="en-US" b="1" dirty="0" smtClean="0">
                <a:solidFill>
                  <a:srgbClr val="FF0000"/>
                </a:solidFill>
              </a:rPr>
              <a:t>Regional regulation</a:t>
            </a:r>
          </a:p>
          <a:p>
            <a:pPr>
              <a:buNone/>
            </a:pPr>
            <a:r>
              <a:rPr lang="en-US" dirty="0" smtClean="0"/>
              <a:t>The trend towards regulation places a heavy burden on the limited ICT skills base in many developing countries and puts the staffing and training of regulatory institutions in developing countries high on the development agenda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“Women constitute 50 per cent of the population but do 60 per cent of work, earn one-tenth of the income and own 1/100 of the assets”.</a:t>
            </a:r>
          </a:p>
          <a:p>
            <a:r>
              <a:rPr lang="en-US" dirty="0" smtClean="0"/>
              <a:t>The digital divide in access to ICTs, between the developed and developing world, is the result of various factors including:-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poor quality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lack of resources</a:t>
            </a:r>
            <a:r>
              <a:rPr lang="en-US" dirty="0" smtClean="0"/>
              <a:t>, illiteracy</a:t>
            </a:r>
            <a:r>
              <a:rPr lang="ar-SA" dirty="0" smtClean="0"/>
              <a:t>(الامية)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low levels of education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Gender and ICTs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many societies women are the most impoverished with the least access to resources and with little control over decisions that affect their lives.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and ICTs Cont…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the different opportunities that exist for men and women with respect to:-</a:t>
            </a:r>
          </a:p>
          <a:p>
            <a:pPr marL="624078" indent="-514350">
              <a:buClr>
                <a:srgbClr val="FF0000"/>
              </a:buClr>
              <a:buSzPct val="80000"/>
              <a:buFont typeface="+mj-lt"/>
              <a:buAutoNum type="arabicParenR"/>
            </a:pPr>
            <a:r>
              <a:rPr lang="en-US" dirty="0" smtClean="0"/>
              <a:t>education, </a:t>
            </a:r>
          </a:p>
          <a:p>
            <a:pPr marL="624078" indent="-514350">
              <a:buClr>
                <a:srgbClr val="FF0000"/>
              </a:buClr>
              <a:buSzPct val="80000"/>
              <a:buFont typeface="+mj-lt"/>
              <a:buAutoNum type="arabicParenR"/>
            </a:pPr>
            <a:r>
              <a:rPr lang="en-US" dirty="0" smtClean="0"/>
              <a:t>training and skills development, </a:t>
            </a:r>
          </a:p>
          <a:p>
            <a:pPr marL="624078" indent="-514350">
              <a:buClr>
                <a:srgbClr val="FF0000"/>
              </a:buClr>
              <a:buSzPct val="80000"/>
              <a:buFont typeface="+mj-lt"/>
              <a:buAutoNum type="arabicParenR"/>
            </a:pPr>
            <a:r>
              <a:rPr lang="en-US" dirty="0" smtClean="0"/>
              <a:t>employment and working conditions, </a:t>
            </a:r>
          </a:p>
          <a:p>
            <a:pPr marL="624078" indent="-514350">
              <a:buClr>
                <a:srgbClr val="FF0000"/>
              </a:buClr>
              <a:buSzPct val="80000"/>
              <a:buFont typeface="+mj-lt"/>
              <a:buAutoNum type="arabicParenR"/>
            </a:pPr>
            <a:r>
              <a:rPr lang="en-US" dirty="0" smtClean="0"/>
              <a:t>content development,</a:t>
            </a:r>
          </a:p>
          <a:p>
            <a:pPr marL="624078" indent="-514350">
              <a:buClr>
                <a:srgbClr val="FF0000"/>
              </a:buClr>
              <a:buSzPct val="80000"/>
              <a:buFont typeface="+mj-lt"/>
              <a:buAutoNum type="arabicParenR"/>
            </a:pPr>
            <a:r>
              <a:rPr lang="en-US" dirty="0" smtClean="0"/>
              <a:t>access to power structures,</a:t>
            </a:r>
          </a:p>
          <a:p>
            <a:pPr marL="624078" indent="-514350">
              <a:buClr>
                <a:srgbClr val="FF0000"/>
              </a:buClr>
              <a:buSzPct val="80000"/>
              <a:buFont typeface="+mj-lt"/>
              <a:buAutoNum type="arabicParenR"/>
            </a:pPr>
            <a:r>
              <a:rPr lang="en-US" dirty="0" smtClean="0"/>
              <a:t>decision-making processes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Opportunities depends on gender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</a:t>
            </a:r>
            <a:r>
              <a:rPr lang="en-US" dirty="0" err="1" smtClean="0"/>
              <a:t>programes</a:t>
            </a:r>
            <a:r>
              <a:rPr lang="en-US" dirty="0" smtClean="0"/>
              <a:t> for women should focus on how to:-</a:t>
            </a:r>
          </a:p>
          <a:p>
            <a:pPr marL="624078" indent="-514350">
              <a:buClr>
                <a:srgbClr val="FF0000"/>
              </a:buClr>
              <a:buSzPct val="80000"/>
              <a:buFont typeface="+mj-lt"/>
              <a:buAutoNum type="arabicParenR"/>
            </a:pPr>
            <a:r>
              <a:rPr lang="en-US" dirty="0" smtClean="0"/>
              <a:t>Find information, </a:t>
            </a:r>
          </a:p>
          <a:p>
            <a:pPr marL="624078" indent="-514350">
              <a:buClr>
                <a:srgbClr val="FF0000"/>
              </a:buClr>
              <a:buSzPct val="80000"/>
              <a:buFont typeface="+mj-lt"/>
              <a:buAutoNum type="arabicParenR"/>
            </a:pPr>
            <a:r>
              <a:rPr lang="en-US" dirty="0" smtClean="0"/>
              <a:t>Manage information, </a:t>
            </a:r>
          </a:p>
          <a:p>
            <a:pPr marL="624078" indent="-514350">
              <a:buClr>
                <a:srgbClr val="FF0000"/>
              </a:buClr>
              <a:buSzPct val="80000"/>
              <a:buFont typeface="+mj-lt"/>
              <a:buAutoNum type="arabicParenR"/>
            </a:pPr>
            <a:r>
              <a:rPr lang="en-US" dirty="0" smtClean="0"/>
              <a:t>Produce information, </a:t>
            </a:r>
          </a:p>
          <a:p>
            <a:pPr marL="624078" indent="-514350">
              <a:buClr>
                <a:srgbClr val="FF0000"/>
              </a:buClr>
              <a:buSzPct val="80000"/>
              <a:buFont typeface="+mj-lt"/>
              <a:buAutoNum type="arabicParenR"/>
            </a:pPr>
            <a:r>
              <a:rPr lang="en-US" dirty="0" smtClean="0"/>
              <a:t>spread information, and </a:t>
            </a:r>
          </a:p>
          <a:p>
            <a:pPr marL="624078" indent="-514350">
              <a:buClr>
                <a:srgbClr val="FF0000"/>
              </a:buClr>
              <a:buSzPct val="80000"/>
              <a:buFont typeface="+mj-lt"/>
              <a:buAutoNum type="arabicParenR"/>
            </a:pPr>
            <a:r>
              <a:rPr lang="en-US" dirty="0" smtClean="0"/>
              <a:t>develop policies and strategies, </a:t>
            </a:r>
          </a:p>
          <a:p>
            <a:pPr marL="624078" indent="-514350">
              <a:buClr>
                <a:srgbClr val="FF0000"/>
              </a:buClr>
              <a:buSzPct val="80000"/>
              <a:buFont typeface="+mj-lt"/>
              <a:buAutoNum type="arabicParenR"/>
            </a:pPr>
            <a:r>
              <a:rPr lang="en-US" dirty="0" smtClean="0"/>
              <a:t>make use of new media.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Women in technology and software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fact that women do not use the internet as much as men.</a:t>
            </a:r>
          </a:p>
          <a:p>
            <a:r>
              <a:rPr lang="en-US" dirty="0" smtClean="0"/>
              <a:t>In low-income countries women are excluded to a greater extent, but when access improves and becomes well-known, women use the internet as much as men do.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women use internet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</TotalTime>
  <Words>797</Words>
  <Application>Microsoft Office PowerPoint</Application>
  <PresentationFormat>On-screen Show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ICT Policy سياسات تكنولوجيا المعلومات والاتصالات</vt:lpstr>
      <vt:lpstr>The sequencing of regulation, privatisation and competition </vt:lpstr>
      <vt:lpstr>Regulatory flexibility </vt:lpstr>
      <vt:lpstr>Cont…</vt:lpstr>
      <vt:lpstr>Gender and ICTs</vt:lpstr>
      <vt:lpstr>Gender and ICTs Cont…</vt:lpstr>
      <vt:lpstr>Opportunities depends on gender</vt:lpstr>
      <vt:lpstr>Women in technology and software</vt:lpstr>
      <vt:lpstr>How women use internet</vt:lpstr>
      <vt:lpstr>Women in Industry and labour</vt:lpstr>
      <vt:lpstr>Women with Content and language </vt:lpstr>
      <vt:lpstr>Strategies to incorporate gender considerations into ICT policy-making </vt:lpstr>
      <vt:lpstr>Cont…</vt:lpstr>
      <vt:lpstr>Cont…</vt:lpstr>
      <vt:lpstr>Gender Evaluation Methodology (GEM)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 Policy سياسات تكنولوجيا المعلومات والاتصالات</dc:title>
  <dc:creator>samah2016</dc:creator>
  <cp:lastModifiedBy>samah</cp:lastModifiedBy>
  <cp:revision>17</cp:revision>
  <dcterms:created xsi:type="dcterms:W3CDTF">2006-08-16T00:00:00Z</dcterms:created>
  <dcterms:modified xsi:type="dcterms:W3CDTF">2018-11-14T19:06:41Z</dcterms:modified>
</cp:coreProperties>
</file>